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8.xml" ContentType="application/vnd.openxmlformats-officedocument.presentationml.tags+xml"/>
  <Override PartName="/ppt/notesSlides/notesSlide22.xml" ContentType="application/vnd.openxmlformats-officedocument.presentationml.notesSlide+xml"/>
  <Override PartName="/ppt/tags/tag19.xml" ContentType="application/vnd.openxmlformats-officedocument.presentationml.tags+xml"/>
  <Override PartName="/ppt/notesSlides/notesSlide23.xml" ContentType="application/vnd.openxmlformats-officedocument.presentationml.notesSlide+xml"/>
  <Override PartName="/ppt/tags/tag20.xml" ContentType="application/vnd.openxmlformats-officedocument.presentationml.tags+xml"/>
  <Override PartName="/ppt/notesSlides/notesSlide24.xml" ContentType="application/vnd.openxmlformats-officedocument.presentationml.notesSlide+xml"/>
  <Override PartName="/ppt/tags/tag21.xml" ContentType="application/vnd.openxmlformats-officedocument.presentationml.tags+xml"/>
  <Override PartName="/ppt/notesSlides/notesSlide25.xml" ContentType="application/vnd.openxmlformats-officedocument.presentationml.notesSlide+xml"/>
  <Override PartName="/ppt/tags/tag22.xml" ContentType="application/vnd.openxmlformats-officedocument.presentationml.tags+xml"/>
  <Override PartName="/ppt/notesSlides/notesSlide26.xml" ContentType="application/vnd.openxmlformats-officedocument.presentationml.notesSlide+xml"/>
  <Override PartName="/ppt/tags/tag23.xml" ContentType="application/vnd.openxmlformats-officedocument.presentationml.tags+xml"/>
  <Override PartName="/ppt/notesSlides/notesSlide27.xml" ContentType="application/vnd.openxmlformats-officedocument.presentationml.notesSlide+xml"/>
  <Override PartName="/ppt/tags/tag24.xml" ContentType="application/vnd.openxmlformats-officedocument.presentationml.tags+xml"/>
  <Override PartName="/ppt/notesSlides/notesSlide28.xml" ContentType="application/vnd.openxmlformats-officedocument.presentationml.notesSlide+xml"/>
  <Override PartName="/ppt/tags/tag25.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6" r:id="rId4"/>
    <p:sldMasterId id="2147483678" r:id="rId5"/>
  </p:sldMasterIdLst>
  <p:notesMasterIdLst>
    <p:notesMasterId r:id="rId37"/>
  </p:notesMasterIdLst>
  <p:handoutMasterIdLst>
    <p:handoutMasterId r:id="rId38"/>
  </p:handoutMasterIdLst>
  <p:sldIdLst>
    <p:sldId id="306" r:id="rId6"/>
    <p:sldId id="1490" r:id="rId7"/>
    <p:sldId id="1470" r:id="rId8"/>
    <p:sldId id="1491" r:id="rId9"/>
    <p:sldId id="1476" r:id="rId10"/>
    <p:sldId id="1475" r:id="rId11"/>
    <p:sldId id="1477" r:id="rId12"/>
    <p:sldId id="1460" r:id="rId13"/>
    <p:sldId id="1492" r:id="rId14"/>
    <p:sldId id="1513" r:id="rId15"/>
    <p:sldId id="1366" r:id="rId16"/>
    <p:sldId id="1497" r:id="rId17"/>
    <p:sldId id="1501" r:id="rId18"/>
    <p:sldId id="1502" r:id="rId19"/>
    <p:sldId id="1503" r:id="rId20"/>
    <p:sldId id="1504" r:id="rId21"/>
    <p:sldId id="1505" r:id="rId22"/>
    <p:sldId id="1464" r:id="rId23"/>
    <p:sldId id="1515" r:id="rId24"/>
    <p:sldId id="1466" r:id="rId25"/>
    <p:sldId id="1330" r:id="rId26"/>
    <p:sldId id="1507" r:id="rId27"/>
    <p:sldId id="1499" r:id="rId28"/>
    <p:sldId id="1508" r:id="rId29"/>
    <p:sldId id="1509" r:id="rId30"/>
    <p:sldId id="1510" r:id="rId31"/>
    <p:sldId id="1448" r:id="rId32"/>
    <p:sldId id="1514" r:id="rId33"/>
    <p:sldId id="1444" r:id="rId34"/>
    <p:sldId id="1516" r:id="rId35"/>
    <p:sldId id="1517" r:id="rId36"/>
  </p:sldIdLst>
  <p:sldSz cx="9144000" cy="5143500" type="screen16x9"/>
  <p:notesSz cx="6858000" cy="9144000"/>
  <p:embeddedFontLst>
    <p:embeddedFont>
      <p:font typeface="Abadi" panose="020B0604020104020204" pitchFamily="34" charset="0"/>
      <p:regular r:id="rId39"/>
    </p:embeddedFont>
    <p:embeddedFont>
      <p:font typeface="ADLaM Display" panose="02010000000000000000" pitchFamily="2" charset="77"/>
      <p:regular r:id="rId40"/>
    </p:embeddedFont>
    <p:embeddedFont>
      <p:font typeface="Aptos" panose="020B0004020202020204" pitchFamily="34" charset="0"/>
      <p:regular r:id="rId41"/>
      <p:bold r:id="rId42"/>
      <p:italic r:id="rId43"/>
      <p:boldItalic r:id="rId44"/>
    </p:embeddedFont>
    <p:embeddedFont>
      <p:font typeface="Aptos Display" panose="020B0004020202020204" pitchFamily="34" charset="0"/>
      <p:regular r:id="rId45"/>
      <p:bold r:id="rId46"/>
      <p:italic r:id="rId47"/>
      <p:boldItalic r:id="rId48"/>
    </p:embeddedFont>
    <p:embeddedFont>
      <p:font typeface="Avenir Medium" panose="02000503020000020003" pitchFamily="2" charset="0"/>
      <p:regular r:id="rId49"/>
      <p:italic r:id="rId50"/>
    </p:embeddedFont>
    <p:embeddedFont>
      <p:font typeface="Calibri" panose="020F0502020204030204" pitchFamily="34" charset="0"/>
      <p:regular r:id="rId51"/>
      <p:bold r:id="rId52"/>
      <p:italic r:id="rId53"/>
      <p:boldItalic r:id="rId54"/>
    </p:embeddedFont>
    <p:embeddedFont>
      <p:font typeface="Cambria Math" panose="02040503050406030204" pitchFamily="18" charset="0"/>
      <p:regular r:id="rId55"/>
    </p:embeddedFont>
    <p:embeddedFont>
      <p:font typeface="Figtree Black" pitchFamily="2" charset="0"/>
      <p:bold r:id="rId56"/>
      <p:italic r:id="rId57"/>
      <p:boldItalic r:id="rId58"/>
    </p:embeddedFont>
    <p:embeddedFont>
      <p:font typeface="Franklin Gothic Medium" panose="020B0603020102020204" pitchFamily="34" charset="0"/>
      <p:regular r:id="rId59"/>
      <p:italic r:id="rId60"/>
    </p:embeddedFont>
    <p:embeddedFont>
      <p:font typeface="Georgia" panose="02040502050405020303" pitchFamily="18" charset="0"/>
      <p:regular r:id="rId61"/>
      <p:bold r:id="rId62"/>
      <p:italic r:id="rId63"/>
      <p:boldItalic r:id="rId64"/>
    </p:embeddedFont>
    <p:embeddedFont>
      <p:font typeface="Hanken Grotesk" panose="020B0604020202020204" pitchFamily="34" charset="0"/>
      <p:regular r:id="rId65"/>
      <p:bold r:id="rId66"/>
      <p:italic r:id="rId67"/>
      <p:boldItalic r:id="rId68"/>
    </p:embeddedFont>
    <p:embeddedFont>
      <p:font typeface="Lato" panose="020F0502020204030203" pitchFamily="34" charset="0"/>
      <p:regular r:id="rId69"/>
      <p:bold r:id="rId70"/>
      <p:italic r:id="rId71"/>
      <p:bold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947784-0EDA-12FA-DD4C-88989E597246}" name="Kareem Ibrahim" initials="KI" userId="S::kareem.ibrahim@mail.utoronto.ca::ddc311e3-c8ea-42ab-afd2-a7f5b75baee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519C"/>
    <a:srgbClr val="640013"/>
    <a:srgbClr val="CDE9B5"/>
    <a:srgbClr val="92D050"/>
    <a:srgbClr val="FCD2BB"/>
    <a:srgbClr val="858585"/>
    <a:srgbClr val="C9C9C9"/>
    <a:srgbClr val="FDFDFD"/>
    <a:srgbClr val="E4E4E4"/>
    <a:srgbClr val="EF93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134155-247E-4DEB-8BBB-7B5A0ABD84A7}" v="3605" dt="2024-04-28T19:59:48.057"/>
  </p1510:revLst>
</p1510:revInfo>
</file>

<file path=ppt/tableStyles.xml><?xml version="1.0" encoding="utf-8"?>
<a:tblStyleLst xmlns:a="http://schemas.openxmlformats.org/drawingml/2006/main" def="{0B671928-1D19-45BF-BF23-258C63BDF459}">
  <a:tblStyle styleId="{0B671928-1D19-45BF-BF23-258C63BDF45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65" autoAdjust="0"/>
    <p:restoredTop sz="60320" autoAdjust="0"/>
  </p:normalViewPr>
  <p:slideViewPr>
    <p:cSldViewPr snapToGrid="0">
      <p:cViewPr varScale="1">
        <p:scale>
          <a:sx n="101" d="100"/>
          <a:sy n="101" d="100"/>
        </p:scale>
        <p:origin x="2048" y="192"/>
      </p:cViewPr>
      <p:guideLst>
        <p:guide orient="horz" pos="1620"/>
        <p:guide pos="2880"/>
      </p:guideLst>
    </p:cSldViewPr>
  </p:slideViewPr>
  <p:notesTextViewPr>
    <p:cViewPr>
      <p:scale>
        <a:sx n="150" d="100"/>
        <a:sy n="150"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font" Target="fonts/font4.fntdata"/><Relationship Id="rId47" Type="http://schemas.openxmlformats.org/officeDocument/2006/relationships/font" Target="fonts/font9.fntdata"/><Relationship Id="rId63" Type="http://schemas.openxmlformats.org/officeDocument/2006/relationships/font" Target="fonts/font25.fntdata"/><Relationship Id="rId68" Type="http://schemas.openxmlformats.org/officeDocument/2006/relationships/font" Target="fonts/font30.fntdata"/><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66" Type="http://schemas.openxmlformats.org/officeDocument/2006/relationships/font" Target="fonts/font28.fntdata"/><Relationship Id="rId7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font" Target="fonts/font23.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font" Target="fonts/font26.fntdata"/><Relationship Id="rId69" Type="http://schemas.openxmlformats.org/officeDocument/2006/relationships/font" Target="fonts/font31.fntdata"/><Relationship Id="rId77"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font" Target="fonts/font13.fntdata"/><Relationship Id="rId72" Type="http://schemas.openxmlformats.org/officeDocument/2006/relationships/font" Target="fonts/font34.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handoutMaster" Target="handoutMasters/handoutMaster1.xml"/><Relationship Id="rId46" Type="http://schemas.openxmlformats.org/officeDocument/2006/relationships/font" Target="fonts/font8.fntdata"/><Relationship Id="rId59" Type="http://schemas.openxmlformats.org/officeDocument/2006/relationships/font" Target="fonts/font21.fntdata"/><Relationship Id="rId67" Type="http://schemas.openxmlformats.org/officeDocument/2006/relationships/font" Target="fonts/font29.fntdata"/><Relationship Id="rId20" Type="http://schemas.openxmlformats.org/officeDocument/2006/relationships/slide" Target="slides/slide15.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font" Target="fonts/font24.fntdata"/><Relationship Id="rId70" Type="http://schemas.openxmlformats.org/officeDocument/2006/relationships/font" Target="fonts/font32.fntdata"/><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font" Target="fonts/font27.fntdata"/><Relationship Id="rId73" Type="http://schemas.openxmlformats.org/officeDocument/2006/relationships/presProps" Target="presProps.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font" Target="fonts/font1.fntdata"/><Relationship Id="rId34" Type="http://schemas.openxmlformats.org/officeDocument/2006/relationships/slide" Target="slides/slide29.xml"/><Relationship Id="rId50" Type="http://schemas.openxmlformats.org/officeDocument/2006/relationships/font" Target="fonts/font12.fntdata"/><Relationship Id="rId55" Type="http://schemas.openxmlformats.org/officeDocument/2006/relationships/font" Target="fonts/font17.fntdata"/><Relationship Id="rId76"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font" Target="fonts/font33.fntdata"/><Relationship Id="rId2" Type="http://schemas.openxmlformats.org/officeDocument/2006/relationships/customXml" Target="../customXml/item2.xml"/><Relationship Id="rId29" Type="http://schemas.openxmlformats.org/officeDocument/2006/relationships/slide" Target="slides/slide2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EA1EFC-9D2D-1A26-3F40-3F5111DBE47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6126BB4-D3FC-83A9-9029-9B91EFF778A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endParaRPr lang="en-US"/>
          </a:p>
        </p:txBody>
      </p:sp>
      <p:sp>
        <p:nvSpPr>
          <p:cNvPr id="4" name="Footer Placeholder 3">
            <a:extLst>
              <a:ext uri="{FF2B5EF4-FFF2-40B4-BE49-F238E27FC236}">
                <a16:creationId xmlns:a16="http://schemas.microsoft.com/office/drawing/2014/main" id="{6D91288C-054E-BFC5-4480-1790E52FA7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5BAF1D1-4B28-248C-D293-19B204D4B8C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C72718-E9FA-4E2B-9C88-DC5B3BFA2434}" type="slidenum">
              <a:rPr lang="en-US" smtClean="0"/>
              <a:t>‹#›</a:t>
            </a:fld>
            <a:endParaRPr lang="en-US"/>
          </a:p>
        </p:txBody>
      </p:sp>
    </p:spTree>
    <p:extLst>
      <p:ext uri="{BB962C8B-B14F-4D97-AF65-F5344CB8AC3E}">
        <p14:creationId xmlns:p14="http://schemas.microsoft.com/office/powerpoint/2010/main" val="96607298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hf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400" b="0" i="0" dirty="0">
                <a:solidFill>
                  <a:srgbClr val="0D0D0D"/>
                </a:solidFill>
                <a:effectLst/>
                <a:highlight>
                  <a:srgbClr val="FFFFFF"/>
                </a:highlight>
                <a:latin typeface="Söhne"/>
              </a:rPr>
              <a:t>Hi everyone, I am Christina from the University of Toronto and I will be presenting our work </a:t>
            </a:r>
            <a:r>
              <a:rPr lang="en-US" sz="1400" b="0" i="0" dirty="0" err="1">
                <a:solidFill>
                  <a:srgbClr val="0D0D0D"/>
                </a:solidFill>
                <a:effectLst/>
                <a:highlight>
                  <a:srgbClr val="FFFFFF"/>
                </a:highlight>
                <a:latin typeface="Söhne"/>
              </a:rPr>
              <a:t>Atalanta</a:t>
            </a:r>
            <a:endParaRPr lang="en-US" sz="1400" b="0" i="0" dirty="0">
              <a:solidFill>
                <a:srgbClr val="0D0D0D"/>
              </a:solidFill>
              <a:effectLst/>
              <a:highlight>
                <a:srgbClr val="FFFFFF"/>
              </a:highlight>
              <a:latin typeface="Söhne"/>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400" b="0" i="0" dirty="0">
                <a:solidFill>
                  <a:srgbClr val="0D0D0D"/>
                </a:solidFill>
                <a:effectLst/>
                <a:highlight>
                  <a:srgbClr val="FFFFFF"/>
                </a:highlight>
                <a:latin typeface="Söhne"/>
              </a:rPr>
              <a:t>Just a quick note on the presentation today: Our co-author Kareem was planning to give this presentation today.</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400" b="0" i="0" dirty="0">
                <a:solidFill>
                  <a:srgbClr val="0D0D0D"/>
                </a:solidFill>
                <a:effectLst/>
                <a:highlight>
                  <a:srgbClr val="FFFFFF"/>
                </a:highlight>
                <a:latin typeface="Söhne"/>
              </a:rPr>
              <a:t>However, due to last minute emergency, he will not be able to present, and please forgive me if I am not able to provide a high quality talk.</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400" b="0" i="0" dirty="0">
              <a:solidFill>
                <a:srgbClr val="0D0D0D"/>
              </a:solidFill>
              <a:effectLst/>
              <a:highlight>
                <a:srgbClr val="FFFFFF"/>
              </a:highlight>
              <a:latin typeface="Söhne"/>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400" b="0" i="0" dirty="0">
                <a:solidFill>
                  <a:srgbClr val="0D0D0D"/>
                </a:solidFill>
                <a:effectLst/>
                <a:highlight>
                  <a:srgbClr val="FFFFFF"/>
                </a:highlight>
                <a:latin typeface="Söhne"/>
              </a:rPr>
              <a:t>This project is a collective effort, and I'm here to represent our group, especially Alberto, who is the lead author of this work.</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400" b="0" i="0" dirty="0">
              <a:solidFill>
                <a:srgbClr val="0D0D0D"/>
              </a:solidFill>
              <a:effectLst/>
              <a:highlight>
                <a:srgbClr val="FFFFFF"/>
              </a:highlight>
              <a:latin typeface="Söhne"/>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br>
              <a:rPr lang="en-US" sz="1400" dirty="0"/>
            </a:br>
            <a:endParaRPr lang="en-US" sz="1400" b="0" i="0" dirty="0">
              <a:solidFill>
                <a:srgbClr val="0D0D0D"/>
              </a:solidFill>
              <a:effectLst/>
              <a:highlight>
                <a:srgbClr val="FFFFFF"/>
              </a:highlight>
              <a:latin typeface="Söhne"/>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400" dirty="0"/>
          </a:p>
        </p:txBody>
      </p:sp>
    </p:spTree>
    <p:extLst>
      <p:ext uri="{BB962C8B-B14F-4D97-AF65-F5344CB8AC3E}">
        <p14:creationId xmlns:p14="http://schemas.microsoft.com/office/powerpoint/2010/main" val="3467895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0" i="0" dirty="0">
                <a:solidFill>
                  <a:srgbClr val="0D0D0D"/>
                </a:solidFill>
                <a:effectLst/>
                <a:highlight>
                  <a:srgbClr val="FFFFFF"/>
                </a:highlight>
                <a:latin typeface="Söhne"/>
              </a:rPr>
              <a:t>And Once we know these distributions,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0" i="0" dirty="0">
                <a:solidFill>
                  <a:srgbClr val="0D0D0D"/>
                </a:solidFill>
                <a:effectLst/>
                <a:highlight>
                  <a:srgbClr val="FFFFFF"/>
                </a:highlight>
                <a:latin typeface="Söhne"/>
              </a:rPr>
              <a:t>the next step is to find the most efficient way to compress our fixed-point data. Historically, we've seen success with well-known algorithms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0" i="0" dirty="0">
                <a:solidFill>
                  <a:srgbClr val="0D0D0D"/>
                </a:solidFill>
                <a:effectLst/>
                <a:highlight>
                  <a:srgbClr val="FFFFFF"/>
                </a:highlight>
                <a:latin typeface="Söhne"/>
              </a:rPr>
              <a:t> like arithmetic coding, which has been a reliable method since 1980s. It’s known to be efficient especially when you know the data's distribution. -- Before we move on, let's quickly revisit arithmetic coding</a:t>
            </a:r>
            <a:endParaRPr lang="en-US" dirty="0"/>
          </a:p>
          <a:p>
            <a:pPr marL="158750" indent="0">
              <a:buNone/>
            </a:pPr>
            <a:endParaRPr lang="en-US" dirty="0"/>
          </a:p>
        </p:txBody>
      </p:sp>
    </p:spTree>
    <p:extLst>
      <p:ext uri="{BB962C8B-B14F-4D97-AF65-F5344CB8AC3E}">
        <p14:creationId xmlns:p14="http://schemas.microsoft.com/office/powerpoint/2010/main" val="3651685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0" i="0" dirty="0">
                <a:solidFill>
                  <a:srgbClr val="0D0D0D"/>
                </a:solidFill>
                <a:effectLst/>
                <a:highlight>
                  <a:srgbClr val="FFFFFF"/>
                </a:highlight>
                <a:latin typeface="Söhne"/>
              </a:rPr>
              <a:t> Arithmetic coding takes an entire sequence of data samples, in this case values of an int8 data tensor, and it transforms them into a single real number. The number of bits required to represent the sequence depends on the sequence length or number of elements in the tensor and the frequency of each element</a:t>
            </a:r>
          </a:p>
          <a:p>
            <a:endParaRPr lang="en-US" dirty="0"/>
          </a:p>
        </p:txBody>
      </p:sp>
    </p:spTree>
    <p:extLst>
      <p:ext uri="{BB962C8B-B14F-4D97-AF65-F5344CB8AC3E}">
        <p14:creationId xmlns:p14="http://schemas.microsoft.com/office/powerpoint/2010/main" val="1657668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b="0" i="0" dirty="0">
                <a:solidFill>
                  <a:srgbClr val="0D0D0D"/>
                </a:solidFill>
                <a:effectLst/>
                <a:highlight>
                  <a:srgbClr val="FFFFFF"/>
                </a:highlight>
                <a:latin typeface="Söhne"/>
              </a:rPr>
              <a:t>And </a:t>
            </a:r>
            <a:r>
              <a:rPr lang="en-US" dirty="0"/>
              <a:t>For simplicity, let’s consider an INT2 tensor as an example datatype</a:t>
            </a:r>
          </a:p>
          <a:p>
            <a:pPr algn="l">
              <a:buFont typeface="Arial" panose="020B0604020202020204" pitchFamily="34" charset="0"/>
              <a:buChar char="•"/>
            </a:pPr>
            <a:r>
              <a:rPr lang="en-US" b="0" i="0" dirty="0">
                <a:solidFill>
                  <a:srgbClr val="0D0D0D"/>
                </a:solidFill>
                <a:effectLst/>
                <a:highlight>
                  <a:srgbClr val="FFFFFF"/>
                </a:highlight>
                <a:latin typeface="Söhne"/>
              </a:rPr>
              <a:t>INT2 has 4 possible values or symbols S0 to S3. and AC begins by identifying the probability of each symbol in our sequence.</a:t>
            </a:r>
          </a:p>
          <a:p>
            <a:pPr algn="l">
              <a:buFont typeface="Arial" panose="020B0604020202020204" pitchFamily="34" charset="0"/>
              <a:buChar char="•"/>
            </a:pPr>
            <a:r>
              <a:rPr lang="en-US" b="0" i="0" dirty="0">
                <a:solidFill>
                  <a:srgbClr val="0D0D0D"/>
                </a:solidFill>
                <a:effectLst/>
                <a:highlight>
                  <a:srgbClr val="FFFFFF"/>
                </a:highlight>
                <a:latin typeface="Söhne"/>
              </a:rPr>
              <a:t>Then Based on these probabilities, each symbol is assigned a corresponding range on the number line between 0 and 1.</a:t>
            </a:r>
          </a:p>
          <a:p>
            <a:pPr algn="l">
              <a:buFont typeface="Arial" panose="020B0604020202020204" pitchFamily="34" charset="0"/>
              <a:buChar char="•"/>
            </a:pPr>
            <a:r>
              <a:rPr lang="en-US" b="0" i="0" dirty="0">
                <a:solidFill>
                  <a:srgbClr val="0D0D0D"/>
                </a:solidFill>
                <a:effectLst/>
                <a:highlight>
                  <a:srgbClr val="FFFFFF"/>
                </a:highlight>
                <a:latin typeface="Söhne"/>
              </a:rPr>
              <a:t>the encoding process is then done sequentially by choosing a symbol and </a:t>
            </a:r>
            <a:r>
              <a:rPr lang="en-US" dirty="0"/>
              <a:t>dividing its range into new subranges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b="0" i="0" dirty="0">
                <a:solidFill>
                  <a:srgbClr val="0D0D0D"/>
                </a:solidFill>
                <a:effectLst/>
                <a:highlight>
                  <a:srgbClr val="FFFFFF"/>
                </a:highlight>
                <a:latin typeface="Söhne"/>
              </a:rPr>
              <a:t>Each symbol in the sequence progressively narrows down the range</a:t>
            </a:r>
          </a:p>
          <a:p>
            <a:pPr algn="l">
              <a:buFont typeface="Arial" panose="020B0604020202020204" pitchFamily="34" charset="0"/>
              <a:buChar char="•"/>
            </a:pPr>
            <a:r>
              <a:rPr lang="en-US" b="0" i="0" dirty="0">
                <a:solidFill>
                  <a:srgbClr val="0D0D0D"/>
                </a:solidFill>
                <a:effectLst/>
                <a:highlight>
                  <a:srgbClr val="FFFFFF"/>
                </a:highlight>
                <a:latin typeface="Söhne"/>
              </a:rPr>
              <a:t>And This process continues for all tensor values until we reach the final range that represents the entire sequence of symbols.</a:t>
            </a:r>
          </a:p>
          <a:p>
            <a:pPr algn="l">
              <a:buFont typeface="Arial" panose="020B0604020202020204" pitchFamily="34" charset="0"/>
              <a:buChar char="•"/>
            </a:pPr>
            <a:endParaRPr lang="en-US" b="0" i="0" dirty="0">
              <a:solidFill>
                <a:srgbClr val="0D0D0D"/>
              </a:solidFill>
              <a:effectLst/>
              <a:highlight>
                <a:srgbClr val="FFFFFF"/>
              </a:highlight>
              <a:latin typeface="Söhne"/>
            </a:endParaRPr>
          </a:p>
          <a:p>
            <a:r>
              <a:rPr lang="en-US" b="0" i="0" dirty="0">
                <a:solidFill>
                  <a:srgbClr val="0D0D0D"/>
                </a:solidFill>
                <a:effectLst/>
                <a:highlight>
                  <a:srgbClr val="FFFFFF"/>
                </a:highlight>
                <a:latin typeface="Söhne"/>
              </a:rPr>
              <a:t>Again, Arithmetic coding is near optimal in its compression ability</a:t>
            </a:r>
          </a:p>
          <a:p>
            <a:r>
              <a:rPr lang="en-US" b="0" i="0" dirty="0">
                <a:solidFill>
                  <a:srgbClr val="0D0D0D"/>
                </a:solidFill>
                <a:effectLst/>
                <a:highlight>
                  <a:srgbClr val="FFFFFF"/>
                </a:highlight>
                <a:latin typeface="Söhne"/>
              </a:rPr>
              <a:t>However, it comes with challenges if we want to implement it in hardware</a:t>
            </a:r>
            <a:endParaRPr lang="en-US" dirty="0"/>
          </a:p>
        </p:txBody>
      </p:sp>
    </p:spTree>
    <p:extLst>
      <p:ext uri="{BB962C8B-B14F-4D97-AF65-F5344CB8AC3E}">
        <p14:creationId xmlns:p14="http://schemas.microsoft.com/office/powerpoint/2010/main" val="4024389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Starting with the first challenge: </a:t>
            </a:r>
          </a:p>
          <a:p>
            <a:r>
              <a:rPr lang="en-US" dirty="0"/>
              <a:t>To operate, arithmetic coding constantly needs access to  probability tables that</a:t>
            </a:r>
          </a:p>
          <a:p>
            <a:r>
              <a:rPr lang="en-US" dirty="0"/>
              <a:t>Track each symbol and its frequency</a:t>
            </a:r>
          </a:p>
          <a:p>
            <a:r>
              <a:rPr lang="en-US" b="0" i="0" dirty="0">
                <a:solidFill>
                  <a:srgbClr val="0D0D0D"/>
                </a:solidFill>
                <a:effectLst/>
                <a:highlight>
                  <a:srgbClr val="FFFFFF"/>
                </a:highlight>
                <a:latin typeface="Söhne"/>
              </a:rPr>
              <a:t>For an INT8 data type, the table has 256 entries, one for every possible value and maintaining and looking-up this table is not only space-consuming but also power-intensive.</a:t>
            </a:r>
          </a:p>
          <a:p>
            <a:r>
              <a:rPr lang="en-US" b="0" i="0" dirty="0">
                <a:solidFill>
                  <a:srgbClr val="0D0D0D"/>
                </a:solidFill>
                <a:effectLst/>
                <a:highlight>
                  <a:srgbClr val="FFFFFF"/>
                </a:highlight>
                <a:latin typeface="Söhne"/>
              </a:rPr>
              <a:t> and In fact, in a typical setup, this can consume as much as 93% of the DRAM power. </a:t>
            </a:r>
            <a:endParaRPr lang="en-US" dirty="0"/>
          </a:p>
        </p:txBody>
      </p:sp>
    </p:spTree>
    <p:extLst>
      <p:ext uri="{BB962C8B-B14F-4D97-AF65-F5344CB8AC3E}">
        <p14:creationId xmlns:p14="http://schemas.microsoft.com/office/powerpoint/2010/main" val="3329194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dirty="0">
                <a:solidFill>
                  <a:srgbClr val="0D0D0D"/>
                </a:solidFill>
                <a:effectLst/>
                <a:highlight>
                  <a:srgbClr val="FFFFFF"/>
                </a:highlight>
                <a:latin typeface="Söhne"/>
              </a:rPr>
              <a:t>Moving on to the second challenge. </a:t>
            </a:r>
          </a:p>
          <a:p>
            <a:r>
              <a:rPr lang="en-US" b="0" i="0" dirty="0">
                <a:solidFill>
                  <a:srgbClr val="0D0D0D"/>
                </a:solidFill>
                <a:effectLst/>
                <a:highlight>
                  <a:srgbClr val="FFFFFF"/>
                </a:highlight>
                <a:latin typeface="Söhne"/>
              </a:rPr>
              <a:t>As we encode symbols, the precision needed increases because our range keeps getting smaller.</a:t>
            </a:r>
            <a:endParaRPr lang="en-US" dirty="0"/>
          </a:p>
          <a:p>
            <a:r>
              <a:rPr lang="en-US" b="0" i="0" dirty="0">
                <a:solidFill>
                  <a:srgbClr val="0D0D0D"/>
                </a:solidFill>
                <a:effectLst/>
                <a:highlight>
                  <a:srgbClr val="FFFFFF"/>
                </a:highlight>
                <a:latin typeface="Söhne"/>
              </a:rPr>
              <a:t>And As the algorithm requires costly arithmetic operations, such as wide multiplications and divisions, </a:t>
            </a:r>
          </a:p>
          <a:p>
            <a:r>
              <a:rPr lang="en-US" b="0" i="0" dirty="0">
                <a:solidFill>
                  <a:srgbClr val="0D0D0D"/>
                </a:solidFill>
                <a:effectLst/>
                <a:highlight>
                  <a:srgbClr val="FFFFFF"/>
                </a:highlight>
                <a:latin typeface="Söhne"/>
              </a:rPr>
              <a:t>These consume more energy, increase latency, and require larger circuits, which makes it unfavorable in hardware.</a:t>
            </a:r>
          </a:p>
        </p:txBody>
      </p:sp>
    </p:spTree>
    <p:extLst>
      <p:ext uri="{BB962C8B-B14F-4D97-AF65-F5344CB8AC3E}">
        <p14:creationId xmlns:p14="http://schemas.microsoft.com/office/powerpoint/2010/main" val="1780143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dirty="0">
                <a:solidFill>
                  <a:srgbClr val="0D0D0D"/>
                </a:solidFill>
                <a:effectLst/>
                <a:highlight>
                  <a:srgbClr val="FFFFFF"/>
                </a:highlight>
                <a:latin typeface="Söhne"/>
              </a:rPr>
              <a:t>Lastly, arithmetic coding is inherently sequential, which may not align well with the parallel processing demands of our workloads This nature limits its encoding and decoding rates, </a:t>
            </a:r>
          </a:p>
          <a:p>
            <a:r>
              <a:rPr lang="en-US" b="0" i="0" dirty="0">
                <a:solidFill>
                  <a:srgbClr val="0D0D0D"/>
                </a:solidFill>
                <a:effectLst/>
                <a:highlight>
                  <a:srgbClr val="FFFFFF"/>
                </a:highlight>
                <a:latin typeface="Söhne"/>
              </a:rPr>
              <a:t>And it may generate only 1 bit per cycle in its base implementation</a:t>
            </a:r>
          </a:p>
          <a:p>
            <a:endParaRPr lang="en-US" b="0" i="0" dirty="0">
              <a:solidFill>
                <a:srgbClr val="0D0D0D"/>
              </a:solidFill>
              <a:effectLst/>
              <a:highlight>
                <a:srgbClr val="FFFFFF"/>
              </a:highlight>
              <a:latin typeface="Söhne"/>
            </a:endParaRPr>
          </a:p>
        </p:txBody>
      </p:sp>
    </p:spTree>
    <p:extLst>
      <p:ext uri="{BB962C8B-B14F-4D97-AF65-F5344CB8AC3E}">
        <p14:creationId xmlns:p14="http://schemas.microsoft.com/office/powerpoint/2010/main" val="3043281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Atalanta offers near-AC efficiency while being practical through some key techniques</a:t>
            </a:r>
          </a:p>
          <a:p>
            <a:r>
              <a:rPr lang="en-US" dirty="0"/>
              <a:t>First, it partitions the value space into subranges of values sharing a common base with each value represented as Base + offset</a:t>
            </a:r>
          </a:p>
          <a:p>
            <a:r>
              <a:rPr lang="en-US" dirty="0"/>
              <a:t>For an int8 datatype this can be 3 bits for base and 5 bits for offsets</a:t>
            </a:r>
          </a:p>
          <a:p>
            <a:r>
              <a:rPr lang="en-US" dirty="0"/>
              <a:t>Atalanta then applies AC only on the base part while storing offsets directly</a:t>
            </a:r>
          </a:p>
          <a:p>
            <a:r>
              <a:rPr lang="en-US" dirty="0"/>
              <a:t>This lowers the number of entries in the probability table from 256 to 8</a:t>
            </a:r>
          </a:p>
        </p:txBody>
      </p:sp>
    </p:spTree>
    <p:extLst>
      <p:ext uri="{BB962C8B-B14F-4D97-AF65-F5344CB8AC3E}">
        <p14:creationId xmlns:p14="http://schemas.microsoft.com/office/powerpoint/2010/main" val="105480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Why does this work? Basically,</a:t>
            </a:r>
          </a:p>
          <a:p>
            <a:r>
              <a:rPr lang="en-US" dirty="0"/>
              <a:t> if we have a certain value distribution like this which is the case for weight tensors, AC can make use of different frequencies and efficiently compress them</a:t>
            </a:r>
          </a:p>
          <a:p>
            <a:r>
              <a:rPr lang="en-US" dirty="0"/>
              <a:t>and  if we divided it into 8 subranges for a 3-bit base. </a:t>
            </a:r>
          </a:p>
          <a:p>
            <a:r>
              <a:rPr lang="en-US" dirty="0"/>
              <a:t>The distribution of bases will closely mirror the original value distribution.</a:t>
            </a:r>
          </a:p>
          <a:p>
            <a:r>
              <a:rPr lang="en-US" b="0" i="0" dirty="0">
                <a:solidFill>
                  <a:srgbClr val="0D0D0D"/>
                </a:solidFill>
                <a:effectLst/>
                <a:highlight>
                  <a:srgbClr val="FFFFFF"/>
                </a:highlight>
                <a:latin typeface="Söhne"/>
              </a:rPr>
              <a:t>However, for offsets, they are left with at least 5 bits per value. So, how do we address this? Our goal is to ensure that Arithmetic Coding of bases covers most of the values and I will show how to achieve this.</a:t>
            </a:r>
            <a:endParaRPr lang="en-US" dirty="0"/>
          </a:p>
        </p:txBody>
      </p:sp>
    </p:spTree>
    <p:extLst>
      <p:ext uri="{BB962C8B-B14F-4D97-AF65-F5344CB8AC3E}">
        <p14:creationId xmlns:p14="http://schemas.microsoft.com/office/powerpoint/2010/main" val="3169000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But first, </a:t>
            </a:r>
            <a:r>
              <a:rPr lang="en-US" b="0" i="0" dirty="0">
                <a:solidFill>
                  <a:srgbClr val="0D0D0D"/>
                </a:solidFill>
                <a:effectLst/>
                <a:highlight>
                  <a:srgbClr val="FFFFFF"/>
                </a:highlight>
                <a:latin typeface="Söhne"/>
              </a:rPr>
              <a:t>At a high-level, Atalanta has two key components: a software profiler and a hardware module. The profiler pre-analyzes data prior to runtime, supplying the hardware module with statistics and values required for runtime</a:t>
            </a:r>
            <a:endParaRPr lang="en-US" dirty="0"/>
          </a:p>
        </p:txBody>
      </p:sp>
    </p:spTree>
    <p:extLst>
      <p:ext uri="{BB962C8B-B14F-4D97-AF65-F5344CB8AC3E}">
        <p14:creationId xmlns:p14="http://schemas.microsoft.com/office/powerpoint/2010/main" val="29246545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what does the profiler do? It takes a weight or activation tensor and generates </a:t>
            </a:r>
          </a:p>
          <a:p>
            <a:r>
              <a:rPr lang="en-US" dirty="0"/>
              <a:t>a histogram of values. -- And then Atalanta runs a simple algorithm to search for the subranges iteratively. and it basically says: If I'm going to encode numbers as base plus offset, with offsets stored directly. </a:t>
            </a:r>
          </a:p>
          <a:p>
            <a:r>
              <a:rPr lang="en-US" dirty="0"/>
              <a:t>Find me subranges that lower the total footprint with subranges that are not necessarily equal -- And the idea is that Values that are very frequent</a:t>
            </a:r>
          </a:p>
          <a:p>
            <a:r>
              <a:rPr lang="en-US" dirty="0"/>
              <a:t> like the ones here, they're going to be assigned very short ranges, so they have very few offset bits </a:t>
            </a:r>
            <a:r>
              <a:rPr lang="en-US" b="0" i="0" dirty="0">
                <a:solidFill>
                  <a:srgbClr val="0D0D0D"/>
                </a:solidFill>
                <a:effectLst/>
                <a:highlight>
                  <a:srgbClr val="FFFFFF"/>
                </a:highlight>
                <a:latin typeface="Söhne"/>
              </a:rPr>
              <a:t>as they contribute more significantly to the overall data footprint.</a:t>
            </a:r>
          </a:p>
          <a:p>
            <a:r>
              <a:rPr lang="en-US" dirty="0"/>
              <a:t>And The opposite happens for infrequent values like this range</a:t>
            </a:r>
          </a:p>
        </p:txBody>
      </p:sp>
    </p:spTree>
    <p:extLst>
      <p:ext uri="{BB962C8B-B14F-4D97-AF65-F5344CB8AC3E}">
        <p14:creationId xmlns:p14="http://schemas.microsoft.com/office/powerpoint/2010/main" val="4210433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600" b="0" i="0" dirty="0">
                <a:solidFill>
                  <a:srgbClr val="0D0D0D"/>
                </a:solidFill>
                <a:effectLst/>
                <a:highlight>
                  <a:srgbClr val="FFFFFF"/>
                </a:highlight>
                <a:latin typeface="Söhne"/>
              </a:rPr>
              <a:t>Our work, targets the significant energy and latency costs </a:t>
            </a:r>
            <a:r>
              <a:rPr lang="en-US" sz="1600" dirty="0"/>
              <a:t>associated with communication in typical systems</a:t>
            </a:r>
            <a:r>
              <a:rPr lang="en-US" sz="1600" b="0" i="0" dirty="0">
                <a:solidFill>
                  <a:srgbClr val="0D0D0D"/>
                </a:solidFill>
                <a:effectLst/>
                <a:highlight>
                  <a:srgbClr val="FFFFFF"/>
                </a:highlight>
                <a:latin typeface="Söhne"/>
              </a:rPr>
              <a:t>. Going </a:t>
            </a:r>
            <a:r>
              <a:rPr lang="en-US" sz="1600" b="0" i="0" dirty="0" err="1">
                <a:solidFill>
                  <a:srgbClr val="0D0D0D"/>
                </a:solidFill>
                <a:effectLst/>
                <a:highlight>
                  <a:srgbClr val="FFFFFF"/>
                </a:highlight>
                <a:latin typeface="Söhne"/>
              </a:rPr>
              <a:t>offchip</a:t>
            </a:r>
            <a:r>
              <a:rPr lang="en-US" sz="1600" b="0" i="0" dirty="0">
                <a:solidFill>
                  <a:srgbClr val="0D0D0D"/>
                </a:solidFill>
                <a:effectLst/>
                <a:highlight>
                  <a:srgbClr val="FFFFFF"/>
                </a:highlight>
                <a:latin typeface="Söhne"/>
              </a:rPr>
              <a:t> in such systems can consume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600" b="0" i="0" dirty="0">
                <a:solidFill>
                  <a:srgbClr val="0D0D0D"/>
                </a:solidFill>
                <a:effectLst/>
                <a:highlight>
                  <a:srgbClr val="FFFFFF"/>
                </a:highlight>
                <a:latin typeface="Söhne"/>
              </a:rPr>
              <a:t> up to 100 times more energy and can be 50 times slower compared to on-chip memory usage. </a:t>
            </a:r>
            <a:endParaRPr lang="en-US" sz="1600"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600" b="0" i="0" dirty="0">
                <a:solidFill>
                  <a:srgbClr val="0D0D0D"/>
                </a:solidFill>
                <a:effectLst/>
                <a:highlight>
                  <a:srgbClr val="FFFFFF"/>
                </a:highlight>
                <a:latin typeface="Söhne"/>
              </a:rPr>
              <a:t>'Atlanta' operates just before the off-chip memory controller, compressing</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600" b="0" i="0" dirty="0">
                <a:solidFill>
                  <a:srgbClr val="0D0D0D"/>
                </a:solidFill>
                <a:effectLst/>
                <a:highlight>
                  <a:srgbClr val="FFFFFF"/>
                </a:highlight>
                <a:latin typeface="Söhne"/>
              </a:rPr>
              <a:t> fixed-point data for off-chip storage and transfer, which reduces the associated costs.</a:t>
            </a:r>
          </a:p>
          <a:p>
            <a:pPr marL="158750" indent="0">
              <a:buNone/>
            </a:pPr>
            <a:endParaRPr lang="en-US" sz="1600" dirty="0"/>
          </a:p>
        </p:txBody>
      </p:sp>
    </p:spTree>
    <p:extLst>
      <p:ext uri="{BB962C8B-B14F-4D97-AF65-F5344CB8AC3E}">
        <p14:creationId xmlns:p14="http://schemas.microsoft.com/office/powerpoint/2010/main" val="474277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After figuring out the subranges</a:t>
            </a:r>
          </a:p>
          <a:p>
            <a:r>
              <a:rPr lang="en-US" dirty="0"/>
              <a:t>A probability table is created And for each subrange, the minimum value is stored in 8-bits, the number of offset bits is stored in 3-bits, and a probability limit that indicates the subrange frequency is stored in 10 bits. In our experiments, 3 or 4 bits for index were enough so this table</a:t>
            </a:r>
          </a:p>
          <a:p>
            <a:r>
              <a:rPr lang="en-US" dirty="0"/>
              <a:t> will have 8 or 16 entries only in most cases.</a:t>
            </a:r>
          </a:p>
          <a:p>
            <a:endParaRPr lang="en-US" dirty="0"/>
          </a:p>
          <a:p>
            <a:endParaRPr lang="en-US" dirty="0"/>
          </a:p>
        </p:txBody>
      </p:sp>
    </p:spTree>
    <p:extLst>
      <p:ext uri="{BB962C8B-B14F-4D97-AF65-F5344CB8AC3E}">
        <p14:creationId xmlns:p14="http://schemas.microsoft.com/office/powerpoint/2010/main" val="42107017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then in Hardware, this probability table along with other storage elements requires storage of less than 50 bytes per instance and the rest of the unit is combinational logic. For more details on our hardware, please read our paper. </a:t>
            </a:r>
          </a:p>
        </p:txBody>
      </p:sp>
    </p:spTree>
    <p:extLst>
      <p:ext uri="{BB962C8B-B14F-4D97-AF65-F5344CB8AC3E}">
        <p14:creationId xmlns:p14="http://schemas.microsoft.com/office/powerpoint/2010/main" val="38474884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Going into evaluation, we compared Atalanta to 2 different classes of compression algorithms</a:t>
            </a:r>
          </a:p>
          <a:p>
            <a:r>
              <a:rPr lang="en-US" dirty="0"/>
              <a:t>Widely used powerful algorithms like LZMA. This class of algorithms is powerful but very expensive to implement in hardware</a:t>
            </a:r>
          </a:p>
          <a:p>
            <a:r>
              <a:rPr lang="en-US" dirty="0"/>
              <a:t>The other class is hardware-friendly (GPU) compression methods like bit plane compression used in our comparisons</a:t>
            </a:r>
          </a:p>
          <a:p>
            <a:r>
              <a:rPr lang="en-US" dirty="0"/>
              <a:t>We did this for multiple models and modalities like transformer llama2 and GPT2 models and recent </a:t>
            </a:r>
            <a:r>
              <a:rPr lang="en-US" dirty="0" err="1"/>
              <a:t>efficientnet</a:t>
            </a:r>
            <a:r>
              <a:rPr lang="en-US" dirty="0"/>
              <a:t> and yolo vision models.</a:t>
            </a:r>
          </a:p>
          <a:p>
            <a:endParaRPr lang="en-US" dirty="0"/>
          </a:p>
        </p:txBody>
      </p:sp>
    </p:spTree>
    <p:extLst>
      <p:ext uri="{BB962C8B-B14F-4D97-AF65-F5344CB8AC3E}">
        <p14:creationId xmlns:p14="http://schemas.microsoft.com/office/powerpoint/2010/main" val="42609537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Starting with weights compression measured by the relative footprint in Y axis across different models in X</a:t>
            </a:r>
          </a:p>
          <a:p>
            <a:r>
              <a:rPr lang="en-US" dirty="0"/>
              <a:t>Atalanta outperforms BPC for all models</a:t>
            </a:r>
          </a:p>
          <a:p>
            <a:r>
              <a:rPr lang="en-US" dirty="0"/>
              <a:t> with highest difference of 35% shown for GPT2 and</a:t>
            </a:r>
          </a:p>
          <a:p>
            <a:r>
              <a:rPr lang="en-US" dirty="0"/>
              <a:t> lowest difference of 9% for ResNet50</a:t>
            </a:r>
          </a:p>
        </p:txBody>
      </p:sp>
    </p:spTree>
    <p:extLst>
      <p:ext uri="{BB962C8B-B14F-4D97-AF65-F5344CB8AC3E}">
        <p14:creationId xmlns:p14="http://schemas.microsoft.com/office/powerpoint/2010/main" val="3195133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 compared to one of LZMA configurations,</a:t>
            </a:r>
          </a:p>
          <a:p>
            <a:r>
              <a:rPr lang="en-US" dirty="0"/>
              <a:t> Atalanta matched its compression performance for Resnet50</a:t>
            </a:r>
          </a:p>
          <a:p>
            <a:r>
              <a:rPr lang="en-US" dirty="0"/>
              <a:t> and outperformed it for all other models with</a:t>
            </a:r>
          </a:p>
          <a:p>
            <a:r>
              <a:rPr lang="en-US" dirty="0"/>
              <a:t> a maximum of 37% more reduction in footprint</a:t>
            </a:r>
          </a:p>
        </p:txBody>
      </p:sp>
    </p:spTree>
    <p:extLst>
      <p:ext uri="{BB962C8B-B14F-4D97-AF65-F5344CB8AC3E}">
        <p14:creationId xmlns:p14="http://schemas.microsoft.com/office/powerpoint/2010/main" val="18361028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For Activations,</a:t>
            </a:r>
          </a:p>
          <a:p>
            <a:r>
              <a:rPr lang="en-US" dirty="0"/>
              <a:t>BPC </a:t>
            </a:r>
            <a:r>
              <a:rPr lang="en-US" dirty="0" err="1"/>
              <a:t>outperfermod</a:t>
            </a:r>
            <a:r>
              <a:rPr lang="en-US" dirty="0"/>
              <a:t> Atalanta in Resnet50 by 5% difference</a:t>
            </a:r>
          </a:p>
          <a:p>
            <a:r>
              <a:rPr lang="en-US" dirty="0"/>
              <a:t>While </a:t>
            </a:r>
            <a:r>
              <a:rPr lang="en-US" dirty="0" err="1"/>
              <a:t>Atalanta</a:t>
            </a:r>
            <a:r>
              <a:rPr lang="en-US" dirty="0"/>
              <a:t> outperforms BPC in all other models including transformer models with a maximum of 15% extra reduction</a:t>
            </a:r>
          </a:p>
        </p:txBody>
      </p:sp>
    </p:spTree>
    <p:extLst>
      <p:ext uri="{BB962C8B-B14F-4D97-AF65-F5344CB8AC3E}">
        <p14:creationId xmlns:p14="http://schemas.microsoft.com/office/powerpoint/2010/main" val="35350287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compared to the same LZMA configuration but for Activations,</a:t>
            </a:r>
          </a:p>
          <a:p>
            <a:r>
              <a:rPr lang="en-US" dirty="0"/>
              <a:t>LZMA slightly outperformed Atalanta for vision models and GPT with a maximum difference of 7% in footprint reduction</a:t>
            </a:r>
          </a:p>
          <a:p>
            <a:r>
              <a:rPr lang="en-US" dirty="0"/>
              <a:t>While Atalanta outperformed it for llama2 by 6% difference</a:t>
            </a:r>
          </a:p>
        </p:txBody>
      </p:sp>
    </p:spTree>
    <p:extLst>
      <p:ext uri="{BB962C8B-B14F-4D97-AF65-F5344CB8AC3E}">
        <p14:creationId xmlns:p14="http://schemas.microsoft.com/office/powerpoint/2010/main" val="3868349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Hardware, </a:t>
            </a:r>
            <a:r>
              <a:rPr lang="en-GR" dirty="0"/>
              <a:t>Atalanta can be </a:t>
            </a:r>
            <a:r>
              <a:rPr lang="en-GB" dirty="0"/>
              <a:t>be seamlessly integrated with DL accelerators at low cost.</a:t>
            </a:r>
          </a:p>
          <a:p>
            <a:r>
              <a:rPr lang="en-GB" dirty="0"/>
              <a:t>When integrated with a </a:t>
            </a:r>
            <a:r>
              <a:rPr lang="en-GB" dirty="0" err="1"/>
              <a:t>Tensorcore</a:t>
            </a:r>
            <a:r>
              <a:rPr lang="en-GB" dirty="0"/>
              <a:t>-based accelerator, Atalanta improved performance and energy efficiency by 1.44 and 1.37 times, respectively. </a:t>
            </a:r>
            <a:endParaRPr lang="en-US" dirty="0"/>
          </a:p>
        </p:txBody>
      </p:sp>
    </p:spTree>
    <p:extLst>
      <p:ext uri="{BB962C8B-B14F-4D97-AF65-F5344CB8AC3E}">
        <p14:creationId xmlns:p14="http://schemas.microsoft.com/office/powerpoint/2010/main" val="22101865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Atalanta can also reduce data footprints while training for fixed point data. </a:t>
            </a:r>
            <a:r>
              <a:rPr lang="en-US" b="0" i="0" dirty="0">
                <a:solidFill>
                  <a:srgbClr val="0D0D0D"/>
                </a:solidFill>
                <a:effectLst/>
                <a:highlight>
                  <a:srgbClr val="FFFFFF"/>
                </a:highlight>
                <a:latin typeface="Söhne"/>
              </a:rPr>
              <a:t>In training, activations are temporarily stored in off-chip memory during the forward pass and then retrieved for gradient calculations during the backward pass. Also for large models weights are also stored in off-chip memory and accessed as needed.</a:t>
            </a:r>
          </a:p>
          <a:p>
            <a:r>
              <a:rPr lang="en-US" b="0" i="0" dirty="0">
                <a:solidFill>
                  <a:srgbClr val="0D0D0D"/>
                </a:solidFill>
                <a:effectLst/>
                <a:highlight>
                  <a:srgbClr val="FFFFFF"/>
                </a:highlight>
                <a:latin typeface="Söhne"/>
              </a:rPr>
              <a:t> Atalanta compresses these weights and activations before sending them to memory and decompresses them when they are retrieved for processing.</a:t>
            </a:r>
          </a:p>
        </p:txBody>
      </p:sp>
    </p:spTree>
    <p:extLst>
      <p:ext uri="{BB962C8B-B14F-4D97-AF65-F5344CB8AC3E}">
        <p14:creationId xmlns:p14="http://schemas.microsoft.com/office/powerpoint/2010/main" val="5649257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nature of training data is different, as both weights and activations distribution continue to change across training epochs. -- For our experiments with Resnet18, Atalanta generates probability tables at distant epochs starting at epoch</a:t>
            </a:r>
          </a:p>
          <a:p>
            <a:r>
              <a:rPr lang="en-US" dirty="0"/>
              <a:t>0,</a:t>
            </a:r>
          </a:p>
          <a:p>
            <a:r>
              <a:rPr lang="en-US" dirty="0"/>
              <a:t>35 </a:t>
            </a:r>
          </a:p>
          <a:p>
            <a:r>
              <a:rPr lang="en-US" dirty="0"/>
              <a:t>and 65. every table is used until the other one is generated and we measure the relative footprint at different times.</a:t>
            </a:r>
          </a:p>
          <a:p>
            <a:r>
              <a:rPr lang="en-US" dirty="0"/>
              <a:t>The measurement at epoch 3 shows a relative footprint of 56%</a:t>
            </a:r>
          </a:p>
          <a:p>
            <a:r>
              <a:rPr lang="en-US" dirty="0"/>
              <a:t>And at epoch35 shows that even when using a table generated far in the past at epoch 0, Atalanta still reduces footprint to 70%.</a:t>
            </a:r>
          </a:p>
          <a:p>
            <a:r>
              <a:rPr lang="en-US" dirty="0"/>
              <a:t>the reduction in boosted further in E36 after generating the new table to 40%.</a:t>
            </a:r>
          </a:p>
          <a:p>
            <a:r>
              <a:rPr lang="en-US" dirty="0"/>
              <a:t>And continues to be around 40% for the rest of training.</a:t>
            </a:r>
          </a:p>
        </p:txBody>
      </p:sp>
    </p:spTree>
    <p:extLst>
      <p:ext uri="{BB962C8B-B14F-4D97-AF65-F5344CB8AC3E}">
        <p14:creationId xmlns:p14="http://schemas.microsoft.com/office/powerpoint/2010/main" val="1417820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4000" b="0" i="0" dirty="0">
                <a:solidFill>
                  <a:srgbClr val="0D0D0D"/>
                </a:solidFill>
                <a:effectLst/>
                <a:highlight>
                  <a:srgbClr val="FFFFFF"/>
                </a:highlight>
                <a:latin typeface="Söhne"/>
              </a:rPr>
              <a:t>"'Atlanta' is optimized for machine learning workloads,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0" i="0" dirty="0">
                <a:solidFill>
                  <a:srgbClr val="0D0D0D"/>
                </a:solidFill>
                <a:effectLst/>
                <a:highlight>
                  <a:srgbClr val="FFFFFF"/>
                </a:highlight>
                <a:latin typeface="Söhne"/>
              </a:rPr>
              <a:t> functioning during both inference and training.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0" i="0" dirty="0">
                <a:solidFill>
                  <a:srgbClr val="0D0D0D"/>
                </a:solidFill>
                <a:effectLst/>
                <a:highlight>
                  <a:srgbClr val="FFFFFF"/>
                </a:highlight>
                <a:latin typeface="Söhne"/>
              </a:rPr>
              <a:t>It was successfully evaluated on a diverse set of model classes including transformers, image classification, object detection, and recommendation systems.</a:t>
            </a:r>
            <a:endParaRPr lang="en-US" dirty="0"/>
          </a:p>
        </p:txBody>
      </p:sp>
    </p:spTree>
    <p:extLst>
      <p:ext uri="{BB962C8B-B14F-4D97-AF65-F5344CB8AC3E}">
        <p14:creationId xmlns:p14="http://schemas.microsoft.com/office/powerpoint/2010/main" val="15771855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0" i="0" dirty="0">
                <a:solidFill>
                  <a:srgbClr val="0D0D0D"/>
                </a:solidFill>
                <a:effectLst/>
                <a:highlight>
                  <a:srgbClr val="FFFFFF"/>
                </a:highlight>
                <a:latin typeface="Söhne"/>
              </a:rPr>
              <a:t>To conclude, </a:t>
            </a:r>
            <a:r>
              <a:rPr lang="en-US" b="0" i="0" dirty="0" err="1">
                <a:solidFill>
                  <a:srgbClr val="0D0D0D"/>
                </a:solidFill>
                <a:effectLst/>
                <a:highlight>
                  <a:srgbClr val="FFFFFF"/>
                </a:highlight>
                <a:latin typeface="Söhne"/>
              </a:rPr>
              <a:t>Atalanta</a:t>
            </a:r>
            <a:r>
              <a:rPr lang="en-US" b="0" i="0" dirty="0">
                <a:solidFill>
                  <a:srgbClr val="0D0D0D"/>
                </a:solidFill>
                <a:effectLst/>
                <a:highlight>
                  <a:srgbClr val="FFFFFF"/>
                </a:highlight>
                <a:latin typeface="Söhne"/>
              </a:rPr>
              <a:t> is a lossless hardware-software co-designed compression engine that </a:t>
            </a:r>
            <a:r>
              <a:rPr lang="en-US" sz="1100" b="0" i="0" dirty="0">
                <a:solidFill>
                  <a:srgbClr val="0D0D0D"/>
                </a:solidFill>
                <a:effectLst/>
                <a:highlight>
                  <a:srgbClr val="FFFFFF"/>
                </a:highlight>
                <a:latin typeface="Söhne"/>
              </a:rPr>
              <a:t>lowers communication footprint</a:t>
            </a:r>
            <a:r>
              <a:rPr lang="en-US" altLang="en-US" sz="1100" dirty="0"/>
              <a:t> for both fixed-point inference and training -- it has low hardware costs and high energy efficiency --  it's also programmer transparent and can be seamlessly integrated with any AI accelerator.</a:t>
            </a:r>
            <a:endParaRPr lang="en-US" b="0" i="0" dirty="0">
              <a:solidFill>
                <a:srgbClr val="0D0D0D"/>
              </a:solidFill>
              <a:effectLst/>
              <a:highlight>
                <a:srgbClr val="FFFFFF"/>
              </a:highlight>
              <a:latin typeface="Söhne"/>
            </a:endParaRPr>
          </a:p>
          <a:p>
            <a:pPr marL="158750" indent="0">
              <a:buNone/>
            </a:pPr>
            <a:endParaRPr lang="en-US" dirty="0"/>
          </a:p>
        </p:txBody>
      </p:sp>
    </p:spTree>
    <p:extLst>
      <p:ext uri="{BB962C8B-B14F-4D97-AF65-F5344CB8AC3E}">
        <p14:creationId xmlns:p14="http://schemas.microsoft.com/office/powerpoint/2010/main" val="18345124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545245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i="0" dirty="0">
              <a:solidFill>
                <a:srgbClr val="0D0D0D"/>
              </a:solidFill>
              <a:effectLst/>
              <a:highlight>
                <a:srgbClr val="FFFFFF"/>
              </a:highlight>
              <a:latin typeface="Söhne"/>
            </a:endParaRPr>
          </a:p>
          <a:p>
            <a:r>
              <a:rPr lang="en-US" b="0" i="0" dirty="0">
                <a:solidFill>
                  <a:srgbClr val="0D0D0D"/>
                </a:solidFill>
                <a:effectLst/>
                <a:highlight>
                  <a:srgbClr val="FFFFFF"/>
                </a:highlight>
                <a:latin typeface="Söhne"/>
              </a:rPr>
              <a:t>Atalanta is lossless which simply means,</a:t>
            </a:r>
          </a:p>
          <a:p>
            <a:r>
              <a:rPr lang="en-US" b="0" i="0" dirty="0">
                <a:solidFill>
                  <a:srgbClr val="0D0D0D"/>
                </a:solidFill>
                <a:effectLst/>
                <a:highlight>
                  <a:srgbClr val="FFFFFF"/>
                </a:highlight>
                <a:latin typeface="Söhne"/>
              </a:rPr>
              <a:t> the data you put in is exactly what you get out after compression/decompression process. This guarantees that the performance of your tasks remains untouched, like accuracy in classification tasks.</a:t>
            </a:r>
            <a:endParaRPr lang="en-US" dirty="0"/>
          </a:p>
        </p:txBody>
      </p:sp>
    </p:spTree>
    <p:extLst>
      <p:ext uri="{BB962C8B-B14F-4D97-AF65-F5344CB8AC3E}">
        <p14:creationId xmlns:p14="http://schemas.microsoft.com/office/powerpoint/2010/main" val="1099284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dirty="0">
                <a:solidFill>
                  <a:srgbClr val="0D0D0D"/>
                </a:solidFill>
                <a:effectLst/>
                <a:highlight>
                  <a:srgbClr val="FFFFFF"/>
                </a:highlight>
                <a:latin typeface="Söhne"/>
              </a:rPr>
              <a:t>'Atlanta' is its Programmer transparent. </a:t>
            </a:r>
          </a:p>
          <a:p>
            <a:r>
              <a:rPr lang="en-US" dirty="0"/>
              <a:t>a low-level driver manages data transfers discreetly.</a:t>
            </a:r>
          </a:p>
        </p:txBody>
      </p:sp>
    </p:spTree>
    <p:extLst>
      <p:ext uri="{BB962C8B-B14F-4D97-AF65-F5344CB8AC3E}">
        <p14:creationId xmlns:p14="http://schemas.microsoft.com/office/powerpoint/2010/main" val="2458959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pPr algn="l"/>
            <a:r>
              <a:rPr lang="en-US" b="0" i="0" dirty="0" err="1">
                <a:solidFill>
                  <a:srgbClr val="0D0D0D"/>
                </a:solidFill>
                <a:effectLst/>
                <a:highlight>
                  <a:srgbClr val="FFFFFF"/>
                </a:highlight>
                <a:latin typeface="Söhne"/>
              </a:rPr>
              <a:t>Atalanta</a:t>
            </a:r>
            <a:r>
              <a:rPr lang="en-US" b="0" i="0" dirty="0">
                <a:solidFill>
                  <a:srgbClr val="0D0D0D"/>
                </a:solidFill>
                <a:effectLst/>
                <a:highlight>
                  <a:srgbClr val="FFFFFF"/>
                </a:highlight>
                <a:latin typeface="Söhne"/>
              </a:rPr>
              <a:t> provides high compression efficiency.</a:t>
            </a:r>
          </a:p>
          <a:p>
            <a:pPr algn="l"/>
            <a:r>
              <a:rPr lang="en-US" b="0" i="0" dirty="0">
                <a:solidFill>
                  <a:srgbClr val="0D0D0D"/>
                </a:solidFill>
                <a:effectLst/>
                <a:highlight>
                  <a:srgbClr val="FFFFFF"/>
                </a:highlight>
                <a:latin typeface="Söhne"/>
              </a:rPr>
              <a:t>On average, It reduces the size of </a:t>
            </a:r>
          </a:p>
          <a:p>
            <a:pPr algn="l"/>
            <a:r>
              <a:rPr lang="en-US" b="0" i="0" dirty="0">
                <a:solidFill>
                  <a:srgbClr val="0D0D0D"/>
                </a:solidFill>
                <a:effectLst/>
                <a:highlight>
                  <a:srgbClr val="FFFFFF"/>
                </a:highlight>
                <a:latin typeface="Söhne"/>
              </a:rPr>
              <a:t>weights to 60% and activations to 48% of their original volume. which translates directly into cost savings and improved efficiency.</a:t>
            </a:r>
          </a:p>
          <a:p>
            <a:endParaRPr lang="en-US" dirty="0"/>
          </a:p>
        </p:txBody>
      </p:sp>
    </p:spTree>
    <p:extLst>
      <p:ext uri="{BB962C8B-B14F-4D97-AF65-F5344CB8AC3E}">
        <p14:creationId xmlns:p14="http://schemas.microsoft.com/office/powerpoint/2010/main" val="2840854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0" i="0" dirty="0">
                <a:solidFill>
                  <a:srgbClr val="0D0D0D"/>
                </a:solidFill>
                <a:effectLst/>
                <a:highlight>
                  <a:srgbClr val="FFFFFF"/>
                </a:highlight>
                <a:latin typeface="Söhne"/>
              </a:rPr>
              <a:t>Atlanta’ comes with low cost.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0" i="0" dirty="0">
                <a:solidFill>
                  <a:srgbClr val="0D0D0D"/>
                </a:solidFill>
                <a:effectLst/>
                <a:highlight>
                  <a:srgbClr val="FFFFFF"/>
                </a:highlight>
                <a:latin typeface="Söhne"/>
              </a:rPr>
              <a:t> It incorporates just a tiny additional hardware unit, which hardly affects overall energy consumption and resources.</a:t>
            </a:r>
          </a:p>
        </p:txBody>
      </p:sp>
    </p:spTree>
    <p:extLst>
      <p:ext uri="{BB962C8B-B14F-4D97-AF65-F5344CB8AC3E}">
        <p14:creationId xmlns:p14="http://schemas.microsoft.com/office/powerpoint/2010/main" val="2604469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a:extLst>
            <a:ext uri="{FF2B5EF4-FFF2-40B4-BE49-F238E27FC236}">
              <a16:creationId xmlns:a16="http://schemas.microsoft.com/office/drawing/2014/main" id="{60D86911-A84F-B1E4-11EF-7C80C267B1CA}"/>
            </a:ext>
          </a:extLst>
        </p:cNvPr>
        <p:cNvGrpSpPr/>
        <p:nvPr/>
      </p:nvGrpSpPr>
      <p:grpSpPr>
        <a:xfrm>
          <a:off x="0" y="0"/>
          <a:ext cx="0" cy="0"/>
          <a:chOff x="0" y="0"/>
          <a:chExt cx="0" cy="0"/>
        </a:xfrm>
      </p:grpSpPr>
      <p:sp>
        <p:nvSpPr>
          <p:cNvPr id="301" name="Google Shape;301;g2768bdccc6f_2_140:notes">
            <a:extLst>
              <a:ext uri="{FF2B5EF4-FFF2-40B4-BE49-F238E27FC236}">
                <a16:creationId xmlns:a16="http://schemas.microsoft.com/office/drawing/2014/main" id="{50008FAD-3B01-9F79-BAB6-2CC57EFCD6E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2768bdccc6f_2_140:notes">
            <a:extLst>
              <a:ext uri="{FF2B5EF4-FFF2-40B4-BE49-F238E27FC236}">
                <a16:creationId xmlns:a16="http://schemas.microsoft.com/office/drawing/2014/main" id="{1B22EFDC-3406-C385-5316-11EAF2537EF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After going over Atalanta’s main features, we will discuss its key idea, what does it do in both software and hardware then some key results.</a:t>
            </a:r>
            <a:endParaRPr dirty="0"/>
          </a:p>
        </p:txBody>
      </p:sp>
    </p:spTree>
    <p:extLst>
      <p:ext uri="{BB962C8B-B14F-4D97-AF65-F5344CB8AC3E}">
        <p14:creationId xmlns:p14="http://schemas.microsoft.com/office/powerpoint/2010/main" val="2767341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b="0" i="0" dirty="0">
                <a:solidFill>
                  <a:srgbClr val="0D0D0D"/>
                </a:solidFill>
                <a:effectLst/>
                <a:highlight>
                  <a:srgbClr val="FFFFFF"/>
                </a:highlight>
                <a:latin typeface="Söhne"/>
              </a:rPr>
              <a:t>In this problem, We're working with fixed-point data, and our goal is to find an effective way to compress this data that does not only offer high compression but also comes at a low cost. We handle two types of data: </a:t>
            </a:r>
          </a:p>
          <a:p>
            <a:pPr marL="457200" indent="-298450">
              <a:buFontTx/>
              <a:buChar char="-"/>
            </a:pPr>
            <a:r>
              <a:rPr lang="en-US" b="0" i="0" dirty="0">
                <a:solidFill>
                  <a:srgbClr val="0D0D0D"/>
                </a:solidFill>
                <a:effectLst/>
                <a:highlight>
                  <a:srgbClr val="FFFFFF"/>
                </a:highlight>
                <a:latin typeface="Söhne"/>
              </a:rPr>
              <a:t>weights, where the distribution is already known, and </a:t>
            </a:r>
          </a:p>
          <a:p>
            <a:pPr marL="457200" indent="-298450">
              <a:buFontTx/>
              <a:buChar char="-"/>
            </a:pPr>
            <a:r>
              <a:rPr lang="en-US" b="0" i="0" dirty="0">
                <a:solidFill>
                  <a:srgbClr val="0D0D0D"/>
                </a:solidFill>
                <a:effectLst/>
                <a:highlight>
                  <a:srgbClr val="FFFFFF"/>
                </a:highlight>
                <a:latin typeface="Söhne"/>
              </a:rPr>
              <a:t>activations, for which we can perform profiling by running multiple examples to obtain a representative distribution.</a:t>
            </a:r>
            <a:endParaRPr lang="en-US" dirty="0"/>
          </a:p>
        </p:txBody>
      </p:sp>
    </p:spTree>
    <p:extLst>
      <p:ext uri="{BB962C8B-B14F-4D97-AF65-F5344CB8AC3E}">
        <p14:creationId xmlns:p14="http://schemas.microsoft.com/office/powerpoint/2010/main" val="3011422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44"/>
        <p:cNvGrpSpPr/>
        <p:nvPr/>
      </p:nvGrpSpPr>
      <p:grpSpPr>
        <a:xfrm>
          <a:off x="0" y="0"/>
          <a:ext cx="0" cy="0"/>
          <a:chOff x="0" y="0"/>
          <a:chExt cx="0" cy="0"/>
        </a:xfrm>
      </p:grpSpPr>
      <p:grpSp>
        <p:nvGrpSpPr>
          <p:cNvPr id="46" name="Google Shape;46;p6"/>
          <p:cNvGrpSpPr/>
          <p:nvPr/>
        </p:nvGrpSpPr>
        <p:grpSpPr>
          <a:xfrm>
            <a:off x="232200" y="-49400"/>
            <a:ext cx="8679000" cy="5250800"/>
            <a:chOff x="232200" y="-49400"/>
            <a:chExt cx="8679000" cy="5250800"/>
          </a:xfrm>
        </p:grpSpPr>
        <p:grpSp>
          <p:nvGrpSpPr>
            <p:cNvPr id="47" name="Google Shape;47;p6"/>
            <p:cNvGrpSpPr/>
            <p:nvPr/>
          </p:nvGrpSpPr>
          <p:grpSpPr>
            <a:xfrm>
              <a:off x="232200" y="-49400"/>
              <a:ext cx="8679000" cy="5250800"/>
              <a:chOff x="232200" y="-49400"/>
              <a:chExt cx="8679000" cy="5250800"/>
            </a:xfrm>
          </p:grpSpPr>
          <p:sp>
            <p:nvSpPr>
              <p:cNvPr id="48" name="Google Shape;48;p6"/>
              <p:cNvSpPr/>
              <p:nvPr/>
            </p:nvSpPr>
            <p:spPr>
              <a:xfrm>
                <a:off x="232200" y="232800"/>
                <a:ext cx="8679000" cy="4684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 name="Google Shape;49;p6"/>
              <p:cNvCxnSpPr/>
              <p:nvPr/>
            </p:nvCxnSpPr>
            <p:spPr>
              <a:xfrm rot="10800000">
                <a:off x="8911200" y="-49400"/>
                <a:ext cx="0" cy="284100"/>
              </a:xfrm>
              <a:prstGeom prst="straightConnector1">
                <a:avLst/>
              </a:prstGeom>
              <a:noFill/>
              <a:ln w="19050" cap="flat" cmpd="sng">
                <a:solidFill>
                  <a:schemeClr val="dk1"/>
                </a:solidFill>
                <a:prstDash val="solid"/>
                <a:round/>
                <a:headEnd type="none" w="med" len="med"/>
                <a:tailEnd type="none" w="med" len="med"/>
              </a:ln>
            </p:spPr>
          </p:cxnSp>
          <p:cxnSp>
            <p:nvCxnSpPr>
              <p:cNvPr id="50" name="Google Shape;50;p6"/>
              <p:cNvCxnSpPr/>
              <p:nvPr/>
            </p:nvCxnSpPr>
            <p:spPr>
              <a:xfrm rot="10800000">
                <a:off x="232200" y="4917300"/>
                <a:ext cx="0" cy="284100"/>
              </a:xfrm>
              <a:prstGeom prst="straightConnector1">
                <a:avLst/>
              </a:prstGeom>
              <a:noFill/>
              <a:ln w="19050" cap="flat" cmpd="sng">
                <a:solidFill>
                  <a:schemeClr val="dk1"/>
                </a:solidFill>
                <a:prstDash val="solid"/>
                <a:round/>
                <a:headEnd type="none" w="med" len="med"/>
                <a:tailEnd type="none" w="med" len="med"/>
              </a:ln>
            </p:spPr>
          </p:cxnSp>
        </p:grpSp>
        <p:sp>
          <p:nvSpPr>
            <p:cNvPr id="51" name="Google Shape;51;p6"/>
            <p:cNvSpPr/>
            <p:nvPr/>
          </p:nvSpPr>
          <p:spPr>
            <a:xfrm>
              <a:off x="232200" y="232800"/>
              <a:ext cx="8679000" cy="4684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 name="Slide Number Placeholder 1">
            <a:extLst>
              <a:ext uri="{FF2B5EF4-FFF2-40B4-BE49-F238E27FC236}">
                <a16:creationId xmlns:a16="http://schemas.microsoft.com/office/drawing/2014/main" id="{0252E385-8980-D9AD-854F-ED9757C8351C}"/>
              </a:ext>
            </a:extLst>
          </p:cNvPr>
          <p:cNvSpPr txBox="1">
            <a:spLocks/>
          </p:cNvSpPr>
          <p:nvPr userDrawn="1"/>
        </p:nvSpPr>
        <p:spPr>
          <a:xfrm>
            <a:off x="8430876" y="4636063"/>
            <a:ext cx="953015" cy="27463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B86CBE15-17EA-4E4F-8851-6C260B3E14C7}" type="slidenum">
              <a:rPr lang="en-US" smtClean="0"/>
              <a:pPr/>
              <a:t>‹#›</a:t>
            </a:fld>
            <a:endParaRPr lang="en-US"/>
          </a:p>
        </p:txBody>
      </p:sp>
    </p:spTree>
    <p:extLst>
      <p:ext uri="{BB962C8B-B14F-4D97-AF65-F5344CB8AC3E}">
        <p14:creationId xmlns:p14="http://schemas.microsoft.com/office/powerpoint/2010/main" val="2488117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88"/>
        <p:cNvGrpSpPr/>
        <p:nvPr/>
      </p:nvGrpSpPr>
      <p:grpSpPr>
        <a:xfrm>
          <a:off x="0" y="0"/>
          <a:ext cx="0" cy="0"/>
          <a:chOff x="0" y="0"/>
          <a:chExt cx="0" cy="0"/>
        </a:xfrm>
      </p:grpSpPr>
      <p:sp>
        <p:nvSpPr>
          <p:cNvPr id="89" name="Google Shape;89;p13"/>
          <p:cNvSpPr/>
          <p:nvPr/>
        </p:nvSpPr>
        <p:spPr>
          <a:xfrm>
            <a:off x="-941925" y="4204325"/>
            <a:ext cx="1861500" cy="1861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 name="Google Shape;90;p13"/>
          <p:cNvGrpSpPr/>
          <p:nvPr/>
        </p:nvGrpSpPr>
        <p:grpSpPr>
          <a:xfrm>
            <a:off x="-19050" y="232800"/>
            <a:ext cx="9189150" cy="4684500"/>
            <a:chOff x="-19050" y="232800"/>
            <a:chExt cx="9189150" cy="4684500"/>
          </a:xfrm>
        </p:grpSpPr>
        <p:sp>
          <p:nvSpPr>
            <p:cNvPr id="91" name="Google Shape;91;p13"/>
            <p:cNvSpPr/>
            <p:nvPr/>
          </p:nvSpPr>
          <p:spPr>
            <a:xfrm>
              <a:off x="232200" y="232800"/>
              <a:ext cx="8679000" cy="4684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2" name="Google Shape;92;p13"/>
            <p:cNvCxnSpPr/>
            <p:nvPr/>
          </p:nvCxnSpPr>
          <p:spPr>
            <a:xfrm rot="10800000">
              <a:off x="-19050" y="232800"/>
              <a:ext cx="258900" cy="0"/>
            </a:xfrm>
            <a:prstGeom prst="straightConnector1">
              <a:avLst/>
            </a:prstGeom>
            <a:noFill/>
            <a:ln w="19050" cap="flat" cmpd="sng">
              <a:solidFill>
                <a:schemeClr val="dk1"/>
              </a:solidFill>
              <a:prstDash val="solid"/>
              <a:round/>
              <a:headEnd type="none" w="med" len="med"/>
              <a:tailEnd type="none" w="med" len="med"/>
            </a:ln>
          </p:spPr>
        </p:cxnSp>
        <p:cxnSp>
          <p:nvCxnSpPr>
            <p:cNvPr id="93" name="Google Shape;93;p13"/>
            <p:cNvCxnSpPr/>
            <p:nvPr/>
          </p:nvCxnSpPr>
          <p:spPr>
            <a:xfrm rot="10800000">
              <a:off x="8911200" y="4917300"/>
              <a:ext cx="258900" cy="0"/>
            </a:xfrm>
            <a:prstGeom prst="straightConnector1">
              <a:avLst/>
            </a:prstGeom>
            <a:noFill/>
            <a:ln w="19050" cap="flat" cmpd="sng">
              <a:solidFill>
                <a:schemeClr val="dk1"/>
              </a:solidFill>
              <a:prstDash val="solid"/>
              <a:round/>
              <a:headEnd type="none" w="med" len="med"/>
              <a:tailEnd type="none" w="med" len="med"/>
            </a:ln>
          </p:spPr>
        </p:cxnSp>
      </p:grpSp>
      <p:sp>
        <p:nvSpPr>
          <p:cNvPr id="94" name="Google Shape;94;p13"/>
          <p:cNvSpPr txBox="1">
            <a:spLocks noGrp="1"/>
          </p:cNvSpPr>
          <p:nvPr>
            <p:ph type="title"/>
          </p:nvPr>
        </p:nvSpPr>
        <p:spPr>
          <a:xfrm>
            <a:off x="6632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5" name="Google Shape;95;p13"/>
          <p:cNvSpPr txBox="1">
            <a:spLocks noGrp="1"/>
          </p:cNvSpPr>
          <p:nvPr>
            <p:ph type="subTitle" idx="1"/>
          </p:nvPr>
        </p:nvSpPr>
        <p:spPr>
          <a:xfrm>
            <a:off x="788675" y="2105875"/>
            <a:ext cx="23055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atin typeface="Hanken Grotesk"/>
                <a:ea typeface="Hanken Grotesk"/>
                <a:cs typeface="Hanken Grotesk"/>
                <a:sym typeface="Hanken Grotesk"/>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96" name="Google Shape;96;p13"/>
          <p:cNvSpPr txBox="1">
            <a:spLocks noGrp="1"/>
          </p:cNvSpPr>
          <p:nvPr>
            <p:ph type="subTitle" idx="2"/>
          </p:nvPr>
        </p:nvSpPr>
        <p:spPr>
          <a:xfrm>
            <a:off x="788675" y="3772552"/>
            <a:ext cx="23055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atin typeface="Hanken Grotesk"/>
                <a:ea typeface="Hanken Grotesk"/>
                <a:cs typeface="Hanken Grotesk"/>
                <a:sym typeface="Hanken Grotesk"/>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97" name="Google Shape;97;p13"/>
          <p:cNvSpPr txBox="1">
            <a:spLocks noGrp="1"/>
          </p:cNvSpPr>
          <p:nvPr>
            <p:ph type="subTitle" idx="3"/>
          </p:nvPr>
        </p:nvSpPr>
        <p:spPr>
          <a:xfrm>
            <a:off x="3418500" y="3772552"/>
            <a:ext cx="23055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atin typeface="Hanken Grotesk"/>
                <a:ea typeface="Hanken Grotesk"/>
                <a:cs typeface="Hanken Grotesk"/>
                <a:sym typeface="Hanken Grotesk"/>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98" name="Google Shape;98;p13"/>
          <p:cNvSpPr txBox="1">
            <a:spLocks noGrp="1"/>
          </p:cNvSpPr>
          <p:nvPr>
            <p:ph type="subTitle" idx="4"/>
          </p:nvPr>
        </p:nvSpPr>
        <p:spPr>
          <a:xfrm>
            <a:off x="3418500" y="2105875"/>
            <a:ext cx="23055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atin typeface="Hanken Grotesk"/>
                <a:ea typeface="Hanken Grotesk"/>
                <a:cs typeface="Hanken Grotesk"/>
                <a:sym typeface="Hanken Grotesk"/>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99" name="Google Shape;99;p13"/>
          <p:cNvSpPr txBox="1">
            <a:spLocks noGrp="1"/>
          </p:cNvSpPr>
          <p:nvPr>
            <p:ph type="title" idx="5" hasCustomPrompt="1"/>
          </p:nvPr>
        </p:nvSpPr>
        <p:spPr>
          <a:xfrm>
            <a:off x="919575" y="1319650"/>
            <a:ext cx="365700" cy="365700"/>
          </a:xfrm>
          <a:prstGeom prst="rect">
            <a:avLst/>
          </a:prstGeom>
          <a:solidFill>
            <a:schemeClr val="dk1"/>
          </a:solidFill>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11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0" name="Google Shape;100;p13"/>
          <p:cNvSpPr txBox="1">
            <a:spLocks noGrp="1"/>
          </p:cNvSpPr>
          <p:nvPr>
            <p:ph type="title" idx="6" hasCustomPrompt="1"/>
          </p:nvPr>
        </p:nvSpPr>
        <p:spPr>
          <a:xfrm>
            <a:off x="3509050" y="2977575"/>
            <a:ext cx="365700" cy="365700"/>
          </a:xfrm>
          <a:prstGeom prst="rect">
            <a:avLst/>
          </a:prstGeom>
          <a:solidFill>
            <a:schemeClr val="dk1"/>
          </a:solidFill>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11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1" name="Google Shape;101;p13"/>
          <p:cNvSpPr txBox="1">
            <a:spLocks noGrp="1"/>
          </p:cNvSpPr>
          <p:nvPr>
            <p:ph type="title" idx="7" hasCustomPrompt="1"/>
          </p:nvPr>
        </p:nvSpPr>
        <p:spPr>
          <a:xfrm>
            <a:off x="919575" y="2977575"/>
            <a:ext cx="365700" cy="365700"/>
          </a:xfrm>
          <a:prstGeom prst="rect">
            <a:avLst/>
          </a:prstGeom>
          <a:solidFill>
            <a:schemeClr val="dk1"/>
          </a:solidFill>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11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2" name="Google Shape;102;p13"/>
          <p:cNvSpPr txBox="1">
            <a:spLocks noGrp="1"/>
          </p:cNvSpPr>
          <p:nvPr>
            <p:ph type="title" idx="8" hasCustomPrompt="1"/>
          </p:nvPr>
        </p:nvSpPr>
        <p:spPr>
          <a:xfrm>
            <a:off x="3528275" y="1319650"/>
            <a:ext cx="365700" cy="365700"/>
          </a:xfrm>
          <a:prstGeom prst="rect">
            <a:avLst/>
          </a:prstGeom>
          <a:solidFill>
            <a:schemeClr val="dk1"/>
          </a:solidFill>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11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3" name="Google Shape;103;p13"/>
          <p:cNvSpPr txBox="1">
            <a:spLocks noGrp="1"/>
          </p:cNvSpPr>
          <p:nvPr>
            <p:ph type="subTitle" idx="9"/>
          </p:nvPr>
        </p:nvSpPr>
        <p:spPr>
          <a:xfrm>
            <a:off x="6048325" y="3772552"/>
            <a:ext cx="23055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atin typeface="Hanken Grotesk"/>
                <a:ea typeface="Hanken Grotesk"/>
                <a:cs typeface="Hanken Grotesk"/>
                <a:sym typeface="Hanken Grotesk"/>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04" name="Google Shape;104;p13"/>
          <p:cNvSpPr txBox="1">
            <a:spLocks noGrp="1"/>
          </p:cNvSpPr>
          <p:nvPr>
            <p:ph type="subTitle" idx="13"/>
          </p:nvPr>
        </p:nvSpPr>
        <p:spPr>
          <a:xfrm>
            <a:off x="6048325" y="2105875"/>
            <a:ext cx="23055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atin typeface="Hanken Grotesk"/>
                <a:ea typeface="Hanken Grotesk"/>
                <a:cs typeface="Hanken Grotesk"/>
                <a:sym typeface="Hanken Grotesk"/>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05" name="Google Shape;105;p13"/>
          <p:cNvSpPr txBox="1">
            <a:spLocks noGrp="1"/>
          </p:cNvSpPr>
          <p:nvPr>
            <p:ph type="title" idx="14" hasCustomPrompt="1"/>
          </p:nvPr>
        </p:nvSpPr>
        <p:spPr>
          <a:xfrm>
            <a:off x="6136975" y="2977575"/>
            <a:ext cx="365700" cy="365700"/>
          </a:xfrm>
          <a:prstGeom prst="rect">
            <a:avLst/>
          </a:prstGeom>
          <a:solidFill>
            <a:schemeClr val="dk1"/>
          </a:solidFill>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11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6" name="Google Shape;106;p13"/>
          <p:cNvSpPr txBox="1">
            <a:spLocks noGrp="1"/>
          </p:cNvSpPr>
          <p:nvPr>
            <p:ph type="title" idx="15" hasCustomPrompt="1"/>
          </p:nvPr>
        </p:nvSpPr>
        <p:spPr>
          <a:xfrm>
            <a:off x="6136975" y="1319650"/>
            <a:ext cx="365700" cy="365700"/>
          </a:xfrm>
          <a:prstGeom prst="rect">
            <a:avLst/>
          </a:prstGeom>
          <a:solidFill>
            <a:schemeClr val="dk1"/>
          </a:solidFill>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11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7" name="Google Shape;107;p13"/>
          <p:cNvSpPr txBox="1">
            <a:spLocks noGrp="1"/>
          </p:cNvSpPr>
          <p:nvPr>
            <p:ph type="subTitle" idx="16"/>
          </p:nvPr>
        </p:nvSpPr>
        <p:spPr>
          <a:xfrm>
            <a:off x="788675" y="1848775"/>
            <a:ext cx="2305500" cy="385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Figtree Black"/>
              <a:buNone/>
              <a:defRPr sz="1800">
                <a:latin typeface="Figtree Black"/>
                <a:ea typeface="Figtree Black"/>
                <a:cs typeface="Figtree Black"/>
                <a:sym typeface="Figtree Black"/>
              </a:defRPr>
            </a:lvl1pPr>
            <a:lvl2pPr lvl="1"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a:endParaRPr/>
          </a:p>
        </p:txBody>
      </p:sp>
      <p:sp>
        <p:nvSpPr>
          <p:cNvPr id="108" name="Google Shape;108;p13"/>
          <p:cNvSpPr txBox="1">
            <a:spLocks noGrp="1"/>
          </p:cNvSpPr>
          <p:nvPr>
            <p:ph type="subTitle" idx="17"/>
          </p:nvPr>
        </p:nvSpPr>
        <p:spPr>
          <a:xfrm>
            <a:off x="788675" y="3503023"/>
            <a:ext cx="2305500" cy="385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Figtree Black"/>
              <a:buNone/>
              <a:defRPr sz="1800">
                <a:latin typeface="Figtree Black"/>
                <a:ea typeface="Figtree Black"/>
                <a:cs typeface="Figtree Black"/>
                <a:sym typeface="Figtree Black"/>
              </a:defRPr>
            </a:lvl1pPr>
            <a:lvl2pPr lvl="1"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a:endParaRPr/>
          </a:p>
        </p:txBody>
      </p:sp>
      <p:sp>
        <p:nvSpPr>
          <p:cNvPr id="109" name="Google Shape;109;p13"/>
          <p:cNvSpPr txBox="1">
            <a:spLocks noGrp="1"/>
          </p:cNvSpPr>
          <p:nvPr>
            <p:ph type="subTitle" idx="18"/>
          </p:nvPr>
        </p:nvSpPr>
        <p:spPr>
          <a:xfrm>
            <a:off x="3418500" y="3503023"/>
            <a:ext cx="2305500" cy="385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Figtree Black"/>
              <a:buNone/>
              <a:defRPr sz="1800">
                <a:latin typeface="Figtree Black"/>
                <a:ea typeface="Figtree Black"/>
                <a:cs typeface="Figtree Black"/>
                <a:sym typeface="Figtree Black"/>
              </a:defRPr>
            </a:lvl1pPr>
            <a:lvl2pPr lvl="1"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a:endParaRPr/>
          </a:p>
        </p:txBody>
      </p:sp>
      <p:sp>
        <p:nvSpPr>
          <p:cNvPr id="110" name="Google Shape;110;p13"/>
          <p:cNvSpPr txBox="1">
            <a:spLocks noGrp="1"/>
          </p:cNvSpPr>
          <p:nvPr>
            <p:ph type="subTitle" idx="19"/>
          </p:nvPr>
        </p:nvSpPr>
        <p:spPr>
          <a:xfrm>
            <a:off x="3418500" y="1848775"/>
            <a:ext cx="2305500" cy="385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Figtree Black"/>
              <a:buNone/>
              <a:defRPr sz="1800">
                <a:latin typeface="Figtree Black"/>
                <a:ea typeface="Figtree Black"/>
                <a:cs typeface="Figtree Black"/>
                <a:sym typeface="Figtree Black"/>
              </a:defRPr>
            </a:lvl1pPr>
            <a:lvl2pPr lvl="1"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a:endParaRPr/>
          </a:p>
        </p:txBody>
      </p:sp>
      <p:sp>
        <p:nvSpPr>
          <p:cNvPr id="111" name="Google Shape;111;p13"/>
          <p:cNvSpPr txBox="1">
            <a:spLocks noGrp="1"/>
          </p:cNvSpPr>
          <p:nvPr>
            <p:ph type="subTitle" idx="20"/>
          </p:nvPr>
        </p:nvSpPr>
        <p:spPr>
          <a:xfrm>
            <a:off x="6048325" y="3503023"/>
            <a:ext cx="2305500" cy="385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Figtree Black"/>
              <a:buNone/>
              <a:defRPr sz="1800">
                <a:latin typeface="Figtree Black"/>
                <a:ea typeface="Figtree Black"/>
                <a:cs typeface="Figtree Black"/>
                <a:sym typeface="Figtree Black"/>
              </a:defRPr>
            </a:lvl1pPr>
            <a:lvl2pPr lvl="1"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a:endParaRPr/>
          </a:p>
        </p:txBody>
      </p:sp>
      <p:sp>
        <p:nvSpPr>
          <p:cNvPr id="112" name="Google Shape;112;p13"/>
          <p:cNvSpPr txBox="1">
            <a:spLocks noGrp="1"/>
          </p:cNvSpPr>
          <p:nvPr>
            <p:ph type="subTitle" idx="21"/>
          </p:nvPr>
        </p:nvSpPr>
        <p:spPr>
          <a:xfrm>
            <a:off x="6048325" y="1848775"/>
            <a:ext cx="2305500" cy="385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Figtree Black"/>
              <a:buNone/>
              <a:defRPr sz="1800">
                <a:latin typeface="Figtree Black"/>
                <a:ea typeface="Figtree Black"/>
                <a:cs typeface="Figtree Black"/>
                <a:sym typeface="Figtree Black"/>
              </a:defRPr>
            </a:lvl1pPr>
            <a:lvl2pPr lvl="1"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a:endParaRPr/>
          </a:p>
        </p:txBody>
      </p:sp>
      <p:sp>
        <p:nvSpPr>
          <p:cNvPr id="4" name="Slide Number Placeholder 1">
            <a:extLst>
              <a:ext uri="{FF2B5EF4-FFF2-40B4-BE49-F238E27FC236}">
                <a16:creationId xmlns:a16="http://schemas.microsoft.com/office/drawing/2014/main" id="{9354DF1D-0860-3A36-90A7-99401C44D0B5}"/>
              </a:ext>
            </a:extLst>
          </p:cNvPr>
          <p:cNvSpPr txBox="1">
            <a:spLocks/>
          </p:cNvSpPr>
          <p:nvPr userDrawn="1"/>
        </p:nvSpPr>
        <p:spPr>
          <a:xfrm>
            <a:off x="8430876" y="4636063"/>
            <a:ext cx="953015" cy="27463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B86CBE15-17EA-4E4F-8851-6C260B3E14C7}" type="slidenum">
              <a:rPr lang="en-US" smtClean="0"/>
              <a:pPr/>
              <a:t>‹#›</a:t>
            </a:fld>
            <a:endParaRPr lang="en-US"/>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reserve="1">
  <p:cSld name="1_Title only 2">
    <p:spTree>
      <p:nvGrpSpPr>
        <p:cNvPr id="1" name="Shape 250"/>
        <p:cNvGrpSpPr/>
        <p:nvPr/>
      </p:nvGrpSpPr>
      <p:grpSpPr>
        <a:xfrm>
          <a:off x="0" y="0"/>
          <a:ext cx="0" cy="0"/>
          <a:chOff x="0" y="0"/>
          <a:chExt cx="0" cy="0"/>
        </a:xfrm>
      </p:grpSpPr>
      <p:grpSp>
        <p:nvGrpSpPr>
          <p:cNvPr id="252" name="Google Shape;252;p26"/>
          <p:cNvGrpSpPr/>
          <p:nvPr/>
        </p:nvGrpSpPr>
        <p:grpSpPr>
          <a:xfrm>
            <a:off x="232200" y="232800"/>
            <a:ext cx="8988300" cy="4964300"/>
            <a:chOff x="232200" y="232800"/>
            <a:chExt cx="8988300" cy="4964300"/>
          </a:xfrm>
        </p:grpSpPr>
        <p:sp>
          <p:nvSpPr>
            <p:cNvPr id="253" name="Google Shape;253;p26"/>
            <p:cNvSpPr/>
            <p:nvPr/>
          </p:nvSpPr>
          <p:spPr>
            <a:xfrm>
              <a:off x="232200" y="232800"/>
              <a:ext cx="8679000" cy="4684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4" name="Google Shape;254;p26"/>
            <p:cNvCxnSpPr/>
            <p:nvPr/>
          </p:nvCxnSpPr>
          <p:spPr>
            <a:xfrm rot="10800000">
              <a:off x="8911200" y="232800"/>
              <a:ext cx="309300" cy="0"/>
            </a:xfrm>
            <a:prstGeom prst="straightConnector1">
              <a:avLst/>
            </a:prstGeom>
            <a:noFill/>
            <a:ln w="19050" cap="flat" cmpd="sng">
              <a:solidFill>
                <a:schemeClr val="dk1"/>
              </a:solidFill>
              <a:prstDash val="solid"/>
              <a:round/>
              <a:headEnd type="none" w="med" len="med"/>
              <a:tailEnd type="none" w="med" len="med"/>
            </a:ln>
          </p:spPr>
        </p:cxnSp>
        <p:cxnSp>
          <p:nvCxnSpPr>
            <p:cNvPr id="255" name="Google Shape;255;p26"/>
            <p:cNvCxnSpPr/>
            <p:nvPr/>
          </p:nvCxnSpPr>
          <p:spPr>
            <a:xfrm rot="10800000">
              <a:off x="232200" y="4890500"/>
              <a:ext cx="0" cy="306600"/>
            </a:xfrm>
            <a:prstGeom prst="straightConnector1">
              <a:avLst/>
            </a:prstGeom>
            <a:noFill/>
            <a:ln w="19050" cap="flat" cmpd="sng">
              <a:solidFill>
                <a:schemeClr val="dk1"/>
              </a:solidFill>
              <a:prstDash val="solid"/>
              <a:round/>
              <a:headEnd type="none" w="med" len="med"/>
              <a:tailEnd type="none" w="med" len="med"/>
            </a:ln>
          </p:spPr>
        </p:cxnSp>
      </p:grpSp>
      <p:sp>
        <p:nvSpPr>
          <p:cNvPr id="256" name="Google Shape;256;p26"/>
          <p:cNvSpPr txBox="1">
            <a:spLocks noGrp="1"/>
          </p:cNvSpPr>
          <p:nvPr>
            <p:ph type="title"/>
          </p:nvPr>
        </p:nvSpPr>
        <p:spPr>
          <a:xfrm>
            <a:off x="722376" y="445025"/>
            <a:ext cx="7708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800"/>
            </a:lvl1pPr>
            <a:lvl2pPr lvl="1" rtl="0">
              <a:spcBef>
                <a:spcPts val="0"/>
              </a:spcBef>
              <a:spcAft>
                <a:spcPts val="0"/>
              </a:spcAft>
              <a:buSzPts val="3000"/>
              <a:buNone/>
              <a:defRPr>
                <a:latin typeface="Lato"/>
                <a:ea typeface="Lato"/>
                <a:cs typeface="Lato"/>
                <a:sym typeface="Lato"/>
              </a:defRPr>
            </a:lvl2pPr>
            <a:lvl3pPr lvl="2" rtl="0">
              <a:spcBef>
                <a:spcPts val="0"/>
              </a:spcBef>
              <a:spcAft>
                <a:spcPts val="0"/>
              </a:spcAft>
              <a:buSzPts val="3000"/>
              <a:buNone/>
              <a:defRPr>
                <a:latin typeface="Lato"/>
                <a:ea typeface="Lato"/>
                <a:cs typeface="Lato"/>
                <a:sym typeface="Lato"/>
              </a:defRPr>
            </a:lvl3pPr>
            <a:lvl4pPr lvl="3" rtl="0">
              <a:spcBef>
                <a:spcPts val="0"/>
              </a:spcBef>
              <a:spcAft>
                <a:spcPts val="0"/>
              </a:spcAft>
              <a:buSzPts val="3000"/>
              <a:buNone/>
              <a:defRPr>
                <a:latin typeface="Lato"/>
                <a:ea typeface="Lato"/>
                <a:cs typeface="Lato"/>
                <a:sym typeface="Lato"/>
              </a:defRPr>
            </a:lvl4pPr>
            <a:lvl5pPr lvl="4" rtl="0">
              <a:spcBef>
                <a:spcPts val="0"/>
              </a:spcBef>
              <a:spcAft>
                <a:spcPts val="0"/>
              </a:spcAft>
              <a:buSzPts val="3000"/>
              <a:buNone/>
              <a:defRPr>
                <a:latin typeface="Lato"/>
                <a:ea typeface="Lato"/>
                <a:cs typeface="Lato"/>
                <a:sym typeface="Lato"/>
              </a:defRPr>
            </a:lvl5pPr>
            <a:lvl6pPr lvl="5" rtl="0">
              <a:spcBef>
                <a:spcPts val="0"/>
              </a:spcBef>
              <a:spcAft>
                <a:spcPts val="0"/>
              </a:spcAft>
              <a:buSzPts val="3000"/>
              <a:buNone/>
              <a:defRPr>
                <a:latin typeface="Lato"/>
                <a:ea typeface="Lato"/>
                <a:cs typeface="Lato"/>
                <a:sym typeface="Lato"/>
              </a:defRPr>
            </a:lvl6pPr>
            <a:lvl7pPr lvl="6" rtl="0">
              <a:spcBef>
                <a:spcPts val="0"/>
              </a:spcBef>
              <a:spcAft>
                <a:spcPts val="0"/>
              </a:spcAft>
              <a:buSzPts val="3000"/>
              <a:buNone/>
              <a:defRPr>
                <a:latin typeface="Lato"/>
                <a:ea typeface="Lato"/>
                <a:cs typeface="Lato"/>
                <a:sym typeface="Lato"/>
              </a:defRPr>
            </a:lvl7pPr>
            <a:lvl8pPr lvl="7" rtl="0">
              <a:spcBef>
                <a:spcPts val="0"/>
              </a:spcBef>
              <a:spcAft>
                <a:spcPts val="0"/>
              </a:spcAft>
              <a:buSzPts val="3000"/>
              <a:buNone/>
              <a:defRPr>
                <a:latin typeface="Lato"/>
                <a:ea typeface="Lato"/>
                <a:cs typeface="Lato"/>
                <a:sym typeface="Lato"/>
              </a:defRPr>
            </a:lvl8pPr>
            <a:lvl9pPr lvl="8" rtl="0">
              <a:spcBef>
                <a:spcPts val="0"/>
              </a:spcBef>
              <a:spcAft>
                <a:spcPts val="0"/>
              </a:spcAft>
              <a:buSzPts val="3000"/>
              <a:buNone/>
              <a:defRPr>
                <a:latin typeface="Lato"/>
                <a:ea typeface="Lato"/>
                <a:cs typeface="Lato"/>
                <a:sym typeface="Lato"/>
              </a:defRPr>
            </a:lvl9pPr>
          </a:lstStyle>
          <a:p>
            <a:endParaRPr/>
          </a:p>
        </p:txBody>
      </p:sp>
      <p:sp>
        <p:nvSpPr>
          <p:cNvPr id="4" name="Slide Number Placeholder 1">
            <a:extLst>
              <a:ext uri="{FF2B5EF4-FFF2-40B4-BE49-F238E27FC236}">
                <a16:creationId xmlns:a16="http://schemas.microsoft.com/office/drawing/2014/main" id="{11B76904-2BC6-2C0B-F784-9E603A6AFDA0}"/>
              </a:ext>
            </a:extLst>
          </p:cNvPr>
          <p:cNvSpPr txBox="1">
            <a:spLocks/>
          </p:cNvSpPr>
          <p:nvPr userDrawn="1"/>
        </p:nvSpPr>
        <p:spPr>
          <a:xfrm>
            <a:off x="8434692" y="4505345"/>
            <a:ext cx="953015" cy="27463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B86CBE15-17EA-4E4F-8851-6C260B3E14C7}" type="slidenum">
              <a:rPr lang="en-US" smtClean="0"/>
              <a:pPr/>
              <a:t>‹#›</a:t>
            </a:fld>
            <a:endParaRPr lang="en-US"/>
          </a:p>
        </p:txBody>
      </p:sp>
    </p:spTree>
    <p:extLst>
      <p:ext uri="{BB962C8B-B14F-4D97-AF65-F5344CB8AC3E}">
        <p14:creationId xmlns:p14="http://schemas.microsoft.com/office/powerpoint/2010/main" val="163212045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reserve="1" userDrawn="1">
  <p:cSld name="Kareem">
    <p:spTree>
      <p:nvGrpSpPr>
        <p:cNvPr id="1" name="Shape 250"/>
        <p:cNvGrpSpPr/>
        <p:nvPr/>
      </p:nvGrpSpPr>
      <p:grpSpPr>
        <a:xfrm>
          <a:off x="0" y="0"/>
          <a:ext cx="0" cy="0"/>
          <a:chOff x="0" y="0"/>
          <a:chExt cx="0" cy="0"/>
        </a:xfrm>
      </p:grpSpPr>
      <p:sp>
        <p:nvSpPr>
          <p:cNvPr id="251" name="Google Shape;251;p26"/>
          <p:cNvSpPr/>
          <p:nvPr/>
        </p:nvSpPr>
        <p:spPr>
          <a:xfrm>
            <a:off x="-1049711" y="4698475"/>
            <a:ext cx="1861500" cy="1861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2">
            <a:extLst>
              <a:ext uri="{FF2B5EF4-FFF2-40B4-BE49-F238E27FC236}">
                <a16:creationId xmlns:a16="http://schemas.microsoft.com/office/drawing/2014/main" id="{EEB95D17-F4BE-ACD1-EB01-0C27DBD3667C}"/>
              </a:ext>
            </a:extLst>
          </p:cNvPr>
          <p:cNvGrpSpPr/>
          <p:nvPr userDrawn="1"/>
        </p:nvGrpSpPr>
        <p:grpSpPr>
          <a:xfrm>
            <a:off x="0" y="0"/>
            <a:ext cx="9144000" cy="501437"/>
            <a:chOff x="0" y="0"/>
            <a:chExt cx="6186311" cy="286777"/>
          </a:xfrm>
          <a:solidFill>
            <a:srgbClr val="E8E7E7"/>
          </a:solidFill>
        </p:grpSpPr>
        <p:sp>
          <p:nvSpPr>
            <p:cNvPr id="3" name="Freeform 3">
              <a:extLst>
                <a:ext uri="{FF2B5EF4-FFF2-40B4-BE49-F238E27FC236}">
                  <a16:creationId xmlns:a16="http://schemas.microsoft.com/office/drawing/2014/main" id="{9D2C869B-14F6-3AC3-3B99-BF9E8835EA27}"/>
                </a:ext>
              </a:extLst>
            </p:cNvPr>
            <p:cNvSpPr/>
            <p:nvPr/>
          </p:nvSpPr>
          <p:spPr>
            <a:xfrm>
              <a:off x="0" y="0"/>
              <a:ext cx="6186311" cy="286777"/>
            </a:xfrm>
            <a:custGeom>
              <a:avLst/>
              <a:gdLst/>
              <a:ahLst/>
              <a:cxnLst/>
              <a:rect l="l" t="t" r="r" b="b"/>
              <a:pathLst>
                <a:path w="6186311" h="286777">
                  <a:moveTo>
                    <a:pt x="0" y="0"/>
                  </a:moveTo>
                  <a:lnTo>
                    <a:pt x="6186311" y="0"/>
                  </a:lnTo>
                  <a:lnTo>
                    <a:pt x="6186311" y="286777"/>
                  </a:lnTo>
                  <a:lnTo>
                    <a:pt x="0" y="286777"/>
                  </a:lnTo>
                  <a:close/>
                </a:path>
              </a:pathLst>
            </a:custGeom>
            <a:grpFill/>
          </p:spPr>
          <p:txBody>
            <a:bodyPr/>
            <a:lstStyle/>
            <a:p>
              <a:endParaRPr lang="en-US"/>
            </a:p>
          </p:txBody>
        </p:sp>
      </p:grpSp>
      <p:sp>
        <p:nvSpPr>
          <p:cNvPr id="4" name="Title 3">
            <a:extLst>
              <a:ext uri="{FF2B5EF4-FFF2-40B4-BE49-F238E27FC236}">
                <a16:creationId xmlns:a16="http://schemas.microsoft.com/office/drawing/2014/main" id="{2860D977-C8CD-6789-C3A0-0E7A6013804D}"/>
              </a:ext>
            </a:extLst>
          </p:cNvPr>
          <p:cNvSpPr>
            <a:spLocks noGrp="1"/>
          </p:cNvSpPr>
          <p:nvPr>
            <p:ph type="title"/>
          </p:nvPr>
        </p:nvSpPr>
        <p:spPr>
          <a:xfrm>
            <a:off x="221226" y="-71263"/>
            <a:ext cx="7496273" cy="572700"/>
          </a:xfrm>
        </p:spPr>
        <p:txBody>
          <a:bodyPr/>
          <a:lstStyle/>
          <a:p>
            <a:r>
              <a:rPr lang="en-US"/>
              <a:t>Click to edit Master title style</a:t>
            </a:r>
          </a:p>
        </p:txBody>
      </p:sp>
      <p:sp>
        <p:nvSpPr>
          <p:cNvPr id="5" name="Slide Number Placeholder 1">
            <a:extLst>
              <a:ext uri="{FF2B5EF4-FFF2-40B4-BE49-F238E27FC236}">
                <a16:creationId xmlns:a16="http://schemas.microsoft.com/office/drawing/2014/main" id="{4AD6E596-AA3E-C1D4-F377-0757EC2B7AC0}"/>
              </a:ext>
            </a:extLst>
          </p:cNvPr>
          <p:cNvSpPr txBox="1">
            <a:spLocks/>
          </p:cNvSpPr>
          <p:nvPr userDrawn="1"/>
        </p:nvSpPr>
        <p:spPr>
          <a:xfrm>
            <a:off x="8430876" y="4636063"/>
            <a:ext cx="953015" cy="27463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B86CBE15-17EA-4E4F-8851-6C260B3E14C7}" type="slidenum">
              <a:rPr lang="en-US" smtClean="0"/>
              <a:pPr/>
              <a:t>‹#›</a:t>
            </a:fld>
            <a:endParaRPr lang="en-US"/>
          </a:p>
        </p:txBody>
      </p:sp>
    </p:spTree>
    <p:extLst>
      <p:ext uri="{BB962C8B-B14F-4D97-AF65-F5344CB8AC3E}">
        <p14:creationId xmlns:p14="http://schemas.microsoft.com/office/powerpoint/2010/main" val="3746770730"/>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266"/>
        <p:cNvGrpSpPr/>
        <p:nvPr/>
      </p:nvGrpSpPr>
      <p:grpSpPr>
        <a:xfrm>
          <a:off x="0" y="0"/>
          <a:ext cx="0" cy="0"/>
          <a:chOff x="0" y="0"/>
          <a:chExt cx="0" cy="0"/>
        </a:xfrm>
      </p:grpSpPr>
      <p:sp>
        <p:nvSpPr>
          <p:cNvPr id="267" name="Google Shape;267;p28"/>
          <p:cNvSpPr/>
          <p:nvPr/>
        </p:nvSpPr>
        <p:spPr>
          <a:xfrm>
            <a:off x="8240650" y="4204325"/>
            <a:ext cx="1861500" cy="1861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 name="Google Shape;268;p28"/>
          <p:cNvGrpSpPr/>
          <p:nvPr/>
        </p:nvGrpSpPr>
        <p:grpSpPr>
          <a:xfrm>
            <a:off x="232200" y="-49400"/>
            <a:ext cx="8679000" cy="5250800"/>
            <a:chOff x="232200" y="-49400"/>
            <a:chExt cx="8679000" cy="5250800"/>
          </a:xfrm>
        </p:grpSpPr>
        <p:sp>
          <p:nvSpPr>
            <p:cNvPr id="269" name="Google Shape;269;p28"/>
            <p:cNvSpPr/>
            <p:nvPr/>
          </p:nvSpPr>
          <p:spPr>
            <a:xfrm>
              <a:off x="232200" y="232800"/>
              <a:ext cx="8679000" cy="4684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0" name="Google Shape;270;p28"/>
            <p:cNvGrpSpPr/>
            <p:nvPr/>
          </p:nvGrpSpPr>
          <p:grpSpPr>
            <a:xfrm>
              <a:off x="232200" y="-49400"/>
              <a:ext cx="8679000" cy="5250800"/>
              <a:chOff x="232200" y="-49400"/>
              <a:chExt cx="8679000" cy="5250800"/>
            </a:xfrm>
          </p:grpSpPr>
          <p:cxnSp>
            <p:nvCxnSpPr>
              <p:cNvPr id="271" name="Google Shape;271;p28"/>
              <p:cNvCxnSpPr/>
              <p:nvPr/>
            </p:nvCxnSpPr>
            <p:spPr>
              <a:xfrm rot="10800000">
                <a:off x="232200" y="-49400"/>
                <a:ext cx="0" cy="284100"/>
              </a:xfrm>
              <a:prstGeom prst="straightConnector1">
                <a:avLst/>
              </a:prstGeom>
              <a:noFill/>
              <a:ln w="19050" cap="flat" cmpd="sng">
                <a:solidFill>
                  <a:schemeClr val="dk1"/>
                </a:solidFill>
                <a:prstDash val="solid"/>
                <a:round/>
                <a:headEnd type="none" w="med" len="med"/>
                <a:tailEnd type="none" w="med" len="med"/>
              </a:ln>
            </p:spPr>
          </p:cxnSp>
          <p:cxnSp>
            <p:nvCxnSpPr>
              <p:cNvPr id="272" name="Google Shape;272;p28"/>
              <p:cNvCxnSpPr/>
              <p:nvPr/>
            </p:nvCxnSpPr>
            <p:spPr>
              <a:xfrm rot="10800000">
                <a:off x="8911200" y="4917300"/>
                <a:ext cx="0" cy="284100"/>
              </a:xfrm>
              <a:prstGeom prst="straightConnector1">
                <a:avLst/>
              </a:prstGeom>
              <a:noFill/>
              <a:ln w="19050" cap="flat" cmpd="sng">
                <a:solidFill>
                  <a:schemeClr val="dk1"/>
                </a:solidFill>
                <a:prstDash val="solid"/>
                <a:round/>
                <a:headEnd type="none" w="med" len="med"/>
                <a:tailEnd type="none" w="med" len="med"/>
              </a:ln>
            </p:spPr>
          </p:cxnSp>
        </p:grpSp>
      </p:grpSp>
      <p:sp>
        <p:nvSpPr>
          <p:cNvPr id="3" name="Slide Number Placeholder 1">
            <a:extLst>
              <a:ext uri="{FF2B5EF4-FFF2-40B4-BE49-F238E27FC236}">
                <a16:creationId xmlns:a16="http://schemas.microsoft.com/office/drawing/2014/main" id="{FC63E70E-2B9D-CB81-4CDE-F389A6BE238A}"/>
              </a:ext>
            </a:extLst>
          </p:cNvPr>
          <p:cNvSpPr txBox="1">
            <a:spLocks/>
          </p:cNvSpPr>
          <p:nvPr userDrawn="1"/>
        </p:nvSpPr>
        <p:spPr>
          <a:xfrm>
            <a:off x="8434693" y="4564472"/>
            <a:ext cx="953015" cy="27463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B86CBE15-17EA-4E4F-8851-6C260B3E14C7}" type="slidenum">
              <a:rPr lang="en-US" smtClean="0"/>
              <a:pPr/>
              <a:t>‹#›</a:t>
            </a:fld>
            <a:endParaRPr lang="en-US"/>
          </a:p>
        </p:txBody>
      </p:sp>
    </p:spTree>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273"/>
        <p:cNvGrpSpPr/>
        <p:nvPr/>
      </p:nvGrpSpPr>
      <p:grpSpPr>
        <a:xfrm>
          <a:off x="0" y="0"/>
          <a:ext cx="0" cy="0"/>
          <a:chOff x="0" y="0"/>
          <a:chExt cx="0" cy="0"/>
        </a:xfrm>
      </p:grpSpPr>
      <p:sp>
        <p:nvSpPr>
          <p:cNvPr id="274" name="Google Shape;274;p29"/>
          <p:cNvSpPr/>
          <p:nvPr/>
        </p:nvSpPr>
        <p:spPr>
          <a:xfrm>
            <a:off x="8141975" y="-886575"/>
            <a:ext cx="1861500" cy="1861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5" name="Google Shape;275;p29"/>
          <p:cNvGrpSpPr/>
          <p:nvPr/>
        </p:nvGrpSpPr>
        <p:grpSpPr>
          <a:xfrm>
            <a:off x="232200" y="232800"/>
            <a:ext cx="9045000" cy="4975500"/>
            <a:chOff x="232200" y="232800"/>
            <a:chExt cx="9045000" cy="4975500"/>
          </a:xfrm>
        </p:grpSpPr>
        <p:sp>
          <p:nvSpPr>
            <p:cNvPr id="276" name="Google Shape;276;p29"/>
            <p:cNvSpPr/>
            <p:nvPr/>
          </p:nvSpPr>
          <p:spPr>
            <a:xfrm>
              <a:off x="232200" y="232800"/>
              <a:ext cx="8679000" cy="4684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7" name="Google Shape;277;p29"/>
            <p:cNvCxnSpPr/>
            <p:nvPr/>
          </p:nvCxnSpPr>
          <p:spPr>
            <a:xfrm>
              <a:off x="8911200" y="232800"/>
              <a:ext cx="366000" cy="0"/>
            </a:xfrm>
            <a:prstGeom prst="straightConnector1">
              <a:avLst/>
            </a:prstGeom>
            <a:noFill/>
            <a:ln w="19050" cap="flat" cmpd="sng">
              <a:solidFill>
                <a:schemeClr val="dk1"/>
              </a:solidFill>
              <a:prstDash val="solid"/>
              <a:round/>
              <a:headEnd type="none" w="med" len="med"/>
              <a:tailEnd type="none" w="med" len="med"/>
            </a:ln>
          </p:spPr>
        </p:cxnSp>
        <p:cxnSp>
          <p:nvCxnSpPr>
            <p:cNvPr id="278" name="Google Shape;278;p29"/>
            <p:cNvCxnSpPr/>
            <p:nvPr/>
          </p:nvCxnSpPr>
          <p:spPr>
            <a:xfrm>
              <a:off x="232200" y="4917300"/>
              <a:ext cx="1200" cy="291000"/>
            </a:xfrm>
            <a:prstGeom prst="straightConnector1">
              <a:avLst/>
            </a:prstGeom>
            <a:noFill/>
            <a:ln w="19050" cap="flat" cmpd="sng">
              <a:solidFill>
                <a:schemeClr val="dk1"/>
              </a:solidFill>
              <a:prstDash val="solid"/>
              <a:round/>
              <a:headEnd type="none" w="med" len="med"/>
              <a:tailEnd type="none" w="med" len="med"/>
            </a:ln>
          </p:spPr>
        </p:cxnSp>
      </p:grpSp>
    </p:spTree>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DAE4A0-718C-71CC-CAD6-52CE5FB395C1}"/>
              </a:ext>
            </a:extLst>
          </p:cNvPr>
          <p:cNvSpPr txBox="1">
            <a:spLocks/>
          </p:cNvSpPr>
          <p:nvPr userDrawn="1"/>
        </p:nvSpPr>
        <p:spPr>
          <a:xfrm>
            <a:off x="8430876" y="4636063"/>
            <a:ext cx="953015" cy="27463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B86CBE15-17EA-4E4F-8851-6C260B3E14C7}" type="slidenum">
              <a:rPr lang="en-US" smtClean="0"/>
              <a:pPr/>
              <a:t>‹#›</a:t>
            </a:fld>
            <a:endParaRPr lang="en-US"/>
          </a:p>
        </p:txBody>
      </p:sp>
    </p:spTree>
    <p:extLst>
      <p:ext uri="{BB962C8B-B14F-4D97-AF65-F5344CB8AC3E}">
        <p14:creationId xmlns:p14="http://schemas.microsoft.com/office/powerpoint/2010/main" val="1824426022"/>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9" name="Google Shape;19;p3"/>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480"/>
              </a:spcBef>
              <a:spcAft>
                <a:spcPts val="0"/>
              </a:spcAft>
              <a:buClr>
                <a:srgbClr val="888888"/>
              </a:buClr>
              <a:buSzPts val="3200"/>
              <a:buNone/>
              <a:defRPr>
                <a:solidFill>
                  <a:srgbClr val="888888"/>
                </a:solidFill>
              </a:defRPr>
            </a:lvl1pPr>
            <a:lvl2pPr lvl="1" algn="ctr">
              <a:lnSpc>
                <a:spcPct val="100000"/>
              </a:lnSpc>
              <a:spcBef>
                <a:spcPts val="420"/>
              </a:spcBef>
              <a:spcAft>
                <a:spcPts val="0"/>
              </a:spcAft>
              <a:buClr>
                <a:srgbClr val="888888"/>
              </a:buClr>
              <a:buSzPts val="2800"/>
              <a:buNone/>
              <a:defRPr>
                <a:solidFill>
                  <a:srgbClr val="888888"/>
                </a:solidFill>
              </a:defRPr>
            </a:lvl2pPr>
            <a:lvl3pPr lvl="2" algn="ctr">
              <a:lnSpc>
                <a:spcPct val="100000"/>
              </a:lnSpc>
              <a:spcBef>
                <a:spcPts val="360"/>
              </a:spcBef>
              <a:spcAft>
                <a:spcPts val="0"/>
              </a:spcAft>
              <a:buClr>
                <a:srgbClr val="888888"/>
              </a:buClr>
              <a:buSzPts val="2400"/>
              <a:buNone/>
              <a:defRPr>
                <a:solidFill>
                  <a:srgbClr val="888888"/>
                </a:solidFill>
              </a:defRPr>
            </a:lvl3pPr>
            <a:lvl4pPr lvl="3" algn="ctr">
              <a:lnSpc>
                <a:spcPct val="100000"/>
              </a:lnSpc>
              <a:spcBef>
                <a:spcPts val="300"/>
              </a:spcBef>
              <a:spcAft>
                <a:spcPts val="0"/>
              </a:spcAft>
              <a:buClr>
                <a:srgbClr val="888888"/>
              </a:buClr>
              <a:buSzPts val="2000"/>
              <a:buNone/>
              <a:defRPr>
                <a:solidFill>
                  <a:srgbClr val="888888"/>
                </a:solidFill>
              </a:defRPr>
            </a:lvl4pPr>
            <a:lvl5pPr lvl="4" algn="ctr">
              <a:lnSpc>
                <a:spcPct val="100000"/>
              </a:lnSpc>
              <a:spcBef>
                <a:spcPts val="300"/>
              </a:spcBef>
              <a:spcAft>
                <a:spcPts val="0"/>
              </a:spcAft>
              <a:buClr>
                <a:srgbClr val="888888"/>
              </a:buClr>
              <a:buSzPts val="2000"/>
              <a:buNone/>
              <a:defRPr>
                <a:solidFill>
                  <a:srgbClr val="888888"/>
                </a:solidFill>
              </a:defRPr>
            </a:lvl5pPr>
            <a:lvl6pPr lvl="5" algn="ctr">
              <a:lnSpc>
                <a:spcPct val="100000"/>
              </a:lnSpc>
              <a:spcBef>
                <a:spcPts val="300"/>
              </a:spcBef>
              <a:spcAft>
                <a:spcPts val="0"/>
              </a:spcAft>
              <a:buClr>
                <a:srgbClr val="888888"/>
              </a:buClr>
              <a:buSzPts val="2000"/>
              <a:buNone/>
              <a:defRPr>
                <a:solidFill>
                  <a:srgbClr val="888888"/>
                </a:solidFill>
              </a:defRPr>
            </a:lvl6pPr>
            <a:lvl7pPr lvl="6" algn="ctr">
              <a:lnSpc>
                <a:spcPct val="100000"/>
              </a:lnSpc>
              <a:spcBef>
                <a:spcPts val="300"/>
              </a:spcBef>
              <a:spcAft>
                <a:spcPts val="0"/>
              </a:spcAft>
              <a:buClr>
                <a:srgbClr val="888888"/>
              </a:buClr>
              <a:buSzPts val="2000"/>
              <a:buNone/>
              <a:defRPr>
                <a:solidFill>
                  <a:srgbClr val="888888"/>
                </a:solidFill>
              </a:defRPr>
            </a:lvl7pPr>
            <a:lvl8pPr lvl="7" algn="ctr">
              <a:lnSpc>
                <a:spcPct val="100000"/>
              </a:lnSpc>
              <a:spcBef>
                <a:spcPts val="300"/>
              </a:spcBef>
              <a:spcAft>
                <a:spcPts val="0"/>
              </a:spcAft>
              <a:buClr>
                <a:srgbClr val="888888"/>
              </a:buClr>
              <a:buSzPts val="2000"/>
              <a:buNone/>
              <a:defRPr>
                <a:solidFill>
                  <a:srgbClr val="888888"/>
                </a:solidFill>
              </a:defRPr>
            </a:lvl8pPr>
            <a:lvl9pPr lvl="8" algn="ctr">
              <a:lnSpc>
                <a:spcPct val="100000"/>
              </a:lnSpc>
              <a:spcBef>
                <a:spcPts val="300"/>
              </a:spcBef>
              <a:spcAft>
                <a:spcPts val="0"/>
              </a:spcAft>
              <a:buClr>
                <a:srgbClr val="888888"/>
              </a:buClr>
              <a:buSzPts val="2000"/>
              <a:buNone/>
              <a:defRPr>
                <a:solidFill>
                  <a:srgbClr val="888888"/>
                </a:solidFill>
              </a:defRPr>
            </a:lvl9pPr>
          </a:lstStyle>
          <a:p>
            <a:endParaRPr/>
          </a:p>
        </p:txBody>
      </p:sp>
      <p:sp>
        <p:nvSpPr>
          <p:cNvPr id="20" name="Google Shape;20;p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9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9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9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9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9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9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9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9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900" b="0" i="0" u="none" strike="noStrike" cap="none">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14981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reserve="1">
  <p:cSld name="Empty_TitleOnly">
    <p:spTree>
      <p:nvGrpSpPr>
        <p:cNvPr id="1" name="Shape 44"/>
        <p:cNvGrpSpPr/>
        <p:nvPr/>
      </p:nvGrpSpPr>
      <p:grpSpPr>
        <a:xfrm>
          <a:off x="0" y="0"/>
          <a:ext cx="0" cy="0"/>
          <a:chOff x="0" y="0"/>
          <a:chExt cx="0" cy="0"/>
        </a:xfrm>
      </p:grpSpPr>
      <p:sp>
        <p:nvSpPr>
          <p:cNvPr id="52" name="Google Shape;52;p6"/>
          <p:cNvSpPr txBox="1">
            <a:spLocks noGrp="1"/>
          </p:cNvSpPr>
          <p:nvPr>
            <p:ph type="title"/>
          </p:nvPr>
        </p:nvSpPr>
        <p:spPr>
          <a:xfrm>
            <a:off x="496480" y="3434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kumimoji="0" sz="2800" b="0" i="0" u="none" strike="noStrike" kern="0" cap="none" spc="0" normalizeH="0" baseline="0" dirty="0">
                <a:ln>
                  <a:noFill/>
                </a:ln>
                <a:solidFill>
                  <a:srgbClr val="333333"/>
                </a:solidFill>
                <a:effectLst/>
                <a:uLnTx/>
                <a:uFillTx/>
                <a:latin typeface="Figtree Black"/>
                <a:ea typeface="Figtree Black"/>
                <a:cs typeface="Figtree Black"/>
                <a:sym typeface="Figtree Black"/>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 name="Slide Number Placeholder 1">
            <a:extLst>
              <a:ext uri="{FF2B5EF4-FFF2-40B4-BE49-F238E27FC236}">
                <a16:creationId xmlns:a16="http://schemas.microsoft.com/office/drawing/2014/main" id="{0252E385-8980-D9AD-854F-ED9757C8351C}"/>
              </a:ext>
            </a:extLst>
          </p:cNvPr>
          <p:cNvSpPr txBox="1">
            <a:spLocks/>
          </p:cNvSpPr>
          <p:nvPr userDrawn="1"/>
        </p:nvSpPr>
        <p:spPr>
          <a:xfrm>
            <a:off x="8430876" y="4636063"/>
            <a:ext cx="953015" cy="27463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B86CBE15-17EA-4E4F-8851-6C260B3E14C7}" type="slidenum">
              <a:rPr lang="en-US" smtClean="0"/>
              <a:pPr/>
              <a:t>‹#›</a:t>
            </a:fld>
            <a:endParaRPr lang="en-US"/>
          </a:p>
        </p:txBody>
      </p:sp>
    </p:spTree>
    <p:extLst>
      <p:ext uri="{BB962C8B-B14F-4D97-AF65-F5344CB8AC3E}">
        <p14:creationId xmlns:p14="http://schemas.microsoft.com/office/powerpoint/2010/main" val="1577938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250"/>
        <p:cNvGrpSpPr/>
        <p:nvPr/>
      </p:nvGrpSpPr>
      <p:grpSpPr>
        <a:xfrm>
          <a:off x="0" y="0"/>
          <a:ext cx="0" cy="0"/>
          <a:chOff x="0" y="0"/>
          <a:chExt cx="0" cy="0"/>
        </a:xfrm>
      </p:grpSpPr>
      <p:grpSp>
        <p:nvGrpSpPr>
          <p:cNvPr id="252" name="Google Shape;252;p26"/>
          <p:cNvGrpSpPr/>
          <p:nvPr/>
        </p:nvGrpSpPr>
        <p:grpSpPr>
          <a:xfrm>
            <a:off x="232200" y="232800"/>
            <a:ext cx="8988300" cy="4964300"/>
            <a:chOff x="232200" y="232800"/>
            <a:chExt cx="8988300" cy="4964300"/>
          </a:xfrm>
        </p:grpSpPr>
        <p:sp>
          <p:nvSpPr>
            <p:cNvPr id="253" name="Google Shape;253;p26"/>
            <p:cNvSpPr/>
            <p:nvPr/>
          </p:nvSpPr>
          <p:spPr>
            <a:xfrm>
              <a:off x="232200" y="232800"/>
              <a:ext cx="8679000" cy="4684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4" name="Google Shape;254;p26"/>
            <p:cNvCxnSpPr/>
            <p:nvPr/>
          </p:nvCxnSpPr>
          <p:spPr>
            <a:xfrm rot="10800000">
              <a:off x="8911200" y="232800"/>
              <a:ext cx="309300" cy="0"/>
            </a:xfrm>
            <a:prstGeom prst="straightConnector1">
              <a:avLst/>
            </a:prstGeom>
            <a:noFill/>
            <a:ln w="19050" cap="flat" cmpd="sng">
              <a:solidFill>
                <a:schemeClr val="dk1"/>
              </a:solidFill>
              <a:prstDash val="solid"/>
              <a:round/>
              <a:headEnd type="none" w="med" len="med"/>
              <a:tailEnd type="none" w="med" len="med"/>
            </a:ln>
          </p:spPr>
        </p:cxnSp>
        <p:cxnSp>
          <p:nvCxnSpPr>
            <p:cNvPr id="255" name="Google Shape;255;p26"/>
            <p:cNvCxnSpPr/>
            <p:nvPr/>
          </p:nvCxnSpPr>
          <p:spPr>
            <a:xfrm rot="10800000">
              <a:off x="232200" y="4890500"/>
              <a:ext cx="0" cy="306600"/>
            </a:xfrm>
            <a:prstGeom prst="straightConnector1">
              <a:avLst/>
            </a:prstGeom>
            <a:noFill/>
            <a:ln w="19050" cap="flat" cmpd="sng">
              <a:solidFill>
                <a:schemeClr val="dk1"/>
              </a:solidFill>
              <a:prstDash val="solid"/>
              <a:round/>
              <a:headEnd type="none" w="med" len="med"/>
              <a:tailEnd type="none" w="med" len="med"/>
            </a:ln>
          </p:spPr>
        </p:cxnSp>
      </p:grpSp>
      <p:sp>
        <p:nvSpPr>
          <p:cNvPr id="256" name="Google Shape;256;p26"/>
          <p:cNvSpPr txBox="1">
            <a:spLocks noGrp="1"/>
          </p:cNvSpPr>
          <p:nvPr>
            <p:ph type="title"/>
          </p:nvPr>
        </p:nvSpPr>
        <p:spPr>
          <a:xfrm>
            <a:off x="722376" y="445025"/>
            <a:ext cx="7708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800"/>
            </a:lvl1pPr>
            <a:lvl2pPr lvl="1" rtl="0">
              <a:spcBef>
                <a:spcPts val="0"/>
              </a:spcBef>
              <a:spcAft>
                <a:spcPts val="0"/>
              </a:spcAft>
              <a:buSzPts val="3000"/>
              <a:buNone/>
              <a:defRPr>
                <a:latin typeface="Lato"/>
                <a:ea typeface="Lato"/>
                <a:cs typeface="Lato"/>
                <a:sym typeface="Lato"/>
              </a:defRPr>
            </a:lvl2pPr>
            <a:lvl3pPr lvl="2" rtl="0">
              <a:spcBef>
                <a:spcPts val="0"/>
              </a:spcBef>
              <a:spcAft>
                <a:spcPts val="0"/>
              </a:spcAft>
              <a:buSzPts val="3000"/>
              <a:buNone/>
              <a:defRPr>
                <a:latin typeface="Lato"/>
                <a:ea typeface="Lato"/>
                <a:cs typeface="Lato"/>
                <a:sym typeface="Lato"/>
              </a:defRPr>
            </a:lvl3pPr>
            <a:lvl4pPr lvl="3" rtl="0">
              <a:spcBef>
                <a:spcPts val="0"/>
              </a:spcBef>
              <a:spcAft>
                <a:spcPts val="0"/>
              </a:spcAft>
              <a:buSzPts val="3000"/>
              <a:buNone/>
              <a:defRPr>
                <a:latin typeface="Lato"/>
                <a:ea typeface="Lato"/>
                <a:cs typeface="Lato"/>
                <a:sym typeface="Lato"/>
              </a:defRPr>
            </a:lvl4pPr>
            <a:lvl5pPr lvl="4" rtl="0">
              <a:spcBef>
                <a:spcPts val="0"/>
              </a:spcBef>
              <a:spcAft>
                <a:spcPts val="0"/>
              </a:spcAft>
              <a:buSzPts val="3000"/>
              <a:buNone/>
              <a:defRPr>
                <a:latin typeface="Lato"/>
                <a:ea typeface="Lato"/>
                <a:cs typeface="Lato"/>
                <a:sym typeface="Lato"/>
              </a:defRPr>
            </a:lvl5pPr>
            <a:lvl6pPr lvl="5" rtl="0">
              <a:spcBef>
                <a:spcPts val="0"/>
              </a:spcBef>
              <a:spcAft>
                <a:spcPts val="0"/>
              </a:spcAft>
              <a:buSzPts val="3000"/>
              <a:buNone/>
              <a:defRPr>
                <a:latin typeface="Lato"/>
                <a:ea typeface="Lato"/>
                <a:cs typeface="Lato"/>
                <a:sym typeface="Lato"/>
              </a:defRPr>
            </a:lvl6pPr>
            <a:lvl7pPr lvl="6" rtl="0">
              <a:spcBef>
                <a:spcPts val="0"/>
              </a:spcBef>
              <a:spcAft>
                <a:spcPts val="0"/>
              </a:spcAft>
              <a:buSzPts val="3000"/>
              <a:buNone/>
              <a:defRPr>
                <a:latin typeface="Lato"/>
                <a:ea typeface="Lato"/>
                <a:cs typeface="Lato"/>
                <a:sym typeface="Lato"/>
              </a:defRPr>
            </a:lvl7pPr>
            <a:lvl8pPr lvl="7" rtl="0">
              <a:spcBef>
                <a:spcPts val="0"/>
              </a:spcBef>
              <a:spcAft>
                <a:spcPts val="0"/>
              </a:spcAft>
              <a:buSzPts val="3000"/>
              <a:buNone/>
              <a:defRPr>
                <a:latin typeface="Lato"/>
                <a:ea typeface="Lato"/>
                <a:cs typeface="Lato"/>
                <a:sym typeface="Lato"/>
              </a:defRPr>
            </a:lvl8pPr>
            <a:lvl9pPr lvl="8" rtl="0">
              <a:spcBef>
                <a:spcPts val="0"/>
              </a:spcBef>
              <a:spcAft>
                <a:spcPts val="0"/>
              </a:spcAft>
              <a:buSzPts val="3000"/>
              <a:buNone/>
              <a:defRPr>
                <a:latin typeface="Lato"/>
                <a:ea typeface="Lato"/>
                <a:cs typeface="Lato"/>
                <a:sym typeface="Lato"/>
              </a:defRPr>
            </a:lvl9pPr>
          </a:lstStyle>
          <a:p>
            <a:endParaRPr/>
          </a:p>
        </p:txBody>
      </p:sp>
      <p:sp>
        <p:nvSpPr>
          <p:cNvPr id="3" name="Slide Number Placeholder 1">
            <a:extLst>
              <a:ext uri="{FF2B5EF4-FFF2-40B4-BE49-F238E27FC236}">
                <a16:creationId xmlns:a16="http://schemas.microsoft.com/office/drawing/2014/main" id="{C3F60B38-7EA6-2748-66DF-22041DE57514}"/>
              </a:ext>
            </a:extLst>
          </p:cNvPr>
          <p:cNvSpPr txBox="1">
            <a:spLocks/>
          </p:cNvSpPr>
          <p:nvPr userDrawn="1"/>
        </p:nvSpPr>
        <p:spPr>
          <a:xfrm>
            <a:off x="8430876" y="4636063"/>
            <a:ext cx="953015" cy="27463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B86CBE15-17EA-4E4F-8851-6C260B3E14C7}" type="slidenum">
              <a:rPr lang="en-US" smtClean="0"/>
              <a:pPr/>
              <a:t>‹#›</a:t>
            </a:fld>
            <a:endParaRPr lang="en-US"/>
          </a:p>
        </p:txBody>
      </p:sp>
    </p:spTree>
    <p:extLst>
      <p:ext uri="{BB962C8B-B14F-4D97-AF65-F5344CB8AC3E}">
        <p14:creationId xmlns:p14="http://schemas.microsoft.com/office/powerpoint/2010/main" val="3986622455"/>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2" preserve="1" userDrawn="1">
  <p:cSld name="1_Title only 2">
    <p:spTree>
      <p:nvGrpSpPr>
        <p:cNvPr id="1" name="Shape 250"/>
        <p:cNvGrpSpPr/>
        <p:nvPr/>
      </p:nvGrpSpPr>
      <p:grpSpPr>
        <a:xfrm>
          <a:off x="0" y="0"/>
          <a:ext cx="0" cy="0"/>
          <a:chOff x="0" y="0"/>
          <a:chExt cx="0" cy="0"/>
        </a:xfrm>
      </p:grpSpPr>
      <p:sp>
        <p:nvSpPr>
          <p:cNvPr id="8" name="Title 1">
            <a:extLst>
              <a:ext uri="{FF2B5EF4-FFF2-40B4-BE49-F238E27FC236}">
                <a16:creationId xmlns:a16="http://schemas.microsoft.com/office/drawing/2014/main" id="{0364F491-1B24-A9DD-2A48-B6F75C5B14EE}"/>
              </a:ext>
            </a:extLst>
          </p:cNvPr>
          <p:cNvSpPr txBox="1">
            <a:spLocks/>
          </p:cNvSpPr>
          <p:nvPr userDrawn="1"/>
        </p:nvSpPr>
        <p:spPr>
          <a:xfrm>
            <a:off x="631945" y="323105"/>
            <a:ext cx="77175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Figtree Black"/>
              <a:buNone/>
              <a:defRPr sz="2800" b="0" i="0" u="none" strike="noStrike" cap="none">
                <a:solidFill>
                  <a:schemeClr val="dk1"/>
                </a:solidFill>
                <a:latin typeface="Figtree Black"/>
                <a:ea typeface="Figtree Black"/>
                <a:cs typeface="Figtree Black"/>
                <a:sym typeface="Figtree Black"/>
              </a:defRPr>
            </a:lvl1pPr>
            <a:lvl2pPr marR="0" lvl="1"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2pPr>
            <a:lvl3pPr marR="0" lvl="2"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3pPr>
            <a:lvl4pPr marR="0" lvl="3"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4pPr>
            <a:lvl5pPr marR="0" lvl="4"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5pPr>
            <a:lvl6pPr marR="0" lvl="5"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6pPr>
            <a:lvl7pPr marR="0" lvl="6"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7pPr>
            <a:lvl8pPr marR="0" lvl="7"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8pPr>
            <a:lvl9pPr marR="0" lvl="8"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9pPr>
          </a:lstStyle>
          <a:p>
            <a:pPr marL="0" marR="0" lvl="0" indent="0" algn="l" defTabSz="914400" rtl="0" eaLnBrk="1" fontAlgn="auto" latinLnBrk="0" hangingPunct="1">
              <a:lnSpc>
                <a:spcPct val="100000"/>
              </a:lnSpc>
              <a:spcBef>
                <a:spcPts val="0"/>
              </a:spcBef>
              <a:spcAft>
                <a:spcPts val="0"/>
              </a:spcAft>
              <a:buClr>
                <a:srgbClr val="333333"/>
              </a:buClr>
              <a:buSzPts val="2800"/>
              <a:buFont typeface="Figtree Black"/>
              <a:buNone/>
              <a:tabLst/>
              <a:defRPr/>
            </a:pPr>
            <a:r>
              <a:rPr kumimoji="0" lang="en-US" sz="2800" b="0" i="0" u="none" strike="noStrike" kern="0" cap="none" spc="0" normalizeH="0" baseline="0" noProof="0">
                <a:ln>
                  <a:noFill/>
                </a:ln>
                <a:solidFill>
                  <a:srgbClr val="333333"/>
                </a:solidFill>
                <a:effectLst/>
                <a:uLnTx/>
                <a:uFillTx/>
                <a:latin typeface="Figtree Black"/>
                <a:sym typeface="Figtree Black"/>
              </a:rPr>
              <a:t>Click to edit Master title style</a:t>
            </a:r>
          </a:p>
        </p:txBody>
      </p:sp>
      <p:sp>
        <p:nvSpPr>
          <p:cNvPr id="9" name="Slide Number Placeholder 1">
            <a:extLst>
              <a:ext uri="{FF2B5EF4-FFF2-40B4-BE49-F238E27FC236}">
                <a16:creationId xmlns:a16="http://schemas.microsoft.com/office/drawing/2014/main" id="{54FB9117-31AE-A4AA-402C-2F37B7DB4DC3}"/>
              </a:ext>
            </a:extLst>
          </p:cNvPr>
          <p:cNvSpPr txBox="1">
            <a:spLocks/>
          </p:cNvSpPr>
          <p:nvPr userDrawn="1"/>
        </p:nvSpPr>
        <p:spPr>
          <a:xfrm>
            <a:off x="8430876" y="4636063"/>
            <a:ext cx="953015" cy="27463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86CBE15-17EA-4E4F-8851-6C260B3E14C7}"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11148233"/>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227FF4-7C8E-D597-C033-6AC840D2CC09}"/>
              </a:ext>
            </a:extLst>
          </p:cNvPr>
          <p:cNvSpPr txBox="1">
            <a:spLocks/>
          </p:cNvSpPr>
          <p:nvPr userDrawn="1"/>
        </p:nvSpPr>
        <p:spPr>
          <a:xfrm>
            <a:off x="8430876" y="4636063"/>
            <a:ext cx="953015" cy="27463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B86CBE15-17EA-4E4F-8851-6C260B3E14C7}" type="slidenum">
              <a:rPr lang="en-US" smtClean="0"/>
              <a:pPr/>
              <a:t>‹#›</a:t>
            </a:fld>
            <a:endParaRPr lang="en-US"/>
          </a:p>
        </p:txBody>
      </p:sp>
    </p:spTree>
    <p:extLst>
      <p:ext uri="{BB962C8B-B14F-4D97-AF65-F5344CB8AC3E}">
        <p14:creationId xmlns:p14="http://schemas.microsoft.com/office/powerpoint/2010/main" val="1210362289"/>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F39D7-FA6B-2642-BAAA-AF537C9CB3A0}"/>
              </a:ext>
            </a:extLst>
          </p:cNvPr>
          <p:cNvSpPr>
            <a:spLocks noGrp="1"/>
          </p:cNvSpPr>
          <p:nvPr>
            <p:ph type="title"/>
          </p:nvPr>
        </p:nvSpPr>
        <p:spPr/>
        <p:txBody>
          <a:bodyPr/>
          <a:lstStyle/>
          <a:p>
            <a:r>
              <a:rPr lang="en-US"/>
              <a:t>Click to edit Master title style</a:t>
            </a:r>
          </a:p>
        </p:txBody>
      </p:sp>
      <p:sp>
        <p:nvSpPr>
          <p:cNvPr id="4" name="Slide Number Placeholder 1">
            <a:extLst>
              <a:ext uri="{FF2B5EF4-FFF2-40B4-BE49-F238E27FC236}">
                <a16:creationId xmlns:a16="http://schemas.microsoft.com/office/drawing/2014/main" id="{4DB64DBD-E862-4EF4-613A-DA6DE094709C}"/>
              </a:ext>
            </a:extLst>
          </p:cNvPr>
          <p:cNvSpPr txBox="1">
            <a:spLocks/>
          </p:cNvSpPr>
          <p:nvPr userDrawn="1"/>
        </p:nvSpPr>
        <p:spPr>
          <a:xfrm>
            <a:off x="8430876" y="4636063"/>
            <a:ext cx="953015" cy="27463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B86CBE15-17EA-4E4F-8851-6C260B3E14C7}" type="slidenum">
              <a:rPr lang="en-US" smtClean="0"/>
              <a:pPr/>
              <a:t>‹#›</a:t>
            </a:fld>
            <a:endParaRPr lang="en-US"/>
          </a:p>
        </p:txBody>
      </p:sp>
    </p:spTree>
    <p:extLst>
      <p:ext uri="{BB962C8B-B14F-4D97-AF65-F5344CB8AC3E}">
        <p14:creationId xmlns:p14="http://schemas.microsoft.com/office/powerpoint/2010/main" val="675493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F39D7-FA6B-2642-BAAA-AF537C9CB3A0}"/>
              </a:ext>
            </a:extLst>
          </p:cNvPr>
          <p:cNvSpPr>
            <a:spLocks noGrp="1"/>
          </p:cNvSpPr>
          <p:nvPr>
            <p:ph type="title"/>
          </p:nvPr>
        </p:nvSpPr>
        <p:spPr/>
        <p:txBody>
          <a:bodyPr/>
          <a:lstStyle/>
          <a:p>
            <a:r>
              <a:rPr lang="en-US"/>
              <a:t>Click to edit Master title style</a:t>
            </a:r>
          </a:p>
        </p:txBody>
      </p:sp>
      <p:sp>
        <p:nvSpPr>
          <p:cNvPr id="4" name="Slide Number Placeholder 1">
            <a:extLst>
              <a:ext uri="{FF2B5EF4-FFF2-40B4-BE49-F238E27FC236}">
                <a16:creationId xmlns:a16="http://schemas.microsoft.com/office/drawing/2014/main" id="{4DB64DBD-E862-4EF4-613A-DA6DE094709C}"/>
              </a:ext>
            </a:extLst>
          </p:cNvPr>
          <p:cNvSpPr txBox="1">
            <a:spLocks/>
          </p:cNvSpPr>
          <p:nvPr userDrawn="1"/>
        </p:nvSpPr>
        <p:spPr>
          <a:xfrm>
            <a:off x="8430876" y="4636063"/>
            <a:ext cx="953015" cy="27463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B86CBE15-17EA-4E4F-8851-6C260B3E14C7}" type="slidenum">
              <a:rPr lang="en-US" smtClean="0"/>
              <a:pPr/>
              <a:t>‹#›</a:t>
            </a:fld>
            <a:endParaRPr lang="en-US"/>
          </a:p>
        </p:txBody>
      </p:sp>
    </p:spTree>
    <p:extLst>
      <p:ext uri="{BB962C8B-B14F-4D97-AF65-F5344CB8AC3E}">
        <p14:creationId xmlns:p14="http://schemas.microsoft.com/office/powerpoint/2010/main" val="1462926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8"/>
        <p:cNvGrpSpPr/>
        <p:nvPr/>
      </p:nvGrpSpPr>
      <p:grpSpPr>
        <a:xfrm>
          <a:off x="0" y="0"/>
          <a:ext cx="0" cy="0"/>
          <a:chOff x="0" y="0"/>
          <a:chExt cx="0" cy="0"/>
        </a:xfrm>
      </p:grpSpPr>
      <p:sp>
        <p:nvSpPr>
          <p:cNvPr id="69" name="Google Shape;69;p9"/>
          <p:cNvSpPr/>
          <p:nvPr/>
        </p:nvSpPr>
        <p:spPr>
          <a:xfrm>
            <a:off x="-2613450" y="-126025"/>
            <a:ext cx="5402100" cy="5402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70;p9"/>
          <p:cNvGrpSpPr/>
          <p:nvPr/>
        </p:nvGrpSpPr>
        <p:grpSpPr>
          <a:xfrm>
            <a:off x="727425" y="-49275"/>
            <a:ext cx="7703400" cy="5243325"/>
            <a:chOff x="727425" y="-49275"/>
            <a:chExt cx="7703400" cy="5243325"/>
          </a:xfrm>
        </p:grpSpPr>
        <p:sp>
          <p:nvSpPr>
            <p:cNvPr id="71" name="Google Shape;71;p9"/>
            <p:cNvSpPr/>
            <p:nvPr/>
          </p:nvSpPr>
          <p:spPr>
            <a:xfrm>
              <a:off x="727425" y="533550"/>
              <a:ext cx="7703400" cy="40749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2" name="Google Shape;72;p9"/>
            <p:cNvCxnSpPr/>
            <p:nvPr/>
          </p:nvCxnSpPr>
          <p:spPr>
            <a:xfrm rot="10800000">
              <a:off x="727425" y="-49275"/>
              <a:ext cx="0" cy="585600"/>
            </a:xfrm>
            <a:prstGeom prst="straightConnector1">
              <a:avLst/>
            </a:prstGeom>
            <a:noFill/>
            <a:ln w="19050" cap="flat" cmpd="sng">
              <a:solidFill>
                <a:schemeClr val="dk1"/>
              </a:solidFill>
              <a:prstDash val="solid"/>
              <a:round/>
              <a:headEnd type="none" w="med" len="med"/>
              <a:tailEnd type="none" w="med" len="med"/>
            </a:ln>
          </p:spPr>
        </p:cxnSp>
        <p:cxnSp>
          <p:nvCxnSpPr>
            <p:cNvPr id="73" name="Google Shape;73;p9"/>
            <p:cNvCxnSpPr/>
            <p:nvPr/>
          </p:nvCxnSpPr>
          <p:spPr>
            <a:xfrm rot="10800000">
              <a:off x="8430775" y="4608450"/>
              <a:ext cx="0" cy="585600"/>
            </a:xfrm>
            <a:prstGeom prst="straightConnector1">
              <a:avLst/>
            </a:prstGeom>
            <a:noFill/>
            <a:ln w="19050" cap="flat" cmpd="sng">
              <a:solidFill>
                <a:schemeClr val="dk1"/>
              </a:solidFill>
              <a:prstDash val="solid"/>
              <a:round/>
              <a:headEnd type="none" w="med" len="med"/>
              <a:tailEnd type="none" w="med" len="med"/>
            </a:ln>
          </p:spPr>
        </p:cxnSp>
      </p:grpSp>
      <p:sp>
        <p:nvSpPr>
          <p:cNvPr id="74" name="Google Shape;74;p9"/>
          <p:cNvSpPr txBox="1">
            <a:spLocks noGrp="1"/>
          </p:cNvSpPr>
          <p:nvPr>
            <p:ph type="title"/>
          </p:nvPr>
        </p:nvSpPr>
        <p:spPr>
          <a:xfrm>
            <a:off x="3496850" y="1021763"/>
            <a:ext cx="4294800" cy="2095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sz="4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9"/>
          <p:cNvSpPr txBox="1">
            <a:spLocks noGrp="1"/>
          </p:cNvSpPr>
          <p:nvPr>
            <p:ph type="subTitle" idx="1"/>
          </p:nvPr>
        </p:nvSpPr>
        <p:spPr>
          <a:xfrm>
            <a:off x="3496850" y="3117038"/>
            <a:ext cx="4294800" cy="100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 name="Slide Number Placeholder 1">
            <a:extLst>
              <a:ext uri="{FF2B5EF4-FFF2-40B4-BE49-F238E27FC236}">
                <a16:creationId xmlns:a16="http://schemas.microsoft.com/office/drawing/2014/main" id="{2093667E-3F7C-CF95-83BA-E24DFB8663C5}"/>
              </a:ext>
            </a:extLst>
          </p:cNvPr>
          <p:cNvSpPr txBox="1">
            <a:spLocks/>
          </p:cNvSpPr>
          <p:nvPr userDrawn="1"/>
        </p:nvSpPr>
        <p:spPr>
          <a:xfrm>
            <a:off x="8022366" y="4333813"/>
            <a:ext cx="953015" cy="27463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B86CBE15-17EA-4E4F-8851-6C260B3E14C7}" type="slidenum">
              <a:rPr lang="en-US" smtClean="0"/>
              <a:pPr/>
              <a:t>‹#›</a:t>
            </a:fld>
            <a:endParaRPr lang="en-US"/>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2"/>
        </a:solidFill>
        <a:effectLst/>
      </p:bgPr>
    </p:bg>
    <p:spTree>
      <p:nvGrpSpPr>
        <p:cNvPr id="1" name="Shape 87"/>
        <p:cNvGrpSpPr/>
        <p:nvPr/>
      </p:nvGrpSpPr>
      <p:grpSpPr>
        <a:xfrm>
          <a:off x="0" y="0"/>
          <a:ext cx="0" cy="0"/>
          <a:chOff x="0" y="0"/>
          <a:chExt cx="0" cy="0"/>
        </a:xfrm>
      </p:grpSpPr>
    </p:spTree>
  </p:cSld>
  <p:clrMapOvr>
    <a:masterClrMapping/>
  </p:clrMapOvr>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theme" Target="../theme/theme2.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82516D-0178-1E83-5E19-482EB48B9A1D}"/>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A1AB71-4FEF-D0BF-6CB7-C7D8B7E739BA}"/>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D54F58-EB03-EB4A-5BAC-3C8BAC094D72}"/>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82000"/>
                  </a:schemeClr>
                </a:solidFill>
              </a:defRPr>
            </a:lvl1pPr>
          </a:lstStyle>
          <a:p>
            <a:fld id="{9A6A5190-FAAD-4862-97EA-0A3FF3D19E18}" type="datetimeFigureOut">
              <a:rPr lang="en-US" smtClean="0"/>
              <a:t>8/10/25</a:t>
            </a:fld>
            <a:endParaRPr lang="en-US"/>
          </a:p>
        </p:txBody>
      </p:sp>
      <p:sp>
        <p:nvSpPr>
          <p:cNvPr id="5" name="Footer Placeholder 4">
            <a:extLst>
              <a:ext uri="{FF2B5EF4-FFF2-40B4-BE49-F238E27FC236}">
                <a16:creationId xmlns:a16="http://schemas.microsoft.com/office/drawing/2014/main" id="{8C9AD601-8F0F-8326-6366-51B2D6EB8E70}"/>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A8D5F9A-0037-356D-1CEA-1E6996FFD423}"/>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82000"/>
                  </a:schemeClr>
                </a:solidFill>
              </a:defRPr>
            </a:lvl1pPr>
          </a:lstStyle>
          <a:p>
            <a:fld id="{C1944C33-46E7-4884-B709-B5E8117DEE2E}" type="slidenum">
              <a:rPr lang="en-US" smtClean="0"/>
              <a:t>‹#›</a:t>
            </a:fld>
            <a:endParaRPr lang="en-US"/>
          </a:p>
        </p:txBody>
      </p:sp>
    </p:spTree>
    <p:extLst>
      <p:ext uri="{BB962C8B-B14F-4D97-AF65-F5344CB8AC3E}">
        <p14:creationId xmlns:p14="http://schemas.microsoft.com/office/powerpoint/2010/main" val="2174390895"/>
      </p:ext>
    </p:extLst>
  </p:cSld>
  <p:clrMap bg1="lt1" tx1="dk1" bg2="lt2" tx2="dk2" accent1="accent1" accent2="accent2" accent3="accent3" accent4="accent4" accent5="accent5" accent6="accent6" hlink="hlink" folHlink="folHlink"/>
  <p:sldLayoutIdLst>
    <p:sldLayoutId id="2147483690" r:id="rId1"/>
    <p:sldLayoutId id="2147483692" r:id="rId2"/>
    <p:sldLayoutId id="2147483687" r:id="rId3"/>
    <p:sldLayoutId id="2147483688" r:id="rId4"/>
    <p:sldLayoutId id="2147483689" r:id="rId5"/>
    <p:sldLayoutId id="2147483693"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Figtree Black"/>
              <a:buNone/>
              <a:defRPr sz="2800">
                <a:solidFill>
                  <a:schemeClr val="dk1"/>
                </a:solidFill>
                <a:latin typeface="Figtree Black"/>
                <a:ea typeface="Figtree Black"/>
                <a:cs typeface="Figtree Black"/>
                <a:sym typeface="Figtree Black"/>
              </a:defRPr>
            </a:lvl1pPr>
            <a:lvl2pPr lvl="1" rtl="0">
              <a:spcBef>
                <a:spcPts val="0"/>
              </a:spcBef>
              <a:spcAft>
                <a:spcPts val="0"/>
              </a:spcAft>
              <a:buClr>
                <a:schemeClr val="dk1"/>
              </a:buClr>
              <a:buSzPts val="3000"/>
              <a:buFont typeface="Figtree Black"/>
              <a:buNone/>
              <a:defRPr sz="3000">
                <a:solidFill>
                  <a:schemeClr val="dk1"/>
                </a:solidFill>
                <a:latin typeface="Figtree Black"/>
                <a:ea typeface="Figtree Black"/>
                <a:cs typeface="Figtree Black"/>
                <a:sym typeface="Figtree Black"/>
              </a:defRPr>
            </a:lvl2pPr>
            <a:lvl3pPr lvl="2" rtl="0">
              <a:spcBef>
                <a:spcPts val="0"/>
              </a:spcBef>
              <a:spcAft>
                <a:spcPts val="0"/>
              </a:spcAft>
              <a:buClr>
                <a:schemeClr val="dk1"/>
              </a:buClr>
              <a:buSzPts val="3000"/>
              <a:buFont typeface="Figtree Black"/>
              <a:buNone/>
              <a:defRPr sz="3000">
                <a:solidFill>
                  <a:schemeClr val="dk1"/>
                </a:solidFill>
                <a:latin typeface="Figtree Black"/>
                <a:ea typeface="Figtree Black"/>
                <a:cs typeface="Figtree Black"/>
                <a:sym typeface="Figtree Black"/>
              </a:defRPr>
            </a:lvl3pPr>
            <a:lvl4pPr lvl="3" rtl="0">
              <a:spcBef>
                <a:spcPts val="0"/>
              </a:spcBef>
              <a:spcAft>
                <a:spcPts val="0"/>
              </a:spcAft>
              <a:buClr>
                <a:schemeClr val="dk1"/>
              </a:buClr>
              <a:buSzPts val="3000"/>
              <a:buFont typeface="Figtree Black"/>
              <a:buNone/>
              <a:defRPr sz="3000">
                <a:solidFill>
                  <a:schemeClr val="dk1"/>
                </a:solidFill>
                <a:latin typeface="Figtree Black"/>
                <a:ea typeface="Figtree Black"/>
                <a:cs typeface="Figtree Black"/>
                <a:sym typeface="Figtree Black"/>
              </a:defRPr>
            </a:lvl4pPr>
            <a:lvl5pPr lvl="4" rtl="0">
              <a:spcBef>
                <a:spcPts val="0"/>
              </a:spcBef>
              <a:spcAft>
                <a:spcPts val="0"/>
              </a:spcAft>
              <a:buClr>
                <a:schemeClr val="dk1"/>
              </a:buClr>
              <a:buSzPts val="3000"/>
              <a:buFont typeface="Figtree Black"/>
              <a:buNone/>
              <a:defRPr sz="3000">
                <a:solidFill>
                  <a:schemeClr val="dk1"/>
                </a:solidFill>
                <a:latin typeface="Figtree Black"/>
                <a:ea typeface="Figtree Black"/>
                <a:cs typeface="Figtree Black"/>
                <a:sym typeface="Figtree Black"/>
              </a:defRPr>
            </a:lvl5pPr>
            <a:lvl6pPr lvl="5" rtl="0">
              <a:spcBef>
                <a:spcPts val="0"/>
              </a:spcBef>
              <a:spcAft>
                <a:spcPts val="0"/>
              </a:spcAft>
              <a:buClr>
                <a:schemeClr val="dk1"/>
              </a:buClr>
              <a:buSzPts val="3000"/>
              <a:buFont typeface="Figtree Black"/>
              <a:buNone/>
              <a:defRPr sz="3000">
                <a:solidFill>
                  <a:schemeClr val="dk1"/>
                </a:solidFill>
                <a:latin typeface="Figtree Black"/>
                <a:ea typeface="Figtree Black"/>
                <a:cs typeface="Figtree Black"/>
                <a:sym typeface="Figtree Black"/>
              </a:defRPr>
            </a:lvl6pPr>
            <a:lvl7pPr lvl="6" rtl="0">
              <a:spcBef>
                <a:spcPts val="0"/>
              </a:spcBef>
              <a:spcAft>
                <a:spcPts val="0"/>
              </a:spcAft>
              <a:buClr>
                <a:schemeClr val="dk1"/>
              </a:buClr>
              <a:buSzPts val="3000"/>
              <a:buFont typeface="Figtree Black"/>
              <a:buNone/>
              <a:defRPr sz="3000">
                <a:solidFill>
                  <a:schemeClr val="dk1"/>
                </a:solidFill>
                <a:latin typeface="Figtree Black"/>
                <a:ea typeface="Figtree Black"/>
                <a:cs typeface="Figtree Black"/>
                <a:sym typeface="Figtree Black"/>
              </a:defRPr>
            </a:lvl7pPr>
            <a:lvl8pPr lvl="7" rtl="0">
              <a:spcBef>
                <a:spcPts val="0"/>
              </a:spcBef>
              <a:spcAft>
                <a:spcPts val="0"/>
              </a:spcAft>
              <a:buClr>
                <a:schemeClr val="dk1"/>
              </a:buClr>
              <a:buSzPts val="3000"/>
              <a:buFont typeface="Figtree Black"/>
              <a:buNone/>
              <a:defRPr sz="3000">
                <a:solidFill>
                  <a:schemeClr val="dk1"/>
                </a:solidFill>
                <a:latin typeface="Figtree Black"/>
                <a:ea typeface="Figtree Black"/>
                <a:cs typeface="Figtree Black"/>
                <a:sym typeface="Figtree Black"/>
              </a:defRPr>
            </a:lvl8pPr>
            <a:lvl9pPr lvl="8" rtl="0">
              <a:spcBef>
                <a:spcPts val="0"/>
              </a:spcBef>
              <a:spcAft>
                <a:spcPts val="0"/>
              </a:spcAft>
              <a:buClr>
                <a:schemeClr val="dk1"/>
              </a:buClr>
              <a:buSzPts val="3000"/>
              <a:buFont typeface="Figtree Black"/>
              <a:buNone/>
              <a:defRPr sz="3000">
                <a:solidFill>
                  <a:schemeClr val="dk1"/>
                </a:solidFill>
                <a:latin typeface="Figtree Black"/>
                <a:ea typeface="Figtree Black"/>
                <a:cs typeface="Figtree Black"/>
                <a:sym typeface="Figtree Black"/>
              </a:defRPr>
            </a:lvl9pPr>
          </a:lstStyle>
          <a:p>
            <a:endParaRPr/>
          </a:p>
        </p:txBody>
      </p:sp>
      <p:sp>
        <p:nvSpPr>
          <p:cNvPr id="7" name="Google Shape;7;p1"/>
          <p:cNvSpPr txBox="1">
            <a:spLocks noGrp="1"/>
          </p:cNvSpPr>
          <p:nvPr>
            <p:ph type="body" idx="1"/>
          </p:nvPr>
        </p:nvSpPr>
        <p:spPr>
          <a:xfrm>
            <a:off x="713400"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1pPr>
            <a:lvl2pPr marL="914400" lvl="1" indent="-3175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2pPr>
            <a:lvl3pPr marL="1371600" lvl="2" indent="-3175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3pPr>
            <a:lvl4pPr marL="1828800" lvl="3" indent="-3175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4pPr>
            <a:lvl5pPr marL="2286000" lvl="4" indent="-3175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5pPr>
            <a:lvl6pPr marL="2743200" lvl="5" indent="-3175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6pPr>
            <a:lvl7pPr marL="3200400" lvl="6" indent="-3175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7pPr>
            <a:lvl8pPr marL="3657600" lvl="7" indent="-3175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8pPr>
            <a:lvl9pPr marL="4114800" lvl="8" indent="-3175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9pPr>
          </a:lstStyle>
          <a:p>
            <a:endParaRPr/>
          </a:p>
        </p:txBody>
      </p:sp>
    </p:spTree>
  </p:cSld>
  <p:clrMap bg1="lt1" tx1="dk1" bg2="dk2" tx2="lt2" accent1="accent1" accent2="accent2" accent3="accent3" accent4="accent4" accent5="accent5" accent6="accent6" hlink="hlink" folHlink="folHlink"/>
  <p:sldLayoutIdLst>
    <p:sldLayoutId id="2147483685" r:id="rId1"/>
    <p:sldLayoutId id="2147483655" r:id="rId2"/>
    <p:sldLayoutId id="2147483658" r:id="rId3"/>
    <p:sldLayoutId id="2147483659" r:id="rId4"/>
    <p:sldLayoutId id="2147483682" r:id="rId5"/>
    <p:sldLayoutId id="2147483681" r:id="rId6"/>
    <p:sldLayoutId id="2147483674" r:id="rId7"/>
    <p:sldLayoutId id="2147483675" r:id="rId8"/>
    <p:sldLayoutId id="2147483683" r:id="rId9"/>
    <p:sldLayoutId id="2147483691"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2.png"/><Relationship Id="rId10" Type="http://schemas.openxmlformats.org/officeDocument/2006/relationships/image" Target="../media/image6.png"/><Relationship Id="rId4" Type="http://schemas.microsoft.com/office/2007/relationships/hdphoto" Target="../media/hdphoto1.wdp"/><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notesSlide" Target="../notesSlides/notesSlide10.xml"/><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17.png"/><Relationship Id="rId5" Type="http://schemas.microsoft.com/office/2007/relationships/hdphoto" Target="../media/hdphoto6.wdp"/><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27.pn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16.xml"/><Relationship Id="rId5" Type="http://schemas.microsoft.com/office/2007/relationships/hdphoto" Target="../media/hdphoto1.wdp"/><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28.png"/><Relationship Id="rId4" Type="http://schemas.openxmlformats.org/officeDocument/2006/relationships/image" Target="../media/image25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notesSlide" Target="../notesSlides/notesSlide22.xml"/><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29.jpeg"/><Relationship Id="rId11" Type="http://schemas.openxmlformats.org/officeDocument/2006/relationships/image" Target="../media/image34.png"/><Relationship Id="rId5" Type="http://schemas.microsoft.com/office/2007/relationships/hdphoto" Target="../media/hdphoto1.wdp"/><Relationship Id="rId10" Type="http://schemas.openxmlformats.org/officeDocument/2006/relationships/image" Target="../media/image33.png"/><Relationship Id="rId4" Type="http://schemas.openxmlformats.org/officeDocument/2006/relationships/image" Target="../media/image1.png"/><Relationship Id="rId9" Type="http://schemas.openxmlformats.org/officeDocument/2006/relationships/image" Target="../media/image32.png"/><Relationship Id="rId1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43.jpeg"/><Relationship Id="rId5" Type="http://schemas.openxmlformats.org/officeDocument/2006/relationships/image" Target="../media/image39.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46.png"/><Relationship Id="rId5" Type="http://schemas.openxmlformats.org/officeDocument/2006/relationships/image" Target="../media/image39.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49.png"/><Relationship Id="rId5" Type="http://schemas.openxmlformats.org/officeDocument/2006/relationships/image" Target="../media/image3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3.xml"/><Relationship Id="rId5" Type="http://schemas.microsoft.com/office/2007/relationships/hdphoto" Target="../media/hdphoto1.wdp"/><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4.xml"/><Relationship Id="rId5" Type="http://schemas.microsoft.com/office/2007/relationships/hdphoto" Target="../media/hdphoto1.wdp"/><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3.xml"/><Relationship Id="rId7" Type="http://schemas.openxmlformats.org/officeDocument/2006/relationships/image" Target="../media/image9.png"/><Relationship Id="rId2" Type="http://schemas.openxmlformats.org/officeDocument/2006/relationships/slideLayout" Target="../slideLayouts/slideLayout15.xml"/><Relationship Id="rId1" Type="http://schemas.openxmlformats.org/officeDocument/2006/relationships/tags" Target="../tags/tag2.xml"/><Relationship Id="rId6" Type="http://schemas.openxmlformats.org/officeDocument/2006/relationships/image" Target="../media/image8.png"/><Relationship Id="rId5" Type="http://schemas.microsoft.com/office/2007/relationships/hdphoto" Target="../media/hdphoto1.wdp"/><Relationship Id="rId10" Type="http://schemas.openxmlformats.org/officeDocument/2006/relationships/image" Target="../media/image11.png"/><Relationship Id="rId4" Type="http://schemas.openxmlformats.org/officeDocument/2006/relationships/image" Target="../media/image1.png"/><Relationship Id="rId9"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xml"/><Relationship Id="rId1" Type="http://schemas.openxmlformats.org/officeDocument/2006/relationships/tags" Target="../tags/tag3.xml"/><Relationship Id="rId5" Type="http://schemas.microsoft.com/office/2007/relationships/hdphoto" Target="../media/hdphoto1.wdp"/><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microsoft.com/office/2007/relationships/hdphoto" Target="../media/hdphoto4.wdp"/><Relationship Id="rId2" Type="http://schemas.openxmlformats.org/officeDocument/2006/relationships/slideLayout" Target="../slideLayouts/slideLayout15.xml"/><Relationship Id="rId1" Type="http://schemas.openxmlformats.org/officeDocument/2006/relationships/tags" Target="../tags/tag4.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5.xml"/><Relationship Id="rId1" Type="http://schemas.openxmlformats.org/officeDocument/2006/relationships/tags" Target="../tags/tag5.xml"/><Relationship Id="rId5" Type="http://schemas.microsoft.com/office/2007/relationships/hdphoto" Target="../media/hdphoto1.wdp"/><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7.xml"/><Relationship Id="rId7" Type="http://schemas.microsoft.com/office/2007/relationships/hdphoto" Target="../media/hdphoto5.wdp"/><Relationship Id="rId2" Type="http://schemas.openxmlformats.org/officeDocument/2006/relationships/slideLayout" Target="../slideLayouts/slideLayout15.xml"/><Relationship Id="rId1" Type="http://schemas.openxmlformats.org/officeDocument/2006/relationships/tags" Target="../tags/tag6.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notesSlide" Target="../notesSlides/notesSlide9.xml"/><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7.png"/><Relationship Id="rId5" Type="http://schemas.microsoft.com/office/2007/relationships/hdphoto" Target="../media/hdphoto6.wdp"/><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2">
            <a:extLst>
              <a:ext uri="{FF2B5EF4-FFF2-40B4-BE49-F238E27FC236}">
                <a16:creationId xmlns:a16="http://schemas.microsoft.com/office/drawing/2014/main" id="{597597C5-3C53-B3D4-94E1-731B008F9281}"/>
              </a:ext>
            </a:extLst>
          </p:cNvPr>
          <p:cNvGrpSpPr/>
          <p:nvPr/>
        </p:nvGrpSpPr>
        <p:grpSpPr>
          <a:xfrm>
            <a:off x="0" y="2796363"/>
            <a:ext cx="9144000" cy="2347137"/>
            <a:chOff x="0" y="0"/>
            <a:chExt cx="6186311" cy="908565"/>
          </a:xfrm>
          <a:solidFill>
            <a:srgbClr val="F18583"/>
          </a:solidFill>
        </p:grpSpPr>
        <p:sp>
          <p:nvSpPr>
            <p:cNvPr id="15" name="Freeform 3">
              <a:extLst>
                <a:ext uri="{FF2B5EF4-FFF2-40B4-BE49-F238E27FC236}">
                  <a16:creationId xmlns:a16="http://schemas.microsoft.com/office/drawing/2014/main" id="{F09689E4-A7F6-2CEA-D2D7-32EAD23C3D77}"/>
                </a:ext>
              </a:extLst>
            </p:cNvPr>
            <p:cNvSpPr/>
            <p:nvPr/>
          </p:nvSpPr>
          <p:spPr>
            <a:xfrm>
              <a:off x="0" y="0"/>
              <a:ext cx="6186311" cy="908565"/>
            </a:xfrm>
            <a:custGeom>
              <a:avLst/>
              <a:gdLst/>
              <a:ahLst/>
              <a:cxnLst/>
              <a:rect l="l" t="t" r="r" b="b"/>
              <a:pathLst>
                <a:path w="6186311" h="908565">
                  <a:moveTo>
                    <a:pt x="0" y="0"/>
                  </a:moveTo>
                  <a:lnTo>
                    <a:pt x="6186311" y="0"/>
                  </a:lnTo>
                  <a:lnTo>
                    <a:pt x="6186311" y="908565"/>
                  </a:lnTo>
                  <a:lnTo>
                    <a:pt x="0" y="908565"/>
                  </a:lnTo>
                  <a:close/>
                </a:path>
              </a:pathLst>
            </a:custGeom>
            <a:solidFill>
              <a:schemeClr val="tx2">
                <a:lumMod val="40000"/>
                <a:lumOff val="60000"/>
              </a:schemeClr>
            </a:solidFill>
          </p:spPr>
          <p:txBody>
            <a:bodyPr/>
            <a:lstStyle/>
            <a:p>
              <a:endParaRPr lang="en-US" sz="700"/>
            </a:p>
          </p:txBody>
        </p:sp>
      </p:grpSp>
      <p:sp>
        <p:nvSpPr>
          <p:cNvPr id="5" name="TextBox 5"/>
          <p:cNvSpPr txBox="1"/>
          <p:nvPr/>
        </p:nvSpPr>
        <p:spPr>
          <a:xfrm>
            <a:off x="1" y="1041563"/>
            <a:ext cx="9143999" cy="1493999"/>
          </a:xfrm>
          <a:prstGeom prst="rect">
            <a:avLst/>
          </a:prstGeom>
        </p:spPr>
        <p:txBody>
          <a:bodyPr wrap="square" lIns="0" tIns="0" rIns="0" bIns="0" rtlCol="0" anchor="t">
            <a:spAutoFit/>
          </a:bodyPr>
          <a:lstStyle/>
          <a:p>
            <a:pPr algn="ctr">
              <a:lnSpc>
                <a:spcPts val="6224"/>
              </a:lnSpc>
            </a:pPr>
            <a:r>
              <a:rPr lang="en-US" sz="3600" dirty="0">
                <a:solidFill>
                  <a:schemeClr val="dk1"/>
                </a:solidFill>
                <a:latin typeface="Figtree Black"/>
                <a:sym typeface="Figtree Black"/>
              </a:rPr>
              <a:t>Atalanta:</a:t>
            </a:r>
          </a:p>
          <a:p>
            <a:pPr algn="ctr">
              <a:lnSpc>
                <a:spcPts val="6224"/>
              </a:lnSpc>
            </a:pPr>
            <a:r>
              <a:rPr lang="en-US" sz="3200" dirty="0">
                <a:solidFill>
                  <a:schemeClr val="dk1"/>
                </a:solidFill>
                <a:latin typeface="Figtree Black"/>
                <a:sym typeface="Figtree Black"/>
              </a:rPr>
              <a:t>A Bit is Worth a “Thousand” Tensor Values</a:t>
            </a:r>
          </a:p>
        </p:txBody>
      </p:sp>
      <p:sp>
        <p:nvSpPr>
          <p:cNvPr id="6" name="TextBox 6"/>
          <p:cNvSpPr txBox="1"/>
          <p:nvPr/>
        </p:nvSpPr>
        <p:spPr>
          <a:xfrm>
            <a:off x="0" y="3149724"/>
            <a:ext cx="9143999" cy="772134"/>
          </a:xfrm>
          <a:prstGeom prst="rect">
            <a:avLst/>
          </a:prstGeom>
        </p:spPr>
        <p:txBody>
          <a:bodyPr wrap="square" lIns="0" tIns="0" rIns="0" bIns="0" rtlCol="0" anchor="t">
            <a:spAutoFit/>
          </a:bodyPr>
          <a:lstStyle/>
          <a:p>
            <a:pPr algn="ctr">
              <a:lnSpc>
                <a:spcPts val="1960"/>
              </a:lnSpc>
            </a:pPr>
            <a:r>
              <a:rPr lang="en-US" sz="2000" dirty="0">
                <a:solidFill>
                  <a:schemeClr val="accent1">
                    <a:lumMod val="50000"/>
                  </a:schemeClr>
                </a:solidFill>
                <a:latin typeface="Abadi" panose="020B0604020104020204" pitchFamily="34" charset="0"/>
                <a:ea typeface="ADLaM Display" panose="020F0502020204030204" pitchFamily="2" charset="0"/>
                <a:cs typeface="ADLaM Display" panose="020F0502020204030204" pitchFamily="2" charset="0"/>
              </a:rPr>
              <a:t>Alberto Delmas </a:t>
            </a:r>
            <a:r>
              <a:rPr lang="en-US" sz="2000" dirty="0" err="1">
                <a:solidFill>
                  <a:schemeClr val="accent1">
                    <a:lumMod val="50000"/>
                  </a:schemeClr>
                </a:solidFill>
                <a:latin typeface="Abadi" panose="020B0604020104020204" pitchFamily="34" charset="0"/>
                <a:ea typeface="ADLaM Display" panose="020F0502020204030204" pitchFamily="2" charset="0"/>
                <a:cs typeface="ADLaM Display" panose="020F0502020204030204" pitchFamily="2" charset="0"/>
              </a:rPr>
              <a:t>Lascorz</a:t>
            </a:r>
            <a:r>
              <a:rPr lang="en-US" sz="2000" dirty="0">
                <a:solidFill>
                  <a:schemeClr val="accent1">
                    <a:lumMod val="50000"/>
                  </a:schemeClr>
                </a:solidFill>
                <a:latin typeface="Abadi" panose="020B0604020104020204" pitchFamily="34" charset="0"/>
                <a:ea typeface="ADLaM Display" panose="020F0502020204030204" pitchFamily="2" charset="0"/>
                <a:cs typeface="ADLaM Display" panose="020F0502020204030204" pitchFamily="2" charset="0"/>
              </a:rPr>
              <a:t>, Mostafa Mahmoud, Ali </a:t>
            </a:r>
            <a:r>
              <a:rPr lang="en-US" sz="2000" dirty="0" err="1">
                <a:solidFill>
                  <a:schemeClr val="accent1">
                    <a:lumMod val="50000"/>
                  </a:schemeClr>
                </a:solidFill>
                <a:latin typeface="Abadi" panose="020B0604020104020204" pitchFamily="34" charset="0"/>
                <a:ea typeface="ADLaM Display" panose="020F0502020204030204" pitchFamily="2" charset="0"/>
                <a:cs typeface="ADLaM Display" panose="020F0502020204030204" pitchFamily="2" charset="0"/>
              </a:rPr>
              <a:t>Hadi</a:t>
            </a:r>
            <a:r>
              <a:rPr lang="en-US" sz="2000" dirty="0">
                <a:solidFill>
                  <a:schemeClr val="accent1">
                    <a:lumMod val="50000"/>
                  </a:schemeClr>
                </a:solidFill>
                <a:latin typeface="Abadi" panose="020B0604020104020204" pitchFamily="34" charset="0"/>
                <a:ea typeface="ADLaM Display" panose="020F0502020204030204" pitchFamily="2" charset="0"/>
                <a:cs typeface="ADLaM Display" panose="020F0502020204030204" pitchFamily="2" charset="0"/>
              </a:rPr>
              <a:t> Zadeh, </a:t>
            </a:r>
            <a:r>
              <a:rPr lang="en-US" sz="2000" dirty="0" err="1">
                <a:solidFill>
                  <a:schemeClr val="accent1">
                    <a:lumMod val="50000"/>
                  </a:schemeClr>
                </a:solidFill>
                <a:latin typeface="Abadi" panose="020B0604020104020204" pitchFamily="34" charset="0"/>
                <a:ea typeface="ADLaM Display" panose="020F0502020204030204" pitchFamily="2" charset="0"/>
                <a:cs typeface="ADLaM Display" panose="020F0502020204030204" pitchFamily="2" charset="0"/>
              </a:rPr>
              <a:t>Miloš</a:t>
            </a:r>
            <a:r>
              <a:rPr lang="en-US" sz="2000" dirty="0">
                <a:solidFill>
                  <a:schemeClr val="accent1">
                    <a:lumMod val="50000"/>
                  </a:schemeClr>
                </a:solidFill>
                <a:latin typeface="Abadi" panose="020B0604020104020204" pitchFamily="34" charset="0"/>
                <a:ea typeface="ADLaM Display" panose="020F0502020204030204" pitchFamily="2" charset="0"/>
                <a:cs typeface="ADLaM Display" panose="020F0502020204030204" pitchFamily="2" charset="0"/>
              </a:rPr>
              <a:t> </a:t>
            </a:r>
            <a:r>
              <a:rPr lang="en-US" sz="2000" dirty="0" err="1">
                <a:solidFill>
                  <a:schemeClr val="accent1">
                    <a:lumMod val="50000"/>
                  </a:schemeClr>
                </a:solidFill>
                <a:latin typeface="Abadi" panose="020B0604020104020204" pitchFamily="34" charset="0"/>
                <a:ea typeface="ADLaM Display" panose="020F0502020204030204" pitchFamily="2" charset="0"/>
                <a:cs typeface="ADLaM Display" panose="020F0502020204030204" pitchFamily="2" charset="0"/>
              </a:rPr>
              <a:t>Nikolić</a:t>
            </a:r>
            <a:r>
              <a:rPr lang="en-US" sz="2000" dirty="0">
                <a:solidFill>
                  <a:schemeClr val="accent1">
                    <a:lumMod val="50000"/>
                  </a:schemeClr>
                </a:solidFill>
                <a:latin typeface="Abadi" panose="020B0604020104020204" pitchFamily="34" charset="0"/>
                <a:ea typeface="ADLaM Display" panose="020F0502020204030204" pitchFamily="2" charset="0"/>
                <a:cs typeface="ADLaM Display" panose="020F0502020204030204" pitchFamily="2" charset="0"/>
              </a:rPr>
              <a:t>, </a:t>
            </a:r>
            <a:br>
              <a:rPr lang="en-US" sz="2000" dirty="0">
                <a:solidFill>
                  <a:schemeClr val="accent1">
                    <a:lumMod val="50000"/>
                  </a:schemeClr>
                </a:solidFill>
                <a:latin typeface="Abadi" panose="020B0604020104020204" pitchFamily="34" charset="0"/>
                <a:ea typeface="ADLaM Display" panose="020F0502020204030204" pitchFamily="2" charset="0"/>
                <a:cs typeface="ADLaM Display" panose="020F0502020204030204" pitchFamily="2" charset="0"/>
              </a:rPr>
            </a:br>
            <a:r>
              <a:rPr lang="en-US" sz="2000" dirty="0">
                <a:solidFill>
                  <a:schemeClr val="accent1">
                    <a:lumMod val="50000"/>
                  </a:schemeClr>
                </a:solidFill>
                <a:latin typeface="Abadi" panose="020B0604020104020204" pitchFamily="34" charset="0"/>
                <a:ea typeface="ADLaM Display" panose="020F0502020204030204" pitchFamily="2" charset="0"/>
                <a:cs typeface="ADLaM Display" panose="020F0502020204030204" pitchFamily="2" charset="0"/>
              </a:rPr>
              <a:t>Kareem Ibrahim, </a:t>
            </a:r>
            <a:r>
              <a:rPr lang="en-US" sz="2000" b="1" dirty="0">
                <a:solidFill>
                  <a:srgbClr val="002060"/>
                </a:solidFill>
                <a:latin typeface="Abadi" panose="020B0604020104020204" pitchFamily="34" charset="0"/>
                <a:ea typeface="ADLaM Display" panose="020F0502020204030204" pitchFamily="2" charset="0"/>
                <a:cs typeface="ADLaM Display" panose="020F0502020204030204" pitchFamily="2" charset="0"/>
              </a:rPr>
              <a:t>Christina </a:t>
            </a:r>
            <a:r>
              <a:rPr lang="en-US" sz="2000" b="1" dirty="0" err="1">
                <a:solidFill>
                  <a:srgbClr val="002060"/>
                </a:solidFill>
                <a:latin typeface="Abadi" panose="020B0604020104020204" pitchFamily="34" charset="0"/>
                <a:ea typeface="ADLaM Display" panose="020F0502020204030204" pitchFamily="2" charset="0"/>
                <a:cs typeface="ADLaM Display" panose="020F0502020204030204" pitchFamily="2" charset="0"/>
              </a:rPr>
              <a:t>Giannoula</a:t>
            </a:r>
            <a:r>
              <a:rPr lang="en-US" sz="2000" dirty="0">
                <a:solidFill>
                  <a:schemeClr val="accent1">
                    <a:lumMod val="50000"/>
                  </a:schemeClr>
                </a:solidFill>
                <a:latin typeface="Abadi" panose="020B0604020104020204" pitchFamily="34" charset="0"/>
                <a:ea typeface="ADLaM Display" panose="020F0502020204030204" pitchFamily="2" charset="0"/>
                <a:cs typeface="ADLaM Display" panose="020F0502020204030204" pitchFamily="2" charset="0"/>
              </a:rPr>
              <a:t>, Ameer Abdelhadi,</a:t>
            </a:r>
          </a:p>
          <a:p>
            <a:pPr algn="ctr">
              <a:lnSpc>
                <a:spcPts val="1960"/>
              </a:lnSpc>
            </a:pPr>
            <a:r>
              <a:rPr lang="en-US" sz="2000" dirty="0">
                <a:solidFill>
                  <a:schemeClr val="accent1">
                    <a:lumMod val="50000"/>
                  </a:schemeClr>
                </a:solidFill>
                <a:latin typeface="Abadi" panose="020B0604020104020204" pitchFamily="34" charset="0"/>
                <a:ea typeface="ADLaM Display" panose="020F0502020204030204" pitchFamily="2" charset="0"/>
                <a:cs typeface="ADLaM Display" panose="020F0502020204030204" pitchFamily="2" charset="0"/>
              </a:rPr>
              <a:t>and Andreas Moshovos</a:t>
            </a:r>
            <a:r>
              <a:rPr lang="en-US" sz="2000" baseline="30000" dirty="0">
                <a:solidFill>
                  <a:schemeClr val="accent1">
                    <a:lumMod val="50000"/>
                  </a:schemeClr>
                </a:solidFill>
                <a:latin typeface="Abadi" panose="020B0604020104020204" pitchFamily="34" charset="0"/>
                <a:ea typeface="ADLaM Display" panose="020F0502020204030204" pitchFamily="2" charset="0"/>
                <a:cs typeface="ADLaM Display" panose="020F0502020204030204" pitchFamily="2" charset="0"/>
              </a:rPr>
              <a:t>1,2</a:t>
            </a:r>
          </a:p>
        </p:txBody>
      </p:sp>
      <p:pic>
        <p:nvPicPr>
          <p:cNvPr id="18" name="Picture 17">
            <a:extLst>
              <a:ext uri="{FF2B5EF4-FFF2-40B4-BE49-F238E27FC236}">
                <a16:creationId xmlns:a16="http://schemas.microsoft.com/office/drawing/2014/main" id="{5330C0E5-693B-E775-E3B3-A3A67F19552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b="1699"/>
          <a:stretch/>
        </p:blipFill>
        <p:spPr>
          <a:xfrm flipH="1">
            <a:off x="7866010" y="-376"/>
            <a:ext cx="1277989" cy="1292197"/>
          </a:xfrm>
          <a:prstGeom prst="rect">
            <a:avLst/>
          </a:prstGeom>
        </p:spPr>
      </p:pic>
      <p:pic>
        <p:nvPicPr>
          <p:cNvPr id="3082" name="Picture 10">
            <a:extLst>
              <a:ext uri="{FF2B5EF4-FFF2-40B4-BE49-F238E27FC236}">
                <a16:creationId xmlns:a16="http://schemas.microsoft.com/office/drawing/2014/main" id="{D88FA8C2-B214-6C29-2C3F-FB787984564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79401" y="393404"/>
            <a:ext cx="1765400" cy="40855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a:extLst>
              <a:ext uri="{FF2B5EF4-FFF2-40B4-BE49-F238E27FC236}">
                <a16:creationId xmlns:a16="http://schemas.microsoft.com/office/drawing/2014/main" id="{584C25BD-0521-0451-B4F5-785C4CDEFC2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501" t="28779" r="8488" b="29333"/>
          <a:stretch/>
        </p:blipFill>
        <p:spPr bwMode="auto">
          <a:xfrm>
            <a:off x="233991" y="4117521"/>
            <a:ext cx="2284923" cy="7686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Media Kit – 1QBit Logos | 1QBit">
            <a:extLst>
              <a:ext uri="{FF2B5EF4-FFF2-40B4-BE49-F238E27FC236}">
                <a16:creationId xmlns:a16="http://schemas.microsoft.com/office/drawing/2014/main" id="{C7EA36E6-62C8-E26A-F845-BDB1D5941A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01490" y="4350337"/>
            <a:ext cx="1342498" cy="41026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AB82619A-2443-8978-A70D-AD083426F8C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500" b="10454"/>
          <a:stretch/>
        </p:blipFill>
        <p:spPr bwMode="auto">
          <a:xfrm>
            <a:off x="3147268" y="4224772"/>
            <a:ext cx="1863970" cy="6613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defined">
            <a:extLst>
              <a:ext uri="{FF2B5EF4-FFF2-40B4-BE49-F238E27FC236}">
                <a16:creationId xmlns:a16="http://schemas.microsoft.com/office/drawing/2014/main" id="{0A8B7DBF-F11C-64E5-E38A-19B3235C461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39592" y="4159006"/>
            <a:ext cx="1433545" cy="7929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3FA15BF-712D-8C92-4A9E-1BDAA25643EA}"/>
              </a:ext>
            </a:extLst>
          </p:cNvPr>
          <p:cNvSpPr txBox="1"/>
          <p:nvPr/>
        </p:nvSpPr>
        <p:spPr>
          <a:xfrm flipH="1">
            <a:off x="1949545" y="363709"/>
            <a:ext cx="1410942" cy="461665"/>
          </a:xfrm>
          <a:prstGeom prst="rect">
            <a:avLst/>
          </a:prstGeom>
          <a:noFill/>
        </p:spPr>
        <p:txBody>
          <a:bodyPr wrap="square" rtlCol="0">
            <a:spAutoFit/>
          </a:bodyPr>
          <a:lstStyle/>
          <a:p>
            <a:r>
              <a:rPr lang="en-US" sz="2400">
                <a:solidFill>
                  <a:schemeClr val="dk1"/>
                </a:solidFill>
                <a:latin typeface="Figtree Black"/>
              </a:rPr>
              <a:t>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B212D45C-21FF-497A-CD29-6CEB5ADF01F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4834177" y="889021"/>
            <a:ext cx="1355245" cy="1355245"/>
          </a:xfrm>
          <a:prstGeom prst="rect">
            <a:avLst/>
          </a:prstGeom>
        </p:spPr>
      </p:pic>
      <p:pic>
        <p:nvPicPr>
          <p:cNvPr id="18" name="Picture 17">
            <a:extLst>
              <a:ext uri="{FF2B5EF4-FFF2-40B4-BE49-F238E27FC236}">
                <a16:creationId xmlns:a16="http://schemas.microsoft.com/office/drawing/2014/main" id="{E4555ADF-4A49-27E2-A6CD-F75BF334630E}"/>
              </a:ext>
            </a:extLst>
          </p:cNvPr>
          <p:cNvPicPr>
            <a:picLocks noChangeAspect="1"/>
          </p:cNvPicPr>
          <p:nvPr/>
        </p:nvPicPr>
        <p:blipFill rotWithShape="1">
          <a:blip r:embed="rId6"/>
          <a:srcRect l="8721" t="7175" r="6415" b="6333"/>
          <a:stretch/>
        </p:blipFill>
        <p:spPr>
          <a:xfrm>
            <a:off x="580314" y="1464385"/>
            <a:ext cx="1341964" cy="1377504"/>
          </a:xfrm>
          <a:prstGeom prst="rect">
            <a:avLst/>
          </a:prstGeom>
        </p:spPr>
      </p:pic>
      <p:sp>
        <p:nvSpPr>
          <p:cNvPr id="5" name="Flowchart: Magnetic Disk 4">
            <a:extLst>
              <a:ext uri="{FF2B5EF4-FFF2-40B4-BE49-F238E27FC236}">
                <a16:creationId xmlns:a16="http://schemas.microsoft.com/office/drawing/2014/main" id="{890C654C-2B8B-3916-9D5E-7C895760DFCF}"/>
              </a:ext>
            </a:extLst>
          </p:cNvPr>
          <p:cNvSpPr/>
          <p:nvPr/>
        </p:nvSpPr>
        <p:spPr>
          <a:xfrm>
            <a:off x="2358358" y="1003669"/>
            <a:ext cx="1084378" cy="1125950"/>
          </a:xfrm>
          <a:prstGeom prst="flowChartMagneticDisk">
            <a:avLst/>
          </a:prstGeom>
          <a:solidFill>
            <a:srgbClr val="FCD5B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Magnetic Disk 5">
            <a:extLst>
              <a:ext uri="{FF2B5EF4-FFF2-40B4-BE49-F238E27FC236}">
                <a16:creationId xmlns:a16="http://schemas.microsoft.com/office/drawing/2014/main" id="{F194FC17-F702-24D5-9754-CCDCE51BE957}"/>
              </a:ext>
            </a:extLst>
          </p:cNvPr>
          <p:cNvSpPr/>
          <p:nvPr/>
        </p:nvSpPr>
        <p:spPr>
          <a:xfrm>
            <a:off x="7344798" y="1137074"/>
            <a:ext cx="606331" cy="860247"/>
          </a:xfrm>
          <a:prstGeom prst="flowChartMagneticDisk">
            <a:avLst/>
          </a:prstGeom>
          <a:solidFill>
            <a:srgbClr val="FCD5B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FC40807-72F0-3EDE-A7C9-0171875D840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Lst>
          </a:blip>
          <a:srcRect t="22412" b="22677"/>
          <a:stretch/>
        </p:blipFill>
        <p:spPr>
          <a:xfrm>
            <a:off x="-139815" y="125296"/>
            <a:ext cx="2782222" cy="1011799"/>
          </a:xfrm>
          <a:prstGeom prst="rect">
            <a:avLst/>
          </a:prstGeom>
        </p:spPr>
      </p:pic>
      <p:sp>
        <p:nvSpPr>
          <p:cNvPr id="21" name="Arrow: Left 20">
            <a:extLst>
              <a:ext uri="{FF2B5EF4-FFF2-40B4-BE49-F238E27FC236}">
                <a16:creationId xmlns:a16="http://schemas.microsoft.com/office/drawing/2014/main" id="{8A364F31-0F47-A7CF-4FC0-29C36A4F15EE}"/>
              </a:ext>
            </a:extLst>
          </p:cNvPr>
          <p:cNvSpPr/>
          <p:nvPr/>
        </p:nvSpPr>
        <p:spPr>
          <a:xfrm rot="10800000">
            <a:off x="3442734" y="1399976"/>
            <a:ext cx="1535666" cy="276006"/>
          </a:xfrm>
          <a:prstGeom prst="leftArrow">
            <a:avLst/>
          </a:prstGeom>
          <a:solidFill>
            <a:schemeClr val="bg1"/>
          </a:solidFill>
          <a:ln w="19050">
            <a:solidFill>
              <a:schemeClr val="tx1"/>
            </a:solidFill>
          </a:ln>
          <a:effectLst>
            <a:outerShdw blurRad="50800" dist="38100" dir="2700000" algn="tl" rotWithShape="0">
              <a:prstClr val="black">
                <a:alpha val="40000"/>
              </a:prst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22" name="AutoShape 2">
            <a:extLst>
              <a:ext uri="{FF2B5EF4-FFF2-40B4-BE49-F238E27FC236}">
                <a16:creationId xmlns:a16="http://schemas.microsoft.com/office/drawing/2014/main" id="{7EC86040-D709-936E-05D9-EDB73B729514}"/>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Arrow: Left 24">
            <a:extLst>
              <a:ext uri="{FF2B5EF4-FFF2-40B4-BE49-F238E27FC236}">
                <a16:creationId xmlns:a16="http://schemas.microsoft.com/office/drawing/2014/main" id="{545C4137-E3EF-7837-86DC-43F65451810B}"/>
              </a:ext>
            </a:extLst>
          </p:cNvPr>
          <p:cNvSpPr/>
          <p:nvPr/>
        </p:nvSpPr>
        <p:spPr>
          <a:xfrm rot="10800000">
            <a:off x="6109629" y="1407006"/>
            <a:ext cx="1235168" cy="268977"/>
          </a:xfrm>
          <a:prstGeom prst="leftArrow">
            <a:avLst/>
          </a:prstGeom>
          <a:solidFill>
            <a:schemeClr val="bg1"/>
          </a:solidFill>
          <a:ln w="19050">
            <a:solidFill>
              <a:schemeClr val="tx1"/>
            </a:solidFill>
          </a:ln>
          <a:effectLst>
            <a:outerShdw blurRad="50800" dist="38100" dir="2700000" algn="tl" rotWithShape="0">
              <a:prstClr val="black">
                <a:alpha val="40000"/>
              </a:prst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grpSp>
        <p:nvGrpSpPr>
          <p:cNvPr id="14" name="Group 13">
            <a:extLst>
              <a:ext uri="{FF2B5EF4-FFF2-40B4-BE49-F238E27FC236}">
                <a16:creationId xmlns:a16="http://schemas.microsoft.com/office/drawing/2014/main" id="{91931820-41DB-C99F-52A2-0AB19C3683F9}"/>
              </a:ext>
            </a:extLst>
          </p:cNvPr>
          <p:cNvGrpSpPr/>
          <p:nvPr/>
        </p:nvGrpSpPr>
        <p:grpSpPr>
          <a:xfrm>
            <a:off x="-123825" y="810766"/>
            <a:ext cx="9391649" cy="3829228"/>
            <a:chOff x="-123825" y="810766"/>
            <a:chExt cx="9391649" cy="3829228"/>
          </a:xfrm>
        </p:grpSpPr>
        <p:sp>
          <p:nvSpPr>
            <p:cNvPr id="2" name="Google Shape;397;p41">
              <a:extLst>
                <a:ext uri="{FF2B5EF4-FFF2-40B4-BE49-F238E27FC236}">
                  <a16:creationId xmlns:a16="http://schemas.microsoft.com/office/drawing/2014/main" id="{065CD62A-B3F4-4AF5-AD22-842BF1F50E57}"/>
                </a:ext>
              </a:extLst>
            </p:cNvPr>
            <p:cNvSpPr txBox="1">
              <a:spLocks/>
            </p:cNvSpPr>
            <p:nvPr/>
          </p:nvSpPr>
          <p:spPr>
            <a:xfrm>
              <a:off x="-123825" y="2994662"/>
              <a:ext cx="9391649" cy="1645332"/>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Figtree Black"/>
                <a:buNone/>
                <a:defRPr sz="2800" b="0" i="0" u="none" strike="noStrike" cap="none">
                  <a:solidFill>
                    <a:schemeClr val="dk1"/>
                  </a:solidFill>
                  <a:latin typeface="Figtree Black"/>
                  <a:ea typeface="Figtree Black"/>
                  <a:cs typeface="Figtree Black"/>
                  <a:sym typeface="Figtree Black"/>
                </a:defRPr>
              </a:lvl1pPr>
              <a:lvl2pPr marR="0" lvl="1"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2pPr>
              <a:lvl3pPr marR="0" lvl="2"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3pPr>
              <a:lvl4pPr marR="0" lvl="3"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4pPr>
              <a:lvl5pPr marR="0" lvl="4"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5pPr>
              <a:lvl6pPr marR="0" lvl="5"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6pPr>
              <a:lvl7pPr marR="0" lvl="6"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7pPr>
              <a:lvl8pPr marR="0" lvl="7"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8pPr>
              <a:lvl9pPr marR="0" lvl="8"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9pPr>
            </a:lstStyle>
            <a:p>
              <a:pPr algn="ctr"/>
              <a:r>
                <a:rPr lang="en" sz="4800" dirty="0">
                  <a:latin typeface="ADLaM Display" panose="02010000000000000000" pitchFamily="2" charset="0"/>
                  <a:ea typeface="ADLaM Display" panose="02010000000000000000" pitchFamily="2" charset="0"/>
                  <a:cs typeface="ADLaM Display" panose="02010000000000000000" pitchFamily="2" charset="0"/>
                </a:rPr>
                <a:t>How to effeciently compress?</a:t>
              </a:r>
              <a:endParaRPr lang="en-US" sz="4800"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10" name="Flowchart: Alternate Process 9">
              <a:extLst>
                <a:ext uri="{FF2B5EF4-FFF2-40B4-BE49-F238E27FC236}">
                  <a16:creationId xmlns:a16="http://schemas.microsoft.com/office/drawing/2014/main" id="{8D089DEC-6C17-002F-080C-DA11F366109F}"/>
                </a:ext>
              </a:extLst>
            </p:cNvPr>
            <p:cNvSpPr/>
            <p:nvPr/>
          </p:nvSpPr>
          <p:spPr>
            <a:xfrm>
              <a:off x="4616263" y="810766"/>
              <a:ext cx="1840788" cy="1520366"/>
            </a:xfrm>
            <a:custGeom>
              <a:avLst/>
              <a:gdLst>
                <a:gd name="connsiteX0" fmla="*/ 0 w 1840788"/>
                <a:gd name="connsiteY0" fmla="*/ 253394 h 1520366"/>
                <a:gd name="connsiteX1" fmla="*/ 253394 w 1840788"/>
                <a:gd name="connsiteY1" fmla="*/ 0 h 1520366"/>
                <a:gd name="connsiteX2" fmla="*/ 658041 w 1840788"/>
                <a:gd name="connsiteY2" fmla="*/ 0 h 1520366"/>
                <a:gd name="connsiteX3" fmla="*/ 1102707 w 1840788"/>
                <a:gd name="connsiteY3" fmla="*/ 0 h 1520366"/>
                <a:gd name="connsiteX4" fmla="*/ 1587394 w 1840788"/>
                <a:gd name="connsiteY4" fmla="*/ 0 h 1520366"/>
                <a:gd name="connsiteX5" fmla="*/ 1840788 w 1840788"/>
                <a:gd name="connsiteY5" fmla="*/ 253394 h 1520366"/>
                <a:gd name="connsiteX6" fmla="*/ 1840788 w 1840788"/>
                <a:gd name="connsiteY6" fmla="*/ 739911 h 1520366"/>
                <a:gd name="connsiteX7" fmla="*/ 1840788 w 1840788"/>
                <a:gd name="connsiteY7" fmla="*/ 1266972 h 1520366"/>
                <a:gd name="connsiteX8" fmla="*/ 1587394 w 1840788"/>
                <a:gd name="connsiteY8" fmla="*/ 1520366 h 1520366"/>
                <a:gd name="connsiteX9" fmla="*/ 1156067 w 1840788"/>
                <a:gd name="connsiteY9" fmla="*/ 1520366 h 1520366"/>
                <a:gd name="connsiteX10" fmla="*/ 738081 w 1840788"/>
                <a:gd name="connsiteY10" fmla="*/ 1520366 h 1520366"/>
                <a:gd name="connsiteX11" fmla="*/ 253394 w 1840788"/>
                <a:gd name="connsiteY11" fmla="*/ 1520366 h 1520366"/>
                <a:gd name="connsiteX12" fmla="*/ 0 w 1840788"/>
                <a:gd name="connsiteY12" fmla="*/ 1266972 h 1520366"/>
                <a:gd name="connsiteX13" fmla="*/ 0 w 1840788"/>
                <a:gd name="connsiteY13" fmla="*/ 760183 h 1520366"/>
                <a:gd name="connsiteX14" fmla="*/ 0 w 1840788"/>
                <a:gd name="connsiteY14" fmla="*/ 253394 h 152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40788" h="1520366" extrusionOk="0">
                  <a:moveTo>
                    <a:pt x="0" y="253394"/>
                  </a:moveTo>
                  <a:cubicBezTo>
                    <a:pt x="31071" y="136836"/>
                    <a:pt x="74119" y="6080"/>
                    <a:pt x="253394" y="0"/>
                  </a:cubicBezTo>
                  <a:cubicBezTo>
                    <a:pt x="390474" y="-8658"/>
                    <a:pt x="552732" y="40541"/>
                    <a:pt x="658041" y="0"/>
                  </a:cubicBezTo>
                  <a:cubicBezTo>
                    <a:pt x="763350" y="-40541"/>
                    <a:pt x="935377" y="14100"/>
                    <a:pt x="1102707" y="0"/>
                  </a:cubicBezTo>
                  <a:cubicBezTo>
                    <a:pt x="1270037" y="-14100"/>
                    <a:pt x="1445285" y="8971"/>
                    <a:pt x="1587394" y="0"/>
                  </a:cubicBezTo>
                  <a:cubicBezTo>
                    <a:pt x="1719566" y="-19310"/>
                    <a:pt x="1844638" y="117461"/>
                    <a:pt x="1840788" y="253394"/>
                  </a:cubicBezTo>
                  <a:cubicBezTo>
                    <a:pt x="1862626" y="450388"/>
                    <a:pt x="1804912" y="597204"/>
                    <a:pt x="1840788" y="739911"/>
                  </a:cubicBezTo>
                  <a:cubicBezTo>
                    <a:pt x="1876664" y="882618"/>
                    <a:pt x="1790805" y="1112082"/>
                    <a:pt x="1840788" y="1266972"/>
                  </a:cubicBezTo>
                  <a:cubicBezTo>
                    <a:pt x="1844666" y="1400071"/>
                    <a:pt x="1713483" y="1531420"/>
                    <a:pt x="1587394" y="1520366"/>
                  </a:cubicBezTo>
                  <a:cubicBezTo>
                    <a:pt x="1440420" y="1547733"/>
                    <a:pt x="1277507" y="1475567"/>
                    <a:pt x="1156067" y="1520366"/>
                  </a:cubicBezTo>
                  <a:cubicBezTo>
                    <a:pt x="1034627" y="1565165"/>
                    <a:pt x="941362" y="1510711"/>
                    <a:pt x="738081" y="1520366"/>
                  </a:cubicBezTo>
                  <a:cubicBezTo>
                    <a:pt x="534800" y="1530021"/>
                    <a:pt x="465271" y="1480822"/>
                    <a:pt x="253394" y="1520366"/>
                  </a:cubicBezTo>
                  <a:cubicBezTo>
                    <a:pt x="122446" y="1525050"/>
                    <a:pt x="-16669" y="1377832"/>
                    <a:pt x="0" y="1266972"/>
                  </a:cubicBezTo>
                  <a:cubicBezTo>
                    <a:pt x="-46142" y="1147683"/>
                    <a:pt x="9853" y="975619"/>
                    <a:pt x="0" y="760183"/>
                  </a:cubicBezTo>
                  <a:cubicBezTo>
                    <a:pt x="-9853" y="544747"/>
                    <a:pt x="34438" y="481710"/>
                    <a:pt x="0" y="253394"/>
                  </a:cubicBezTo>
                  <a:close/>
                </a:path>
              </a:pathLst>
            </a:custGeom>
            <a:noFill/>
            <a:ln>
              <a:solidFill>
                <a:schemeClr val="accent6">
                  <a:lumMod val="50000"/>
                </a:schemeClr>
              </a:solidFill>
              <a:extLst>
                <a:ext uri="{C807C97D-BFC1-408E-A445-0C87EB9F89A2}">
                  <ask:lineSketchStyleProps xmlns:ask="http://schemas.microsoft.com/office/drawing/2018/sketchyshapes" sd="4153163729">
                    <a:prstGeom prst="flowChartAlternateProcess">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00F3EF91-7F85-1E54-4E52-7C9CAF66C919}"/>
                </a:ext>
              </a:extLst>
            </p:cNvPr>
            <p:cNvCxnSpPr>
              <a:stCxn id="10" idx="2"/>
              <a:endCxn id="2" idx="0"/>
            </p:cNvCxnSpPr>
            <p:nvPr/>
          </p:nvCxnSpPr>
          <p:spPr>
            <a:xfrm flipH="1">
              <a:off x="4572000" y="2331132"/>
              <a:ext cx="964657" cy="663530"/>
            </a:xfrm>
            <a:prstGeom prst="straightConnector1">
              <a:avLst/>
            </a:prstGeom>
            <a:ln w="38100" cap="flat" cmpd="sng" algn="ctr">
              <a:solidFill>
                <a:schemeClr val="tx2">
                  <a:lumMod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
        <p:nvSpPr>
          <p:cNvPr id="15" name="Google Shape;397;p41">
            <a:extLst>
              <a:ext uri="{FF2B5EF4-FFF2-40B4-BE49-F238E27FC236}">
                <a16:creationId xmlns:a16="http://schemas.microsoft.com/office/drawing/2014/main" id="{DF6A1B2F-3CCC-B3F0-7FA5-02269F7A09F9}"/>
              </a:ext>
            </a:extLst>
          </p:cNvPr>
          <p:cNvSpPr txBox="1">
            <a:spLocks/>
          </p:cNvSpPr>
          <p:nvPr/>
        </p:nvSpPr>
        <p:spPr>
          <a:xfrm>
            <a:off x="-138781" y="2994662"/>
            <a:ext cx="9391649" cy="1645332"/>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Figtree Black"/>
              <a:buNone/>
              <a:defRPr sz="2800" b="0" i="0" u="none" strike="noStrike" cap="none">
                <a:solidFill>
                  <a:schemeClr val="dk1"/>
                </a:solidFill>
                <a:latin typeface="Figtree Black"/>
                <a:ea typeface="Figtree Black"/>
                <a:cs typeface="Figtree Black"/>
                <a:sym typeface="Figtree Black"/>
              </a:defRPr>
            </a:lvl1pPr>
            <a:lvl2pPr marR="0" lvl="1"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2pPr>
            <a:lvl3pPr marR="0" lvl="2"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3pPr>
            <a:lvl4pPr marR="0" lvl="3"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4pPr>
            <a:lvl5pPr marR="0" lvl="4"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5pPr>
            <a:lvl6pPr marR="0" lvl="5"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6pPr>
            <a:lvl7pPr marR="0" lvl="6"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7pPr>
            <a:lvl8pPr marR="0" lvl="7"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8pPr>
            <a:lvl9pPr marR="0" lvl="8"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9pPr>
          </a:lstStyle>
          <a:p>
            <a:pPr algn="ctr"/>
            <a:r>
              <a:rPr lang="en" sz="4800" dirty="0">
                <a:latin typeface="ADLaM Display" panose="02010000000000000000" pitchFamily="2" charset="0"/>
                <a:ea typeface="ADLaM Display" panose="02010000000000000000" pitchFamily="2" charset="0"/>
                <a:cs typeface="ADLaM Display" panose="02010000000000000000" pitchFamily="2" charset="0"/>
              </a:rPr>
              <a:t>Arithmetic Coding?</a:t>
            </a:r>
            <a:endParaRPr lang="en-US" sz="4800" dirty="0">
              <a:latin typeface="ADLaM Display" panose="02010000000000000000" pitchFamily="2" charset="0"/>
              <a:ea typeface="ADLaM Display" panose="02010000000000000000" pitchFamily="2" charset="0"/>
              <a:cs typeface="ADLaM Display" panose="02010000000000000000" pitchFamily="2" charset="0"/>
            </a:endParaRPr>
          </a:p>
        </p:txBody>
      </p:sp>
    </p:spTree>
    <p:custDataLst>
      <p:tags r:id="rId1"/>
    </p:custDataLst>
    <p:extLst>
      <p:ext uri="{BB962C8B-B14F-4D97-AF65-F5344CB8AC3E}">
        <p14:creationId xmlns:p14="http://schemas.microsoft.com/office/powerpoint/2010/main" val="183800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F409205-5E77-F979-4C8C-8E5CBFF4E51D}"/>
              </a:ext>
            </a:extLst>
          </p:cNvPr>
          <p:cNvSpPr>
            <a:spLocks noGrp="1"/>
          </p:cNvSpPr>
          <p:nvPr>
            <p:ph type="title"/>
          </p:nvPr>
        </p:nvSpPr>
        <p:spPr>
          <a:xfrm>
            <a:off x="496323" y="295600"/>
            <a:ext cx="7717500" cy="572700"/>
          </a:xfrm>
        </p:spPr>
        <p:txBody>
          <a:bodyPr/>
          <a:lstStyle/>
          <a:p>
            <a:r>
              <a:rPr lang="en-US" dirty="0"/>
              <a:t>Arithmetic Coding</a:t>
            </a:r>
          </a:p>
        </p:txBody>
      </p:sp>
      <p:grpSp>
        <p:nvGrpSpPr>
          <p:cNvPr id="2" name="Group 1">
            <a:extLst>
              <a:ext uri="{FF2B5EF4-FFF2-40B4-BE49-F238E27FC236}">
                <a16:creationId xmlns:a16="http://schemas.microsoft.com/office/drawing/2014/main" id="{CEF0399F-DFCB-FBD5-75BD-6FCEB60A1133}"/>
              </a:ext>
            </a:extLst>
          </p:cNvPr>
          <p:cNvGrpSpPr/>
          <p:nvPr/>
        </p:nvGrpSpPr>
        <p:grpSpPr>
          <a:xfrm>
            <a:off x="189418" y="1344577"/>
            <a:ext cx="8765164" cy="2984937"/>
            <a:chOff x="189418" y="1344577"/>
            <a:chExt cx="8765164" cy="2984937"/>
          </a:xfrm>
        </p:grpSpPr>
        <p:sp>
          <p:nvSpPr>
            <p:cNvPr id="25" name="Arrow: Left 24">
              <a:extLst>
                <a:ext uri="{FF2B5EF4-FFF2-40B4-BE49-F238E27FC236}">
                  <a16:creationId xmlns:a16="http://schemas.microsoft.com/office/drawing/2014/main" id="{1BB9FD31-8060-CEB5-538F-FB82216F6BC8}"/>
                </a:ext>
              </a:extLst>
            </p:cNvPr>
            <p:cNvSpPr/>
            <p:nvPr/>
          </p:nvSpPr>
          <p:spPr>
            <a:xfrm rot="16200000">
              <a:off x="4671892" y="2805623"/>
              <a:ext cx="892056" cy="309066"/>
            </a:xfrm>
            <a:prstGeom prst="leftArrow">
              <a:avLst/>
            </a:prstGeom>
            <a:solidFill>
              <a:schemeClr val="bg1"/>
            </a:solidFill>
            <a:ln w="19050">
              <a:solidFill>
                <a:schemeClr val="tx1"/>
              </a:solidFill>
            </a:ln>
            <a:effectLst>
              <a:outerShdw blurRad="50800" dist="38100" dir="2700000" algn="tl" rotWithShape="0">
                <a:prstClr val="black">
                  <a:alpha val="40000"/>
                </a:prst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4" name="TextBox 3">
              <a:extLst>
                <a:ext uri="{FF2B5EF4-FFF2-40B4-BE49-F238E27FC236}">
                  <a16:creationId xmlns:a16="http://schemas.microsoft.com/office/drawing/2014/main" id="{D986496A-7946-EFD1-7A06-132A3C9D05C4}"/>
                </a:ext>
              </a:extLst>
            </p:cNvPr>
            <p:cNvSpPr txBox="1"/>
            <p:nvPr/>
          </p:nvSpPr>
          <p:spPr>
            <a:xfrm>
              <a:off x="1919937" y="1344577"/>
              <a:ext cx="7034645" cy="1169551"/>
            </a:xfrm>
            <a:custGeom>
              <a:avLst/>
              <a:gdLst>
                <a:gd name="connsiteX0" fmla="*/ 0 w 7034645"/>
                <a:gd name="connsiteY0" fmla="*/ 0 h 1169551"/>
                <a:gd name="connsiteX1" fmla="*/ 639513 w 7034645"/>
                <a:gd name="connsiteY1" fmla="*/ 0 h 1169551"/>
                <a:gd name="connsiteX2" fmla="*/ 1279026 w 7034645"/>
                <a:gd name="connsiteY2" fmla="*/ 0 h 1169551"/>
                <a:gd name="connsiteX3" fmla="*/ 2059232 w 7034645"/>
                <a:gd name="connsiteY3" fmla="*/ 0 h 1169551"/>
                <a:gd name="connsiteX4" fmla="*/ 2487706 w 7034645"/>
                <a:gd name="connsiteY4" fmla="*/ 0 h 1169551"/>
                <a:gd name="connsiteX5" fmla="*/ 3127219 w 7034645"/>
                <a:gd name="connsiteY5" fmla="*/ 0 h 1169551"/>
                <a:gd name="connsiteX6" fmla="*/ 3907426 w 7034645"/>
                <a:gd name="connsiteY6" fmla="*/ 0 h 1169551"/>
                <a:gd name="connsiteX7" fmla="*/ 4476592 w 7034645"/>
                <a:gd name="connsiteY7" fmla="*/ 0 h 1169551"/>
                <a:gd name="connsiteX8" fmla="*/ 5116105 w 7034645"/>
                <a:gd name="connsiteY8" fmla="*/ 0 h 1169551"/>
                <a:gd name="connsiteX9" fmla="*/ 5896312 w 7034645"/>
                <a:gd name="connsiteY9" fmla="*/ 0 h 1169551"/>
                <a:gd name="connsiteX10" fmla="*/ 7034645 w 7034645"/>
                <a:gd name="connsiteY10" fmla="*/ 0 h 1169551"/>
                <a:gd name="connsiteX11" fmla="*/ 7034645 w 7034645"/>
                <a:gd name="connsiteY11" fmla="*/ 561384 h 1169551"/>
                <a:gd name="connsiteX12" fmla="*/ 7034645 w 7034645"/>
                <a:gd name="connsiteY12" fmla="*/ 1169551 h 1169551"/>
                <a:gd name="connsiteX13" fmla="*/ 6254439 w 7034645"/>
                <a:gd name="connsiteY13" fmla="*/ 1169551 h 1169551"/>
                <a:gd name="connsiteX14" fmla="*/ 5614926 w 7034645"/>
                <a:gd name="connsiteY14" fmla="*/ 1169551 h 1169551"/>
                <a:gd name="connsiteX15" fmla="*/ 5045759 w 7034645"/>
                <a:gd name="connsiteY15" fmla="*/ 1169551 h 1169551"/>
                <a:gd name="connsiteX16" fmla="*/ 4476592 w 7034645"/>
                <a:gd name="connsiteY16" fmla="*/ 1169551 h 1169551"/>
                <a:gd name="connsiteX17" fmla="*/ 4048118 w 7034645"/>
                <a:gd name="connsiteY17" fmla="*/ 1169551 h 1169551"/>
                <a:gd name="connsiteX18" fmla="*/ 3549298 w 7034645"/>
                <a:gd name="connsiteY18" fmla="*/ 1169551 h 1169551"/>
                <a:gd name="connsiteX19" fmla="*/ 3120824 w 7034645"/>
                <a:gd name="connsiteY19" fmla="*/ 1169551 h 1169551"/>
                <a:gd name="connsiteX20" fmla="*/ 2481311 w 7034645"/>
                <a:gd name="connsiteY20" fmla="*/ 1169551 h 1169551"/>
                <a:gd name="connsiteX21" fmla="*/ 1841798 w 7034645"/>
                <a:gd name="connsiteY21" fmla="*/ 1169551 h 1169551"/>
                <a:gd name="connsiteX22" fmla="*/ 1131938 w 7034645"/>
                <a:gd name="connsiteY22" fmla="*/ 1169551 h 1169551"/>
                <a:gd name="connsiteX23" fmla="*/ 633118 w 7034645"/>
                <a:gd name="connsiteY23" fmla="*/ 1169551 h 1169551"/>
                <a:gd name="connsiteX24" fmla="*/ 0 w 7034645"/>
                <a:gd name="connsiteY24" fmla="*/ 1169551 h 1169551"/>
                <a:gd name="connsiteX25" fmla="*/ 0 w 7034645"/>
                <a:gd name="connsiteY25" fmla="*/ 561384 h 1169551"/>
                <a:gd name="connsiteX26" fmla="*/ 0 w 7034645"/>
                <a:gd name="connsiteY26" fmla="*/ 0 h 116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34645" h="1169551" extrusionOk="0">
                  <a:moveTo>
                    <a:pt x="0" y="0"/>
                  </a:moveTo>
                  <a:cubicBezTo>
                    <a:pt x="216245" y="20121"/>
                    <a:pt x="331623" y="4962"/>
                    <a:pt x="639513" y="0"/>
                  </a:cubicBezTo>
                  <a:cubicBezTo>
                    <a:pt x="947403" y="-4962"/>
                    <a:pt x="995883" y="-757"/>
                    <a:pt x="1279026" y="0"/>
                  </a:cubicBezTo>
                  <a:cubicBezTo>
                    <a:pt x="1562169" y="757"/>
                    <a:pt x="1726796" y="36819"/>
                    <a:pt x="2059232" y="0"/>
                  </a:cubicBezTo>
                  <a:cubicBezTo>
                    <a:pt x="2391668" y="-36819"/>
                    <a:pt x="2274365" y="-4936"/>
                    <a:pt x="2487706" y="0"/>
                  </a:cubicBezTo>
                  <a:cubicBezTo>
                    <a:pt x="2701047" y="4936"/>
                    <a:pt x="2885904" y="28260"/>
                    <a:pt x="3127219" y="0"/>
                  </a:cubicBezTo>
                  <a:cubicBezTo>
                    <a:pt x="3368534" y="-28260"/>
                    <a:pt x="3523652" y="-13556"/>
                    <a:pt x="3907426" y="0"/>
                  </a:cubicBezTo>
                  <a:cubicBezTo>
                    <a:pt x="4291200" y="13556"/>
                    <a:pt x="4208769" y="4605"/>
                    <a:pt x="4476592" y="0"/>
                  </a:cubicBezTo>
                  <a:cubicBezTo>
                    <a:pt x="4744415" y="-4605"/>
                    <a:pt x="4797225" y="11300"/>
                    <a:pt x="5116105" y="0"/>
                  </a:cubicBezTo>
                  <a:cubicBezTo>
                    <a:pt x="5434985" y="-11300"/>
                    <a:pt x="5566276" y="22105"/>
                    <a:pt x="5896312" y="0"/>
                  </a:cubicBezTo>
                  <a:cubicBezTo>
                    <a:pt x="6226348" y="-22105"/>
                    <a:pt x="6662624" y="-5287"/>
                    <a:pt x="7034645" y="0"/>
                  </a:cubicBezTo>
                  <a:cubicBezTo>
                    <a:pt x="7044516" y="207645"/>
                    <a:pt x="7024905" y="424048"/>
                    <a:pt x="7034645" y="561384"/>
                  </a:cubicBezTo>
                  <a:cubicBezTo>
                    <a:pt x="7044385" y="698720"/>
                    <a:pt x="7049008" y="924005"/>
                    <a:pt x="7034645" y="1169551"/>
                  </a:cubicBezTo>
                  <a:cubicBezTo>
                    <a:pt x="6650953" y="1170999"/>
                    <a:pt x="6447905" y="1198861"/>
                    <a:pt x="6254439" y="1169551"/>
                  </a:cubicBezTo>
                  <a:cubicBezTo>
                    <a:pt x="6060973" y="1140241"/>
                    <a:pt x="5926236" y="1142408"/>
                    <a:pt x="5614926" y="1169551"/>
                  </a:cubicBezTo>
                  <a:cubicBezTo>
                    <a:pt x="5303616" y="1196694"/>
                    <a:pt x="5314129" y="1169031"/>
                    <a:pt x="5045759" y="1169551"/>
                  </a:cubicBezTo>
                  <a:cubicBezTo>
                    <a:pt x="4777389" y="1170071"/>
                    <a:pt x="4674743" y="1142298"/>
                    <a:pt x="4476592" y="1169551"/>
                  </a:cubicBezTo>
                  <a:cubicBezTo>
                    <a:pt x="4278441" y="1196804"/>
                    <a:pt x="4140363" y="1158255"/>
                    <a:pt x="4048118" y="1169551"/>
                  </a:cubicBezTo>
                  <a:cubicBezTo>
                    <a:pt x="3955873" y="1180847"/>
                    <a:pt x="3734844" y="1146202"/>
                    <a:pt x="3549298" y="1169551"/>
                  </a:cubicBezTo>
                  <a:cubicBezTo>
                    <a:pt x="3363752" y="1192900"/>
                    <a:pt x="3208962" y="1151827"/>
                    <a:pt x="3120824" y="1169551"/>
                  </a:cubicBezTo>
                  <a:cubicBezTo>
                    <a:pt x="3032686" y="1187275"/>
                    <a:pt x="2711588" y="1182610"/>
                    <a:pt x="2481311" y="1169551"/>
                  </a:cubicBezTo>
                  <a:cubicBezTo>
                    <a:pt x="2251034" y="1156492"/>
                    <a:pt x="2111035" y="1144543"/>
                    <a:pt x="1841798" y="1169551"/>
                  </a:cubicBezTo>
                  <a:cubicBezTo>
                    <a:pt x="1572561" y="1194559"/>
                    <a:pt x="1395872" y="1179589"/>
                    <a:pt x="1131938" y="1169551"/>
                  </a:cubicBezTo>
                  <a:cubicBezTo>
                    <a:pt x="868004" y="1159513"/>
                    <a:pt x="790961" y="1150046"/>
                    <a:pt x="633118" y="1169551"/>
                  </a:cubicBezTo>
                  <a:cubicBezTo>
                    <a:pt x="475275" y="1189056"/>
                    <a:pt x="264961" y="1178120"/>
                    <a:pt x="0" y="1169551"/>
                  </a:cubicBezTo>
                  <a:cubicBezTo>
                    <a:pt x="-25074" y="982363"/>
                    <a:pt x="-28609" y="740484"/>
                    <a:pt x="0" y="561384"/>
                  </a:cubicBezTo>
                  <a:cubicBezTo>
                    <a:pt x="28609" y="382284"/>
                    <a:pt x="-26852" y="219486"/>
                    <a:pt x="0" y="0"/>
                  </a:cubicBezTo>
                  <a:close/>
                </a:path>
              </a:pathLst>
            </a:custGeom>
            <a:noFill/>
            <a:ln>
              <a:solidFill>
                <a:schemeClr val="bg1">
                  <a:lumMod val="10000"/>
                </a:schemeClr>
              </a:solidFill>
              <a:prstDash val="dashDot"/>
              <a:extLst>
                <a:ext uri="{C807C97D-BFC1-408E-A445-0C87EB9F89A2}">
                  <ask:lineSketchStyleProps xmlns:ask="http://schemas.microsoft.com/office/drawing/2018/sketchyshapes" sd="1107550063">
                    <a:prstGeom prst="rect">
                      <a:avLst/>
                    </a:prstGeom>
                    <ask:type>
                      <ask:lineSketchFreehand/>
                    </ask:type>
                  </ask:lineSketchStyleProps>
                </a:ext>
              </a:extLst>
            </a:ln>
          </p:spPr>
          <p:txBody>
            <a:bodyPr wrap="square" rtlCol="0">
              <a:spAutoFit/>
            </a:bodyPr>
            <a:lstStyle/>
            <a:p>
              <a:pPr algn="ctr"/>
              <a:r>
                <a:rPr lang="en-US" b="1" dirty="0">
                  <a:solidFill>
                    <a:srgbClr val="C00000"/>
                  </a:solidFill>
                  <a:latin typeface="Gill Sans"/>
                </a:rPr>
                <a:t>12, 0, 23, 45, 67, 127, 18, 22, 88, 103, 234, 22, 1, 0, 2, 3, 5, 8, 19, 9, 0, 9, 8, 20, 28, 220, 20, 20, 1, 0, 19, 9, 0, 9, 8, 20, 28, 220, 20, 20, 244, 223, 2, 1, 1, 0, 1, 0, 12, 0, 23, 45, 67, 127, 18, 22, ……………………………………</a:t>
              </a:r>
            </a:p>
            <a:p>
              <a:pPr algn="ctr"/>
              <a:r>
                <a:rPr lang="en-US" b="1" dirty="0">
                  <a:solidFill>
                    <a:srgbClr val="C00000"/>
                  </a:solidFill>
                  <a:latin typeface="Gill Sans"/>
                </a:rPr>
                <a:t> 2, 3, 5, 8, 28, 220, 20, 20, 244, 223, 2, 1, 1, 0, 1, 0, 234, 22, 1, 0, 2, 3, 19, 9, 0, 67, 127, 18, 22, 88, 103, 5, 8, 9, 8, 20</a:t>
              </a:r>
            </a:p>
          </p:txBody>
        </p:sp>
        <p:sp>
          <p:nvSpPr>
            <p:cNvPr id="6" name="TextBox 5">
              <a:extLst>
                <a:ext uri="{FF2B5EF4-FFF2-40B4-BE49-F238E27FC236}">
                  <a16:creationId xmlns:a16="http://schemas.microsoft.com/office/drawing/2014/main" id="{3F6133CE-29A5-F076-B054-E022C1A4B2D4}"/>
                </a:ext>
              </a:extLst>
            </p:cNvPr>
            <p:cNvSpPr txBox="1"/>
            <p:nvPr/>
          </p:nvSpPr>
          <p:spPr>
            <a:xfrm>
              <a:off x="2483624" y="3406184"/>
              <a:ext cx="4565673" cy="923330"/>
            </a:xfrm>
            <a:prstGeom prst="rect">
              <a:avLst/>
            </a:prstGeom>
            <a:noFill/>
          </p:spPr>
          <p:txBody>
            <a:bodyPr wrap="none" rtlCol="0">
              <a:spAutoFit/>
            </a:bodyPr>
            <a:lstStyle/>
            <a:p>
              <a:pPr algn="ctr"/>
              <a:r>
                <a:rPr lang="en-US" sz="1800" b="1" dirty="0">
                  <a:solidFill>
                    <a:srgbClr val="197D1E"/>
                  </a:solidFill>
                  <a:latin typeface="Gill Sans"/>
                </a:rPr>
                <a:t>0.1023846489202837462829838393….333292</a:t>
              </a:r>
            </a:p>
            <a:p>
              <a:pPr algn="ctr"/>
              <a:r>
                <a:rPr lang="en-US" sz="1800" b="1" dirty="0">
                  <a:solidFill>
                    <a:srgbClr val="197D1E"/>
                  </a:solidFill>
                  <a:latin typeface="Gill Sans"/>
                </a:rPr>
                <a:t>=</a:t>
              </a:r>
            </a:p>
            <a:p>
              <a:pPr algn="ctr"/>
              <a:r>
                <a:rPr lang="en-US" sz="1800" b="1" dirty="0">
                  <a:solidFill>
                    <a:srgbClr val="197D1E"/>
                  </a:solidFill>
                  <a:latin typeface="Gill Sans"/>
                </a:rPr>
                <a:t>0.110101010101010101011110101…111001</a:t>
              </a:r>
              <a:r>
                <a:rPr lang="en-US" sz="1800" b="1" baseline="-25000" dirty="0">
                  <a:solidFill>
                    <a:srgbClr val="197D1E"/>
                  </a:solidFill>
                  <a:latin typeface="Gill Sans"/>
                </a:rPr>
                <a:t>(2)</a:t>
              </a:r>
            </a:p>
          </p:txBody>
        </p:sp>
        <p:sp>
          <p:nvSpPr>
            <p:cNvPr id="12" name="Flowchart: Alternate Process 11">
              <a:extLst>
                <a:ext uri="{FF2B5EF4-FFF2-40B4-BE49-F238E27FC236}">
                  <a16:creationId xmlns:a16="http://schemas.microsoft.com/office/drawing/2014/main" id="{A9AAF814-DDF3-148C-418B-C69D8D904771}"/>
                </a:ext>
              </a:extLst>
            </p:cNvPr>
            <p:cNvSpPr/>
            <p:nvPr/>
          </p:nvSpPr>
          <p:spPr>
            <a:xfrm>
              <a:off x="189418" y="1440424"/>
              <a:ext cx="1084578" cy="818417"/>
            </a:xfrm>
            <a:prstGeom prst="flowChartAlternateProcess">
              <a:avLst/>
            </a:prstGeom>
            <a:solidFill>
              <a:srgbClr val="FCD5B5"/>
            </a:solidFill>
            <a:ln>
              <a:no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82163" fontAlgn="base">
                <a:spcBef>
                  <a:spcPct val="0"/>
                </a:spcBef>
                <a:spcAft>
                  <a:spcPct val="0"/>
                </a:spcAft>
                <a:buClrTx/>
              </a:pPr>
              <a:r>
                <a:rPr lang="en-US" sz="1800" b="1" kern="1200" dirty="0">
                  <a:solidFill>
                    <a:sysClr val="windowText" lastClr="000000"/>
                  </a:solidFill>
                  <a:latin typeface="Gill Sans"/>
                  <a:ea typeface="ヒラギノ角ゴ ProN W3" pitchFamily="-65" charset="-128"/>
                </a:rPr>
                <a:t>INT8</a:t>
              </a:r>
            </a:p>
            <a:p>
              <a:pPr algn="ctr" defTabSz="482163" fontAlgn="base">
                <a:spcBef>
                  <a:spcPct val="0"/>
                </a:spcBef>
                <a:spcAft>
                  <a:spcPct val="0"/>
                </a:spcAft>
                <a:buClrTx/>
              </a:pPr>
              <a:r>
                <a:rPr lang="en-US" sz="1800" b="1" kern="1200" dirty="0">
                  <a:solidFill>
                    <a:sysClr val="windowText" lastClr="000000"/>
                  </a:solidFill>
                  <a:latin typeface="Gill Sans"/>
                  <a:ea typeface="ヒラギノ角ゴ ProN W3" pitchFamily="-65" charset="-128"/>
                </a:rPr>
                <a:t>Tensor</a:t>
              </a:r>
            </a:p>
          </p:txBody>
        </p:sp>
        <p:cxnSp>
          <p:nvCxnSpPr>
            <p:cNvPr id="14" name="Straight Arrow Connector 13">
              <a:extLst>
                <a:ext uri="{FF2B5EF4-FFF2-40B4-BE49-F238E27FC236}">
                  <a16:creationId xmlns:a16="http://schemas.microsoft.com/office/drawing/2014/main" id="{9C698FCB-CA17-8649-2B32-6C01D215CCC7}"/>
                </a:ext>
              </a:extLst>
            </p:cNvPr>
            <p:cNvCxnSpPr>
              <a:cxnSpLocks/>
              <a:stCxn id="12" idx="0"/>
            </p:cNvCxnSpPr>
            <p:nvPr/>
          </p:nvCxnSpPr>
          <p:spPr>
            <a:xfrm flipV="1">
              <a:off x="731707" y="1366785"/>
              <a:ext cx="1188230" cy="73639"/>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221282A-8251-580C-3259-9E21A88956E6}"/>
                </a:ext>
              </a:extLst>
            </p:cNvPr>
            <p:cNvCxnSpPr>
              <a:cxnSpLocks/>
              <a:stCxn id="12" idx="2"/>
            </p:cNvCxnSpPr>
            <p:nvPr/>
          </p:nvCxnSpPr>
          <p:spPr>
            <a:xfrm>
              <a:off x="731707" y="2258841"/>
              <a:ext cx="1188230" cy="233184"/>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288709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4A1810E-2F85-9775-44DA-74CF70069B34}"/>
              </a:ext>
            </a:extLst>
          </p:cNvPr>
          <p:cNvGrpSpPr/>
          <p:nvPr/>
        </p:nvGrpSpPr>
        <p:grpSpPr>
          <a:xfrm>
            <a:off x="2547919" y="2559556"/>
            <a:ext cx="883196" cy="1511742"/>
            <a:chOff x="792510" y="2361000"/>
            <a:chExt cx="883196" cy="1511742"/>
          </a:xfrm>
        </p:grpSpPr>
        <p:sp>
          <p:nvSpPr>
            <p:cNvPr id="26" name="Rectangle 1">
              <a:extLst>
                <a:ext uri="{FF2B5EF4-FFF2-40B4-BE49-F238E27FC236}">
                  <a16:creationId xmlns:a16="http://schemas.microsoft.com/office/drawing/2014/main" id="{26215EC5-4F04-6A8E-C740-C741ED8CA4AA}"/>
                </a:ext>
              </a:extLst>
            </p:cNvPr>
            <p:cNvSpPr>
              <a:spLocks noChangeArrowheads="1"/>
            </p:cNvSpPr>
            <p:nvPr/>
          </p:nvSpPr>
          <p:spPr bwMode="auto">
            <a:xfrm>
              <a:off x="792510" y="2361000"/>
              <a:ext cx="183332" cy="1511742"/>
            </a:xfrm>
            <a:prstGeom prst="rect">
              <a:avLst/>
            </a:prstGeom>
            <a:solidFill>
              <a:srgbClr val="FCD5B5"/>
            </a:solidFill>
            <a:ln w="9360">
              <a:solidFill>
                <a:srgbClr val="000000"/>
              </a:solidFill>
              <a:miter lim="800000"/>
              <a:headEnd/>
              <a:tailEnd/>
            </a:ln>
            <a:effectLst/>
          </p:spPr>
          <p:txBody>
            <a:bodyPr wrap="none" anchor="ctr"/>
            <a:lstStyle/>
            <a:p>
              <a:pPr algn="ctr" defTabSz="336947" fontAlgn="base">
                <a:spcBef>
                  <a:spcPct val="0"/>
                </a:spcBef>
                <a:spcAft>
                  <a:spcPct val="0"/>
                </a:spcAft>
                <a:buSzPct val="100000"/>
              </a:pPr>
              <a:endParaRPr lang="en-US" sz="1350" b="1" kern="1200">
                <a:solidFill>
                  <a:srgbClr val="C00000"/>
                </a:solidFill>
                <a:latin typeface="Arial" panose="020B0604020202020204" pitchFamily="34" charset="0"/>
                <a:ea typeface="+mn-ea"/>
              </a:endParaRPr>
            </a:p>
          </p:txBody>
        </p:sp>
        <p:cxnSp>
          <p:nvCxnSpPr>
            <p:cNvPr id="40" name="Straight Connector 39">
              <a:extLst>
                <a:ext uri="{FF2B5EF4-FFF2-40B4-BE49-F238E27FC236}">
                  <a16:creationId xmlns:a16="http://schemas.microsoft.com/office/drawing/2014/main" id="{699F1561-76AE-4C17-519D-6CEC8531804E}"/>
                </a:ext>
              </a:extLst>
            </p:cNvPr>
            <p:cNvCxnSpPr>
              <a:cxnSpLocks/>
            </p:cNvCxnSpPr>
            <p:nvPr/>
          </p:nvCxnSpPr>
          <p:spPr>
            <a:xfrm>
              <a:off x="1011648" y="2383240"/>
              <a:ext cx="655219" cy="0"/>
            </a:xfrm>
            <a:prstGeom prst="line">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7" name="Straight Connector 56">
              <a:extLst>
                <a:ext uri="{FF2B5EF4-FFF2-40B4-BE49-F238E27FC236}">
                  <a16:creationId xmlns:a16="http://schemas.microsoft.com/office/drawing/2014/main" id="{2AD3E9F7-4171-132B-C295-7E875A1A373B}"/>
                </a:ext>
              </a:extLst>
            </p:cNvPr>
            <p:cNvCxnSpPr>
              <a:cxnSpLocks/>
            </p:cNvCxnSpPr>
            <p:nvPr/>
          </p:nvCxnSpPr>
          <p:spPr>
            <a:xfrm>
              <a:off x="1011648" y="3872742"/>
              <a:ext cx="664058" cy="0"/>
            </a:xfrm>
            <a:prstGeom prst="line">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
        <p:nvSpPr>
          <p:cNvPr id="28" name="Rectangle 1">
            <a:extLst>
              <a:ext uri="{FF2B5EF4-FFF2-40B4-BE49-F238E27FC236}">
                <a16:creationId xmlns:a16="http://schemas.microsoft.com/office/drawing/2014/main" id="{37DBAE6E-9B5D-A064-54CA-EA42578025E1}"/>
              </a:ext>
            </a:extLst>
          </p:cNvPr>
          <p:cNvSpPr>
            <a:spLocks noChangeArrowheads="1"/>
          </p:cNvSpPr>
          <p:nvPr/>
        </p:nvSpPr>
        <p:spPr bwMode="auto">
          <a:xfrm>
            <a:off x="4357808" y="2840148"/>
            <a:ext cx="176630" cy="75701"/>
          </a:xfrm>
          <a:prstGeom prst="rect">
            <a:avLst/>
          </a:prstGeom>
          <a:solidFill>
            <a:srgbClr val="FCD5B5"/>
          </a:solidFill>
          <a:ln w="9360">
            <a:solidFill>
              <a:srgbClr val="000000"/>
            </a:solidFill>
            <a:miter lim="800000"/>
            <a:headEnd/>
            <a:tailEnd/>
          </a:ln>
          <a:effectLst/>
        </p:spPr>
        <p:txBody>
          <a:bodyPr wrap="none" anchor="ctr"/>
          <a:lstStyle/>
          <a:p>
            <a:pPr algn="ctr" defTabSz="336947" fontAlgn="base">
              <a:spcBef>
                <a:spcPct val="0"/>
              </a:spcBef>
              <a:spcAft>
                <a:spcPct val="0"/>
              </a:spcAft>
              <a:buSzPct val="100000"/>
            </a:pPr>
            <a:endParaRPr lang="en-US" sz="1350" b="1" kern="1200">
              <a:solidFill>
                <a:srgbClr val="C00000"/>
              </a:solidFill>
              <a:latin typeface="Arial" panose="020B0604020202020204" pitchFamily="34" charset="0"/>
              <a:ea typeface="+mn-ea"/>
            </a:endParaRPr>
          </a:p>
        </p:txBody>
      </p:sp>
      <p:grpSp>
        <p:nvGrpSpPr>
          <p:cNvPr id="50" name="Group 49">
            <a:extLst>
              <a:ext uri="{FF2B5EF4-FFF2-40B4-BE49-F238E27FC236}">
                <a16:creationId xmlns:a16="http://schemas.microsoft.com/office/drawing/2014/main" id="{670458F8-0963-4B28-D7F1-C1E84F1684BB}"/>
              </a:ext>
            </a:extLst>
          </p:cNvPr>
          <p:cNvGrpSpPr/>
          <p:nvPr/>
        </p:nvGrpSpPr>
        <p:grpSpPr>
          <a:xfrm rot="5400000">
            <a:off x="4300592" y="2896573"/>
            <a:ext cx="303896" cy="222186"/>
            <a:chOff x="3782335" y="3903985"/>
            <a:chExt cx="4068148" cy="222186"/>
          </a:xfrm>
        </p:grpSpPr>
        <p:cxnSp>
          <p:nvCxnSpPr>
            <p:cNvPr id="52" name="Straight Connector 51">
              <a:extLst>
                <a:ext uri="{FF2B5EF4-FFF2-40B4-BE49-F238E27FC236}">
                  <a16:creationId xmlns:a16="http://schemas.microsoft.com/office/drawing/2014/main" id="{3F77EF43-8D34-83BE-AAC3-8060F2500153}"/>
                </a:ext>
              </a:extLst>
            </p:cNvPr>
            <p:cNvCxnSpPr>
              <a:cxnSpLocks/>
            </p:cNvCxnSpPr>
            <p:nvPr/>
          </p:nvCxnSpPr>
          <p:spPr>
            <a:xfrm>
              <a:off x="4595966" y="3903985"/>
              <a:ext cx="0" cy="222185"/>
            </a:xfrm>
            <a:prstGeom prst="line">
              <a:avLst/>
            </a:prstGeom>
            <a:ln w="38100"/>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6419FEAA-6ADC-1DAA-F4FB-DA19A6DF6DF3}"/>
                </a:ext>
              </a:extLst>
            </p:cNvPr>
            <p:cNvCxnSpPr>
              <a:cxnSpLocks/>
            </p:cNvCxnSpPr>
            <p:nvPr/>
          </p:nvCxnSpPr>
          <p:spPr>
            <a:xfrm>
              <a:off x="3782335" y="3903985"/>
              <a:ext cx="0" cy="222185"/>
            </a:xfrm>
            <a:prstGeom prst="line">
              <a:avLst/>
            </a:prstGeom>
            <a:ln w="38100"/>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9A63DF87-84DA-E066-FAE0-DD11D2DFFC15}"/>
                </a:ext>
              </a:extLst>
            </p:cNvPr>
            <p:cNvCxnSpPr>
              <a:cxnSpLocks/>
            </p:cNvCxnSpPr>
            <p:nvPr/>
          </p:nvCxnSpPr>
          <p:spPr>
            <a:xfrm>
              <a:off x="3782337" y="4021494"/>
              <a:ext cx="4068146" cy="0"/>
            </a:xfrm>
            <a:prstGeom prst="straightConnector1">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4" name="Straight Connector 53">
              <a:extLst>
                <a:ext uri="{FF2B5EF4-FFF2-40B4-BE49-F238E27FC236}">
                  <a16:creationId xmlns:a16="http://schemas.microsoft.com/office/drawing/2014/main" id="{E049D3AF-96B3-BEAF-3974-1DACA8B8F2D8}"/>
                </a:ext>
              </a:extLst>
            </p:cNvPr>
            <p:cNvCxnSpPr>
              <a:cxnSpLocks/>
            </p:cNvCxnSpPr>
            <p:nvPr/>
          </p:nvCxnSpPr>
          <p:spPr>
            <a:xfrm>
              <a:off x="7850483" y="3903985"/>
              <a:ext cx="0" cy="222185"/>
            </a:xfrm>
            <a:prstGeom prst="line">
              <a:avLst/>
            </a:prstGeom>
            <a:ln w="38100"/>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00ADA0F5-B7DF-132F-ABF4-7ACE600B0DB5}"/>
                </a:ext>
              </a:extLst>
            </p:cNvPr>
            <p:cNvCxnSpPr>
              <a:cxnSpLocks/>
            </p:cNvCxnSpPr>
            <p:nvPr/>
          </p:nvCxnSpPr>
          <p:spPr>
            <a:xfrm>
              <a:off x="5409583" y="3903986"/>
              <a:ext cx="0" cy="222185"/>
            </a:xfrm>
            <a:prstGeom prst="line">
              <a:avLst/>
            </a:prstGeom>
            <a:ln w="38100"/>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D31A754A-E169-F0C0-4514-31D18B7D9B08}"/>
                </a:ext>
              </a:extLst>
            </p:cNvPr>
            <p:cNvCxnSpPr>
              <a:cxnSpLocks/>
            </p:cNvCxnSpPr>
            <p:nvPr/>
          </p:nvCxnSpPr>
          <p:spPr>
            <a:xfrm>
              <a:off x="7028195" y="3903985"/>
              <a:ext cx="0" cy="222185"/>
            </a:xfrm>
            <a:prstGeom prst="line">
              <a:avLst/>
            </a:prstGeom>
            <a:ln w="38100"/>
          </p:spPr>
          <p:style>
            <a:lnRef idx="1">
              <a:schemeClr val="dk1"/>
            </a:lnRef>
            <a:fillRef idx="0">
              <a:schemeClr val="dk1"/>
            </a:fillRef>
            <a:effectRef idx="0">
              <a:schemeClr val="dk1"/>
            </a:effectRef>
            <a:fontRef idx="minor">
              <a:schemeClr val="tx1"/>
            </a:fontRef>
          </p:style>
        </p:cxnSp>
      </p:grpSp>
      <p:cxnSp>
        <p:nvCxnSpPr>
          <p:cNvPr id="30" name="Straight Connector 29">
            <a:extLst>
              <a:ext uri="{FF2B5EF4-FFF2-40B4-BE49-F238E27FC236}">
                <a16:creationId xmlns:a16="http://schemas.microsoft.com/office/drawing/2014/main" id="{75E9F715-E5B1-A901-6DFF-D74FDE92DD4A}"/>
              </a:ext>
            </a:extLst>
          </p:cNvPr>
          <p:cNvCxnSpPr>
            <a:cxnSpLocks/>
          </p:cNvCxnSpPr>
          <p:nvPr/>
        </p:nvCxnSpPr>
        <p:spPr>
          <a:xfrm>
            <a:off x="4550798" y="2885784"/>
            <a:ext cx="1623971" cy="14044"/>
          </a:xfrm>
          <a:prstGeom prst="line">
            <a:avLst/>
          </a:prstGeom>
          <a:ln w="57150" cmpd="sng">
            <a:solidFill>
              <a:schemeClr val="bg2">
                <a:lumMod val="10000"/>
              </a:schemeClr>
            </a:solidFill>
            <a:prstDash val="sysDot"/>
            <a:tailEnd type="triangle" w="sm" len="sm"/>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E727D1F-9071-0DD5-8E1A-65162186D268}"/>
              </a:ext>
            </a:extLst>
          </p:cNvPr>
          <p:cNvPicPr>
            <a:picLocks noChangeAspect="1"/>
          </p:cNvPicPr>
          <p:nvPr/>
        </p:nvPicPr>
        <p:blipFill>
          <a:blip r:embed="rId4"/>
          <a:stretch>
            <a:fillRect/>
          </a:stretch>
        </p:blipFill>
        <p:spPr>
          <a:xfrm>
            <a:off x="6503293" y="972359"/>
            <a:ext cx="1792406" cy="1523545"/>
          </a:xfrm>
          <a:prstGeom prst="rect">
            <a:avLst/>
          </a:prstGeom>
        </p:spPr>
      </p:pic>
      <p:sp>
        <p:nvSpPr>
          <p:cNvPr id="3" name="TextBox 2">
            <a:extLst>
              <a:ext uri="{FF2B5EF4-FFF2-40B4-BE49-F238E27FC236}">
                <a16:creationId xmlns:a16="http://schemas.microsoft.com/office/drawing/2014/main" id="{30A39F5C-8BA3-2EBB-E4B2-CFBE028B092F}"/>
              </a:ext>
            </a:extLst>
          </p:cNvPr>
          <p:cNvSpPr txBox="1"/>
          <p:nvPr/>
        </p:nvSpPr>
        <p:spPr>
          <a:xfrm>
            <a:off x="6084368" y="3509625"/>
            <a:ext cx="2782230" cy="954107"/>
          </a:xfrm>
          <a:prstGeom prst="rect">
            <a:avLst/>
          </a:prstGeom>
          <a:noFill/>
        </p:spPr>
        <p:txBody>
          <a:bodyPr wrap="square" rtlCol="0">
            <a:spAutoFit/>
          </a:bodyPr>
          <a:lstStyle/>
          <a:p>
            <a:pPr algn="ctr"/>
            <a:r>
              <a:rPr lang="en-US" sz="2800" b="1" dirty="0">
                <a:ln w="12700">
                  <a:solidFill>
                    <a:schemeClr val="tx2">
                      <a:lumMod val="75000"/>
                    </a:schemeClr>
                  </a:solidFill>
                  <a:prstDash val="solid"/>
                </a:ln>
                <a:solidFill>
                  <a:schemeClr val="tx1"/>
                </a:solidFill>
                <a:effectLst>
                  <a:outerShdw dist="38100" dir="2640000" algn="bl" rotWithShape="0">
                    <a:schemeClr val="tx2">
                      <a:lumMod val="75000"/>
                    </a:schemeClr>
                  </a:outerShdw>
                </a:effectLst>
              </a:rPr>
              <a:t>NOTHING IS</a:t>
            </a:r>
          </a:p>
          <a:p>
            <a:pPr algn="ctr"/>
            <a:r>
              <a:rPr lang="en-US" sz="2800" b="1" dirty="0">
                <a:ln w="12700">
                  <a:solidFill>
                    <a:schemeClr val="tx2">
                      <a:lumMod val="75000"/>
                    </a:schemeClr>
                  </a:solidFill>
                  <a:prstDash val="solid"/>
                </a:ln>
                <a:solidFill>
                  <a:schemeClr val="tx1"/>
                </a:solidFill>
                <a:effectLst>
                  <a:outerShdw dist="38100" dir="2640000" algn="bl" rotWithShape="0">
                    <a:schemeClr val="tx2">
                      <a:lumMod val="75000"/>
                    </a:schemeClr>
                  </a:outerShdw>
                </a:effectLst>
              </a:rPr>
              <a:t>PERFECT</a:t>
            </a:r>
          </a:p>
        </p:txBody>
      </p:sp>
      <p:grpSp>
        <p:nvGrpSpPr>
          <p:cNvPr id="22" name="Group 21">
            <a:extLst>
              <a:ext uri="{FF2B5EF4-FFF2-40B4-BE49-F238E27FC236}">
                <a16:creationId xmlns:a16="http://schemas.microsoft.com/office/drawing/2014/main" id="{46EE61E2-AADA-10AC-153F-BE503E5FF745}"/>
              </a:ext>
            </a:extLst>
          </p:cNvPr>
          <p:cNvGrpSpPr/>
          <p:nvPr/>
        </p:nvGrpSpPr>
        <p:grpSpPr>
          <a:xfrm>
            <a:off x="533401" y="1183978"/>
            <a:ext cx="1756204" cy="3655422"/>
            <a:chOff x="74503" y="978498"/>
            <a:chExt cx="1650834" cy="3655422"/>
          </a:xfrm>
        </p:grpSpPr>
        <p:sp>
          <p:nvSpPr>
            <p:cNvPr id="18" name="TextBox 17">
              <a:extLst>
                <a:ext uri="{FF2B5EF4-FFF2-40B4-BE49-F238E27FC236}">
                  <a16:creationId xmlns:a16="http://schemas.microsoft.com/office/drawing/2014/main" id="{5191E72D-55FE-2FF9-0F33-085481FBCBDB}"/>
                </a:ext>
              </a:extLst>
            </p:cNvPr>
            <p:cNvSpPr txBox="1"/>
            <p:nvPr/>
          </p:nvSpPr>
          <p:spPr>
            <a:xfrm>
              <a:off x="74503" y="3987589"/>
              <a:ext cx="1650834" cy="646331"/>
            </a:xfrm>
            <a:prstGeom prst="rect">
              <a:avLst/>
            </a:prstGeom>
            <a:noFill/>
          </p:spPr>
          <p:txBody>
            <a:bodyPr wrap="square">
              <a:spAutoFit/>
            </a:bodyPr>
            <a:lstStyle/>
            <a:p>
              <a:pPr algn="ctr"/>
              <a:r>
                <a:rPr lang="en-US" sz="1800" b="1" dirty="0">
                  <a:latin typeface="Gill Sans"/>
                </a:rPr>
                <a:t>S0 Frequency</a:t>
              </a:r>
            </a:p>
            <a:p>
              <a:pPr algn="ctr"/>
              <a:r>
                <a:rPr lang="en-US" sz="1800" b="1" dirty="0">
                  <a:latin typeface="Gill Sans"/>
                </a:rPr>
                <a:t>= 0.25</a:t>
              </a:r>
            </a:p>
          </p:txBody>
        </p:sp>
        <p:sp>
          <p:nvSpPr>
            <p:cNvPr id="19" name="TextBox 18">
              <a:extLst>
                <a:ext uri="{FF2B5EF4-FFF2-40B4-BE49-F238E27FC236}">
                  <a16:creationId xmlns:a16="http://schemas.microsoft.com/office/drawing/2014/main" id="{58ADA72D-E25C-A756-866B-D024F6D6507A}"/>
                </a:ext>
              </a:extLst>
            </p:cNvPr>
            <p:cNvSpPr txBox="1"/>
            <p:nvPr/>
          </p:nvSpPr>
          <p:spPr>
            <a:xfrm>
              <a:off x="74503" y="2694348"/>
              <a:ext cx="1650834" cy="646331"/>
            </a:xfrm>
            <a:prstGeom prst="rect">
              <a:avLst/>
            </a:prstGeom>
            <a:noFill/>
          </p:spPr>
          <p:txBody>
            <a:bodyPr wrap="square">
              <a:spAutoFit/>
            </a:bodyPr>
            <a:lstStyle/>
            <a:p>
              <a:pPr algn="ctr"/>
              <a:r>
                <a:rPr lang="en-US" sz="1800" b="1" dirty="0">
                  <a:latin typeface="Gill Sans"/>
                </a:rPr>
                <a:t>S1 Frequency</a:t>
              </a:r>
            </a:p>
            <a:p>
              <a:pPr algn="ctr"/>
              <a:r>
                <a:rPr lang="en-US" sz="1800" b="1" dirty="0">
                  <a:latin typeface="Gill Sans"/>
                </a:rPr>
                <a:t>= 0.5</a:t>
              </a:r>
            </a:p>
          </p:txBody>
        </p:sp>
        <p:sp>
          <p:nvSpPr>
            <p:cNvPr id="20" name="TextBox 19">
              <a:extLst>
                <a:ext uri="{FF2B5EF4-FFF2-40B4-BE49-F238E27FC236}">
                  <a16:creationId xmlns:a16="http://schemas.microsoft.com/office/drawing/2014/main" id="{ADE212CA-E5ED-47EA-B3BA-732A1B22F5D9}"/>
                </a:ext>
              </a:extLst>
            </p:cNvPr>
            <p:cNvSpPr txBox="1"/>
            <p:nvPr/>
          </p:nvSpPr>
          <p:spPr>
            <a:xfrm>
              <a:off x="74503" y="1715904"/>
              <a:ext cx="1650834" cy="646331"/>
            </a:xfrm>
            <a:prstGeom prst="rect">
              <a:avLst/>
            </a:prstGeom>
            <a:noFill/>
          </p:spPr>
          <p:txBody>
            <a:bodyPr wrap="square">
              <a:spAutoFit/>
            </a:bodyPr>
            <a:lstStyle/>
            <a:p>
              <a:pPr algn="ctr"/>
              <a:r>
                <a:rPr lang="en-US" sz="1800" b="1" dirty="0">
                  <a:latin typeface="Gill Sans"/>
                </a:rPr>
                <a:t>S2 Frequency</a:t>
              </a:r>
            </a:p>
            <a:p>
              <a:pPr algn="ctr"/>
              <a:r>
                <a:rPr lang="en-US" sz="1800" b="1" dirty="0">
                  <a:latin typeface="Gill Sans"/>
                </a:rPr>
                <a:t>= 0.25</a:t>
              </a:r>
            </a:p>
          </p:txBody>
        </p:sp>
        <p:sp>
          <p:nvSpPr>
            <p:cNvPr id="21" name="TextBox 20">
              <a:extLst>
                <a:ext uri="{FF2B5EF4-FFF2-40B4-BE49-F238E27FC236}">
                  <a16:creationId xmlns:a16="http://schemas.microsoft.com/office/drawing/2014/main" id="{106CFE8C-EC55-53FD-C5B2-16B09E9D190C}"/>
                </a:ext>
              </a:extLst>
            </p:cNvPr>
            <p:cNvSpPr txBox="1"/>
            <p:nvPr/>
          </p:nvSpPr>
          <p:spPr>
            <a:xfrm>
              <a:off x="74503" y="978498"/>
              <a:ext cx="1650834" cy="646331"/>
            </a:xfrm>
            <a:prstGeom prst="rect">
              <a:avLst/>
            </a:prstGeom>
            <a:noFill/>
          </p:spPr>
          <p:txBody>
            <a:bodyPr wrap="square">
              <a:spAutoFit/>
            </a:bodyPr>
            <a:lstStyle/>
            <a:p>
              <a:pPr algn="ctr"/>
              <a:r>
                <a:rPr lang="en-US" sz="1800" b="1" dirty="0">
                  <a:latin typeface="Gill Sans"/>
                </a:rPr>
                <a:t>S3 Frequency</a:t>
              </a:r>
            </a:p>
            <a:p>
              <a:pPr algn="ctr"/>
              <a:r>
                <a:rPr lang="en-US" sz="1800" b="1" dirty="0">
                  <a:latin typeface="Gill Sans"/>
                </a:rPr>
                <a:t> = 0.25</a:t>
              </a:r>
            </a:p>
          </p:txBody>
        </p:sp>
      </p:grpSp>
      <p:grpSp>
        <p:nvGrpSpPr>
          <p:cNvPr id="32" name="Group 31">
            <a:extLst>
              <a:ext uri="{FF2B5EF4-FFF2-40B4-BE49-F238E27FC236}">
                <a16:creationId xmlns:a16="http://schemas.microsoft.com/office/drawing/2014/main" id="{625E8487-76B6-9B78-9A10-FBB2061F7EA4}"/>
              </a:ext>
            </a:extLst>
          </p:cNvPr>
          <p:cNvGrpSpPr/>
          <p:nvPr/>
        </p:nvGrpSpPr>
        <p:grpSpPr>
          <a:xfrm>
            <a:off x="2193456" y="877968"/>
            <a:ext cx="564761" cy="4113980"/>
            <a:chOff x="1253656" y="672488"/>
            <a:chExt cx="564761" cy="4113980"/>
          </a:xfrm>
        </p:grpSpPr>
        <p:grpSp>
          <p:nvGrpSpPr>
            <p:cNvPr id="13" name="Group 12">
              <a:extLst>
                <a:ext uri="{FF2B5EF4-FFF2-40B4-BE49-F238E27FC236}">
                  <a16:creationId xmlns:a16="http://schemas.microsoft.com/office/drawing/2014/main" id="{34D10F3D-1FC2-27CD-5063-AAE1540BFA7F}"/>
                </a:ext>
              </a:extLst>
            </p:cNvPr>
            <p:cNvGrpSpPr/>
            <p:nvPr/>
          </p:nvGrpSpPr>
          <p:grpSpPr>
            <a:xfrm>
              <a:off x="1273738" y="672488"/>
              <a:ext cx="544679" cy="4113980"/>
              <a:chOff x="458129" y="679412"/>
              <a:chExt cx="544679" cy="4113980"/>
            </a:xfrm>
          </p:grpSpPr>
          <p:grpSp>
            <p:nvGrpSpPr>
              <p:cNvPr id="5" name="Group 4">
                <a:extLst>
                  <a:ext uri="{FF2B5EF4-FFF2-40B4-BE49-F238E27FC236}">
                    <a16:creationId xmlns:a16="http://schemas.microsoft.com/office/drawing/2014/main" id="{20731BB4-9914-1E71-E5F9-982A52512697}"/>
                  </a:ext>
                </a:extLst>
              </p:cNvPr>
              <p:cNvGrpSpPr/>
              <p:nvPr/>
            </p:nvGrpSpPr>
            <p:grpSpPr>
              <a:xfrm rot="5400000">
                <a:off x="-1005019" y="2631678"/>
                <a:ext cx="3793469" cy="222185"/>
                <a:chOff x="3782337" y="3903985"/>
                <a:chExt cx="4068146" cy="222185"/>
              </a:xfrm>
            </p:grpSpPr>
            <p:cxnSp>
              <p:nvCxnSpPr>
                <p:cNvPr id="6" name="Straight Arrow Connector 5">
                  <a:extLst>
                    <a:ext uri="{FF2B5EF4-FFF2-40B4-BE49-F238E27FC236}">
                      <a16:creationId xmlns:a16="http://schemas.microsoft.com/office/drawing/2014/main" id="{9CB52236-8683-D4C1-CF08-26D1DAF3246B}"/>
                    </a:ext>
                  </a:extLst>
                </p:cNvPr>
                <p:cNvCxnSpPr>
                  <a:cxnSpLocks/>
                </p:cNvCxnSpPr>
                <p:nvPr/>
              </p:nvCxnSpPr>
              <p:spPr>
                <a:xfrm>
                  <a:off x="3782337" y="4021494"/>
                  <a:ext cx="4068146" cy="0"/>
                </a:xfrm>
                <a:prstGeom prst="straightConnector1">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Straight Connector 6">
                  <a:extLst>
                    <a:ext uri="{FF2B5EF4-FFF2-40B4-BE49-F238E27FC236}">
                      <a16:creationId xmlns:a16="http://schemas.microsoft.com/office/drawing/2014/main" id="{F091F785-6945-F0A0-38A1-BCC6B71A53D2}"/>
                    </a:ext>
                  </a:extLst>
                </p:cNvPr>
                <p:cNvCxnSpPr>
                  <a:cxnSpLocks/>
                </p:cNvCxnSpPr>
                <p:nvPr/>
              </p:nvCxnSpPr>
              <p:spPr>
                <a:xfrm>
                  <a:off x="4595966" y="3903985"/>
                  <a:ext cx="0" cy="222185"/>
                </a:xfrm>
                <a:prstGeom prst="line">
                  <a:avLst/>
                </a:prstGeom>
                <a:ln w="38100"/>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B5FDDC7C-6514-47C2-FD3B-0815FB8FBE13}"/>
                    </a:ext>
                  </a:extLst>
                </p:cNvPr>
                <p:cNvCxnSpPr>
                  <a:cxnSpLocks/>
                </p:cNvCxnSpPr>
                <p:nvPr/>
              </p:nvCxnSpPr>
              <p:spPr>
                <a:xfrm>
                  <a:off x="3782337" y="3903985"/>
                  <a:ext cx="0" cy="222185"/>
                </a:xfrm>
                <a:prstGeom prst="line">
                  <a:avLst/>
                </a:prstGeom>
                <a:ln w="381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B49E97C9-D1A3-44C8-D5F6-10D8907481DB}"/>
                    </a:ext>
                  </a:extLst>
                </p:cNvPr>
                <p:cNvCxnSpPr>
                  <a:cxnSpLocks/>
                </p:cNvCxnSpPr>
                <p:nvPr/>
              </p:nvCxnSpPr>
              <p:spPr>
                <a:xfrm>
                  <a:off x="7850483" y="3903985"/>
                  <a:ext cx="0" cy="222185"/>
                </a:xfrm>
                <a:prstGeom prst="line">
                  <a:avLst/>
                </a:prstGeom>
                <a:ln w="38100"/>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C95179DB-7FFD-89B8-7C3E-C5CCBD7AA98D}"/>
                    </a:ext>
                  </a:extLst>
                </p:cNvPr>
                <p:cNvCxnSpPr>
                  <a:cxnSpLocks/>
                </p:cNvCxnSpPr>
                <p:nvPr/>
              </p:nvCxnSpPr>
              <p:spPr>
                <a:xfrm>
                  <a:off x="5409595" y="3903985"/>
                  <a:ext cx="0" cy="222185"/>
                </a:xfrm>
                <a:prstGeom prst="line">
                  <a:avLst/>
                </a:prstGeom>
                <a:ln w="381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5C223708-CC46-2EB4-616A-3CA15B6A8221}"/>
                    </a:ext>
                  </a:extLst>
                </p:cNvPr>
                <p:cNvCxnSpPr>
                  <a:cxnSpLocks/>
                </p:cNvCxnSpPr>
                <p:nvPr/>
              </p:nvCxnSpPr>
              <p:spPr>
                <a:xfrm>
                  <a:off x="7028201" y="3903985"/>
                  <a:ext cx="0" cy="222185"/>
                </a:xfrm>
                <a:prstGeom prst="line">
                  <a:avLst/>
                </a:prstGeom>
                <a:ln w="38100"/>
              </p:spPr>
              <p:style>
                <a:lnRef idx="1">
                  <a:schemeClr val="dk1"/>
                </a:lnRef>
                <a:fillRef idx="0">
                  <a:schemeClr val="dk1"/>
                </a:fillRef>
                <a:effectRef idx="0">
                  <a:schemeClr val="dk1"/>
                </a:effectRef>
                <a:fontRef idx="minor">
                  <a:schemeClr val="tx1"/>
                </a:fontRef>
              </p:style>
            </p:cxnSp>
          </p:grpSp>
          <p:sp>
            <p:nvSpPr>
              <p:cNvPr id="38" name="TextBox 37">
                <a:extLst>
                  <a:ext uri="{FF2B5EF4-FFF2-40B4-BE49-F238E27FC236}">
                    <a16:creationId xmlns:a16="http://schemas.microsoft.com/office/drawing/2014/main" id="{E4602008-D782-5426-BEEF-C27DC258DAA9}"/>
                  </a:ext>
                </a:extLst>
              </p:cNvPr>
              <p:cNvSpPr txBox="1"/>
              <p:nvPr/>
            </p:nvSpPr>
            <p:spPr>
              <a:xfrm>
                <a:off x="458129" y="4485615"/>
                <a:ext cx="284052" cy="307777"/>
              </a:xfrm>
              <a:prstGeom prst="rect">
                <a:avLst/>
              </a:prstGeom>
              <a:noFill/>
            </p:spPr>
            <p:txBody>
              <a:bodyPr wrap="none" rtlCol="0">
                <a:spAutoFit/>
              </a:bodyPr>
              <a:lstStyle/>
              <a:p>
                <a:r>
                  <a:rPr lang="en-US" b="1" dirty="0"/>
                  <a:t>0</a:t>
                </a:r>
              </a:p>
            </p:txBody>
          </p:sp>
          <p:sp>
            <p:nvSpPr>
              <p:cNvPr id="39" name="TextBox 38">
                <a:extLst>
                  <a:ext uri="{FF2B5EF4-FFF2-40B4-BE49-F238E27FC236}">
                    <a16:creationId xmlns:a16="http://schemas.microsoft.com/office/drawing/2014/main" id="{C6E679B6-055C-1FC8-EA3A-A2C9DAEF1E20}"/>
                  </a:ext>
                </a:extLst>
              </p:cNvPr>
              <p:cNvSpPr txBox="1"/>
              <p:nvPr/>
            </p:nvSpPr>
            <p:spPr>
              <a:xfrm>
                <a:off x="513317" y="679412"/>
                <a:ext cx="279190" cy="307777"/>
              </a:xfrm>
              <a:prstGeom prst="rect">
                <a:avLst/>
              </a:prstGeom>
              <a:noFill/>
            </p:spPr>
            <p:txBody>
              <a:bodyPr wrap="square" rtlCol="0">
                <a:spAutoFit/>
              </a:bodyPr>
              <a:lstStyle/>
              <a:p>
                <a:r>
                  <a:rPr lang="en-US" b="1" dirty="0"/>
                  <a:t>1</a:t>
                </a:r>
              </a:p>
            </p:txBody>
          </p:sp>
        </p:grpSp>
        <p:sp>
          <p:nvSpPr>
            <p:cNvPr id="23" name="Arrow: Down 22">
              <a:extLst>
                <a:ext uri="{FF2B5EF4-FFF2-40B4-BE49-F238E27FC236}">
                  <a16:creationId xmlns:a16="http://schemas.microsoft.com/office/drawing/2014/main" id="{19A9407F-79A8-2093-78EE-724FE2B5E015}"/>
                </a:ext>
              </a:extLst>
            </p:cNvPr>
            <p:cNvSpPr/>
            <p:nvPr/>
          </p:nvSpPr>
          <p:spPr>
            <a:xfrm rot="16200000">
              <a:off x="1268143" y="1137770"/>
              <a:ext cx="319107" cy="348081"/>
            </a:xfrm>
            <a:prstGeom prst="downArrow">
              <a:avLst>
                <a:gd name="adj1" fmla="val 50000"/>
                <a:gd name="adj2" fmla="val 480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Arrow: Down 23">
              <a:extLst>
                <a:ext uri="{FF2B5EF4-FFF2-40B4-BE49-F238E27FC236}">
                  <a16:creationId xmlns:a16="http://schemas.microsoft.com/office/drawing/2014/main" id="{EE04174E-35E1-FF11-988B-1EB6E24FE355}"/>
                </a:ext>
              </a:extLst>
            </p:cNvPr>
            <p:cNvSpPr/>
            <p:nvPr/>
          </p:nvSpPr>
          <p:spPr>
            <a:xfrm rot="16200000">
              <a:off x="1268143" y="1807581"/>
              <a:ext cx="319107" cy="348081"/>
            </a:xfrm>
            <a:prstGeom prst="downArrow">
              <a:avLst>
                <a:gd name="adj1" fmla="val 50000"/>
                <a:gd name="adj2" fmla="val 480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5" name="Arrow: Down 24">
              <a:extLst>
                <a:ext uri="{FF2B5EF4-FFF2-40B4-BE49-F238E27FC236}">
                  <a16:creationId xmlns:a16="http://schemas.microsoft.com/office/drawing/2014/main" id="{5A479428-2390-E058-07C5-155F746CDA60}"/>
                </a:ext>
              </a:extLst>
            </p:cNvPr>
            <p:cNvSpPr/>
            <p:nvPr/>
          </p:nvSpPr>
          <p:spPr>
            <a:xfrm rot="16200000">
              <a:off x="1268143" y="2753622"/>
              <a:ext cx="319107" cy="348081"/>
            </a:xfrm>
            <a:prstGeom prst="downArrow">
              <a:avLst>
                <a:gd name="adj1" fmla="val 50000"/>
                <a:gd name="adj2" fmla="val 480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 name="Arrow: Down 30">
              <a:extLst>
                <a:ext uri="{FF2B5EF4-FFF2-40B4-BE49-F238E27FC236}">
                  <a16:creationId xmlns:a16="http://schemas.microsoft.com/office/drawing/2014/main" id="{7162F0FC-9412-231D-74B0-58238F6F79CC}"/>
                </a:ext>
              </a:extLst>
            </p:cNvPr>
            <p:cNvSpPr/>
            <p:nvPr/>
          </p:nvSpPr>
          <p:spPr>
            <a:xfrm rot="16200000">
              <a:off x="1268143" y="4084212"/>
              <a:ext cx="319107" cy="348081"/>
            </a:xfrm>
            <a:prstGeom prst="downArrow">
              <a:avLst>
                <a:gd name="adj1" fmla="val 50000"/>
                <a:gd name="adj2" fmla="val 480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48" name="TextBox 47">
            <a:extLst>
              <a:ext uri="{FF2B5EF4-FFF2-40B4-BE49-F238E27FC236}">
                <a16:creationId xmlns:a16="http://schemas.microsoft.com/office/drawing/2014/main" id="{3E613E00-0DE9-CCE0-B36D-6323A1283E2F}"/>
              </a:ext>
            </a:extLst>
          </p:cNvPr>
          <p:cNvSpPr txBox="1"/>
          <p:nvPr/>
        </p:nvSpPr>
        <p:spPr>
          <a:xfrm>
            <a:off x="5880101" y="2708140"/>
            <a:ext cx="3065407" cy="369332"/>
          </a:xfrm>
          <a:prstGeom prst="rect">
            <a:avLst/>
          </a:prstGeom>
          <a:noFill/>
        </p:spPr>
        <p:txBody>
          <a:bodyPr wrap="square">
            <a:spAutoFit/>
          </a:bodyPr>
          <a:lstStyle/>
          <a:p>
            <a:pPr algn="ctr"/>
            <a:r>
              <a:rPr lang="en-US" sz="1800" b="1" dirty="0">
                <a:solidFill>
                  <a:srgbClr val="197D1E"/>
                </a:solidFill>
                <a:latin typeface="Gill Sans"/>
              </a:rPr>
              <a:t>0.11001010101…101</a:t>
            </a:r>
            <a:r>
              <a:rPr lang="en-US" sz="1800" b="1" baseline="-25000" dirty="0">
                <a:solidFill>
                  <a:srgbClr val="197D1E"/>
                </a:solidFill>
                <a:latin typeface="Gill Sans"/>
              </a:rPr>
              <a:t>(2)</a:t>
            </a:r>
          </a:p>
        </p:txBody>
      </p:sp>
      <p:grpSp>
        <p:nvGrpSpPr>
          <p:cNvPr id="14" name="Group 13">
            <a:extLst>
              <a:ext uri="{FF2B5EF4-FFF2-40B4-BE49-F238E27FC236}">
                <a16:creationId xmlns:a16="http://schemas.microsoft.com/office/drawing/2014/main" id="{DE140C0E-D271-102A-AE9F-2A3AB53C13D1}"/>
              </a:ext>
            </a:extLst>
          </p:cNvPr>
          <p:cNvGrpSpPr/>
          <p:nvPr/>
        </p:nvGrpSpPr>
        <p:grpSpPr>
          <a:xfrm>
            <a:off x="3450542" y="2855716"/>
            <a:ext cx="866817" cy="299742"/>
            <a:chOff x="1695133" y="2657160"/>
            <a:chExt cx="866817" cy="299742"/>
          </a:xfrm>
        </p:grpSpPr>
        <p:sp>
          <p:nvSpPr>
            <p:cNvPr id="27" name="Rectangle 1">
              <a:extLst>
                <a:ext uri="{FF2B5EF4-FFF2-40B4-BE49-F238E27FC236}">
                  <a16:creationId xmlns:a16="http://schemas.microsoft.com/office/drawing/2014/main" id="{50C83487-E2C7-EE0E-730D-923B71A92FEE}"/>
                </a:ext>
              </a:extLst>
            </p:cNvPr>
            <p:cNvSpPr>
              <a:spLocks noChangeArrowheads="1"/>
            </p:cNvSpPr>
            <p:nvPr/>
          </p:nvSpPr>
          <p:spPr bwMode="auto">
            <a:xfrm>
              <a:off x="1695133" y="2669917"/>
              <a:ext cx="183332" cy="274089"/>
            </a:xfrm>
            <a:prstGeom prst="rect">
              <a:avLst/>
            </a:prstGeom>
            <a:solidFill>
              <a:srgbClr val="FCD5B5"/>
            </a:solidFill>
            <a:ln w="9360">
              <a:solidFill>
                <a:srgbClr val="000000"/>
              </a:solidFill>
              <a:miter lim="800000"/>
              <a:headEnd/>
              <a:tailEnd/>
            </a:ln>
            <a:effectLst/>
          </p:spPr>
          <p:txBody>
            <a:bodyPr wrap="none" anchor="ctr"/>
            <a:lstStyle/>
            <a:p>
              <a:pPr algn="ctr" defTabSz="336947" fontAlgn="base">
                <a:spcBef>
                  <a:spcPct val="0"/>
                </a:spcBef>
                <a:spcAft>
                  <a:spcPct val="0"/>
                </a:spcAft>
                <a:buSzPct val="100000"/>
              </a:pPr>
              <a:endParaRPr lang="en-US" sz="1350" b="1" kern="1200">
                <a:solidFill>
                  <a:srgbClr val="C00000"/>
                </a:solidFill>
                <a:latin typeface="Arial" panose="020B0604020202020204" pitchFamily="34" charset="0"/>
                <a:ea typeface="+mn-ea"/>
              </a:endParaRPr>
            </a:p>
          </p:txBody>
        </p:sp>
        <p:cxnSp>
          <p:nvCxnSpPr>
            <p:cNvPr id="58" name="Straight Connector 57">
              <a:extLst>
                <a:ext uri="{FF2B5EF4-FFF2-40B4-BE49-F238E27FC236}">
                  <a16:creationId xmlns:a16="http://schemas.microsoft.com/office/drawing/2014/main" id="{D54F0E79-5B28-F4EC-3D12-3074CFA8314C}"/>
                </a:ext>
              </a:extLst>
            </p:cNvPr>
            <p:cNvCxnSpPr>
              <a:cxnSpLocks/>
            </p:cNvCxnSpPr>
            <p:nvPr/>
          </p:nvCxnSpPr>
          <p:spPr>
            <a:xfrm>
              <a:off x="1897892" y="2657160"/>
              <a:ext cx="664058" cy="0"/>
            </a:xfrm>
            <a:prstGeom prst="line">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9" name="Straight Connector 58">
              <a:extLst>
                <a:ext uri="{FF2B5EF4-FFF2-40B4-BE49-F238E27FC236}">
                  <a16:creationId xmlns:a16="http://schemas.microsoft.com/office/drawing/2014/main" id="{EBDF2C8A-5FD9-BBF4-F7B1-BB15B1ECEE2A}"/>
                </a:ext>
              </a:extLst>
            </p:cNvPr>
            <p:cNvCxnSpPr>
              <a:cxnSpLocks/>
            </p:cNvCxnSpPr>
            <p:nvPr/>
          </p:nvCxnSpPr>
          <p:spPr>
            <a:xfrm>
              <a:off x="1897892" y="2956902"/>
              <a:ext cx="664058" cy="0"/>
            </a:xfrm>
            <a:prstGeom prst="line">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nvGrpSpPr>
          <p:cNvPr id="37" name="Group 36">
            <a:extLst>
              <a:ext uri="{FF2B5EF4-FFF2-40B4-BE49-F238E27FC236}">
                <a16:creationId xmlns:a16="http://schemas.microsoft.com/office/drawing/2014/main" id="{0EAF640B-24D1-C1CC-4A6F-EAC6BE7432F2}"/>
              </a:ext>
            </a:extLst>
          </p:cNvPr>
          <p:cNvGrpSpPr/>
          <p:nvPr/>
        </p:nvGrpSpPr>
        <p:grpSpPr>
          <a:xfrm rot="5400000">
            <a:off x="2782469" y="3200467"/>
            <a:ext cx="1519478" cy="222185"/>
            <a:chOff x="3782337" y="3903985"/>
            <a:chExt cx="4068146" cy="222185"/>
          </a:xfrm>
        </p:grpSpPr>
        <p:cxnSp>
          <p:nvCxnSpPr>
            <p:cNvPr id="42" name="Straight Arrow Connector 41">
              <a:extLst>
                <a:ext uri="{FF2B5EF4-FFF2-40B4-BE49-F238E27FC236}">
                  <a16:creationId xmlns:a16="http://schemas.microsoft.com/office/drawing/2014/main" id="{6AF27370-936E-A03B-5D48-9EC87FD0DB36}"/>
                </a:ext>
              </a:extLst>
            </p:cNvPr>
            <p:cNvCxnSpPr>
              <a:cxnSpLocks/>
            </p:cNvCxnSpPr>
            <p:nvPr/>
          </p:nvCxnSpPr>
          <p:spPr>
            <a:xfrm>
              <a:off x="3782337" y="4021494"/>
              <a:ext cx="4068146" cy="0"/>
            </a:xfrm>
            <a:prstGeom prst="straightConnector1">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3" name="Straight Connector 42">
              <a:extLst>
                <a:ext uri="{FF2B5EF4-FFF2-40B4-BE49-F238E27FC236}">
                  <a16:creationId xmlns:a16="http://schemas.microsoft.com/office/drawing/2014/main" id="{1229259D-3321-38FA-9D15-C79D023C0A8C}"/>
                </a:ext>
              </a:extLst>
            </p:cNvPr>
            <p:cNvCxnSpPr>
              <a:cxnSpLocks/>
            </p:cNvCxnSpPr>
            <p:nvPr/>
          </p:nvCxnSpPr>
          <p:spPr>
            <a:xfrm>
              <a:off x="4595966" y="3903985"/>
              <a:ext cx="0" cy="222185"/>
            </a:xfrm>
            <a:prstGeom prst="line">
              <a:avLst/>
            </a:prstGeom>
            <a:ln w="38100"/>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563B8CA5-CEAF-935A-448B-2B2CABA14FDF}"/>
                </a:ext>
              </a:extLst>
            </p:cNvPr>
            <p:cNvCxnSpPr>
              <a:cxnSpLocks/>
            </p:cNvCxnSpPr>
            <p:nvPr/>
          </p:nvCxnSpPr>
          <p:spPr>
            <a:xfrm>
              <a:off x="3782337" y="3903985"/>
              <a:ext cx="0" cy="222185"/>
            </a:xfrm>
            <a:prstGeom prst="line">
              <a:avLst/>
            </a:prstGeom>
            <a:ln w="38100"/>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5651F69B-0307-423B-76C9-0C86BC68FC69}"/>
                </a:ext>
              </a:extLst>
            </p:cNvPr>
            <p:cNvCxnSpPr>
              <a:cxnSpLocks/>
            </p:cNvCxnSpPr>
            <p:nvPr/>
          </p:nvCxnSpPr>
          <p:spPr>
            <a:xfrm>
              <a:off x="7850483" y="3903985"/>
              <a:ext cx="0" cy="222185"/>
            </a:xfrm>
            <a:prstGeom prst="line">
              <a:avLst/>
            </a:prstGeom>
            <a:ln w="38100"/>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33045E9A-D08F-1BE4-51AF-6037010484DB}"/>
                </a:ext>
              </a:extLst>
            </p:cNvPr>
            <p:cNvCxnSpPr>
              <a:cxnSpLocks/>
            </p:cNvCxnSpPr>
            <p:nvPr/>
          </p:nvCxnSpPr>
          <p:spPr>
            <a:xfrm>
              <a:off x="5409595" y="3903985"/>
              <a:ext cx="0" cy="222185"/>
            </a:xfrm>
            <a:prstGeom prst="line">
              <a:avLst/>
            </a:prstGeom>
            <a:ln w="38100"/>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C817673D-7D37-CF50-954E-DC5345824E54}"/>
                </a:ext>
              </a:extLst>
            </p:cNvPr>
            <p:cNvCxnSpPr>
              <a:cxnSpLocks/>
            </p:cNvCxnSpPr>
            <p:nvPr/>
          </p:nvCxnSpPr>
          <p:spPr>
            <a:xfrm>
              <a:off x="7028201" y="3903985"/>
              <a:ext cx="0" cy="222185"/>
            </a:xfrm>
            <a:prstGeom prst="line">
              <a:avLst/>
            </a:prstGeom>
            <a:ln w="38100"/>
          </p:spPr>
          <p:style>
            <a:lnRef idx="1">
              <a:schemeClr val="dk1"/>
            </a:lnRef>
            <a:fillRef idx="0">
              <a:schemeClr val="dk1"/>
            </a:fillRef>
            <a:effectRef idx="0">
              <a:schemeClr val="dk1"/>
            </a:effectRef>
            <a:fontRef idx="minor">
              <a:schemeClr val="tx1"/>
            </a:fontRef>
          </p:style>
        </p:cxnSp>
      </p:grpSp>
      <p:sp>
        <p:nvSpPr>
          <p:cNvPr id="10245" name="Title 8">
            <a:extLst>
              <a:ext uri="{FF2B5EF4-FFF2-40B4-BE49-F238E27FC236}">
                <a16:creationId xmlns:a16="http://schemas.microsoft.com/office/drawing/2014/main" id="{9ABF11B7-5A19-6A82-7747-F25185AB06FA}"/>
              </a:ext>
            </a:extLst>
          </p:cNvPr>
          <p:cNvSpPr>
            <a:spLocks noGrp="1"/>
          </p:cNvSpPr>
          <p:nvPr>
            <p:ph type="title"/>
          </p:nvPr>
        </p:nvSpPr>
        <p:spPr>
          <a:xfrm>
            <a:off x="704420" y="237467"/>
            <a:ext cx="7718425" cy="573088"/>
          </a:xfrm>
        </p:spPr>
        <p:txBody>
          <a:bodyPr/>
          <a:lstStyle/>
          <a:p>
            <a:r>
              <a:rPr lang="en-US" dirty="0"/>
              <a:t>Arithmetic Coding – INT2 Example</a:t>
            </a:r>
          </a:p>
        </p:txBody>
      </p:sp>
    </p:spTree>
    <p:custDataLst>
      <p:tags r:id="rId1"/>
    </p:custDataLst>
    <p:extLst>
      <p:ext uri="{BB962C8B-B14F-4D97-AF65-F5344CB8AC3E}">
        <p14:creationId xmlns:p14="http://schemas.microsoft.com/office/powerpoint/2010/main" val="322071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50"/>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4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 grpId="0"/>
      <p:bldP spid="4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C6E679B6-055C-1FC8-EA3A-A2C9DAEF1E20}"/>
              </a:ext>
            </a:extLst>
          </p:cNvPr>
          <p:cNvSpPr txBox="1"/>
          <p:nvPr/>
        </p:nvSpPr>
        <p:spPr>
          <a:xfrm>
            <a:off x="513317" y="679412"/>
            <a:ext cx="279190" cy="307777"/>
          </a:xfrm>
          <a:prstGeom prst="rect">
            <a:avLst/>
          </a:prstGeom>
          <a:noFill/>
        </p:spPr>
        <p:txBody>
          <a:bodyPr wrap="square" rtlCol="0">
            <a:spAutoFit/>
          </a:bodyPr>
          <a:lstStyle/>
          <a:p>
            <a:r>
              <a:rPr lang="en-US" b="1"/>
              <a:t>0</a:t>
            </a:r>
          </a:p>
        </p:txBody>
      </p:sp>
      <p:sp>
        <p:nvSpPr>
          <p:cNvPr id="29" name="Title 8">
            <a:extLst>
              <a:ext uri="{FF2B5EF4-FFF2-40B4-BE49-F238E27FC236}">
                <a16:creationId xmlns:a16="http://schemas.microsoft.com/office/drawing/2014/main" id="{EB0B3B7A-F03C-E491-5C8A-D3116957FCFF}"/>
              </a:ext>
            </a:extLst>
          </p:cNvPr>
          <p:cNvSpPr>
            <a:spLocks noGrp="1"/>
          </p:cNvSpPr>
          <p:nvPr>
            <p:ph type="title"/>
          </p:nvPr>
        </p:nvSpPr>
        <p:spPr>
          <a:xfrm>
            <a:off x="344575" y="52128"/>
            <a:ext cx="7717500" cy="572700"/>
          </a:xfrm>
        </p:spPr>
        <p:txBody>
          <a:bodyPr/>
          <a:lstStyle/>
          <a:p>
            <a:r>
              <a:rPr lang="en-US"/>
              <a:t>Arithmetic Coding – Probability Table</a:t>
            </a:r>
          </a:p>
        </p:txBody>
      </p:sp>
      <p:grpSp>
        <p:nvGrpSpPr>
          <p:cNvPr id="19" name="Group 18">
            <a:extLst>
              <a:ext uri="{FF2B5EF4-FFF2-40B4-BE49-F238E27FC236}">
                <a16:creationId xmlns:a16="http://schemas.microsoft.com/office/drawing/2014/main" id="{441D8BE7-8302-F89B-DE2D-E1B3E3D405A7}"/>
              </a:ext>
            </a:extLst>
          </p:cNvPr>
          <p:cNvGrpSpPr/>
          <p:nvPr/>
        </p:nvGrpSpPr>
        <p:grpSpPr>
          <a:xfrm>
            <a:off x="458129" y="846036"/>
            <a:ext cx="2350095" cy="3947356"/>
            <a:chOff x="458129" y="846036"/>
            <a:chExt cx="2350095" cy="3947356"/>
          </a:xfrm>
        </p:grpSpPr>
        <p:grpSp>
          <p:nvGrpSpPr>
            <p:cNvPr id="5" name="Group 4">
              <a:extLst>
                <a:ext uri="{FF2B5EF4-FFF2-40B4-BE49-F238E27FC236}">
                  <a16:creationId xmlns:a16="http://schemas.microsoft.com/office/drawing/2014/main" id="{20731BB4-9914-1E71-E5F9-982A52512697}"/>
                </a:ext>
              </a:extLst>
            </p:cNvPr>
            <p:cNvGrpSpPr/>
            <p:nvPr/>
          </p:nvGrpSpPr>
          <p:grpSpPr>
            <a:xfrm rot="5400000">
              <a:off x="-1005019" y="2631678"/>
              <a:ext cx="3793469" cy="222185"/>
              <a:chOff x="3782337" y="3903985"/>
              <a:chExt cx="4068146" cy="222185"/>
            </a:xfrm>
          </p:grpSpPr>
          <p:cxnSp>
            <p:nvCxnSpPr>
              <p:cNvPr id="6" name="Straight Arrow Connector 5">
                <a:extLst>
                  <a:ext uri="{FF2B5EF4-FFF2-40B4-BE49-F238E27FC236}">
                    <a16:creationId xmlns:a16="http://schemas.microsoft.com/office/drawing/2014/main" id="{9CB52236-8683-D4C1-CF08-26D1DAF3246B}"/>
                  </a:ext>
                </a:extLst>
              </p:cNvPr>
              <p:cNvCxnSpPr>
                <a:cxnSpLocks/>
              </p:cNvCxnSpPr>
              <p:nvPr/>
            </p:nvCxnSpPr>
            <p:spPr>
              <a:xfrm>
                <a:off x="3782337" y="4021494"/>
                <a:ext cx="4068146" cy="0"/>
              </a:xfrm>
              <a:prstGeom prst="straightConnector1">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Straight Connector 6">
                <a:extLst>
                  <a:ext uri="{FF2B5EF4-FFF2-40B4-BE49-F238E27FC236}">
                    <a16:creationId xmlns:a16="http://schemas.microsoft.com/office/drawing/2014/main" id="{F091F785-6945-F0A0-38A1-BCC6B71A53D2}"/>
                  </a:ext>
                </a:extLst>
              </p:cNvPr>
              <p:cNvCxnSpPr>
                <a:cxnSpLocks/>
              </p:cNvCxnSpPr>
              <p:nvPr/>
            </p:nvCxnSpPr>
            <p:spPr>
              <a:xfrm>
                <a:off x="4595966" y="3903985"/>
                <a:ext cx="0" cy="222185"/>
              </a:xfrm>
              <a:prstGeom prst="line">
                <a:avLst/>
              </a:prstGeom>
              <a:ln w="38100"/>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B5FDDC7C-6514-47C2-FD3B-0815FB8FBE13}"/>
                  </a:ext>
                </a:extLst>
              </p:cNvPr>
              <p:cNvCxnSpPr>
                <a:cxnSpLocks/>
              </p:cNvCxnSpPr>
              <p:nvPr/>
            </p:nvCxnSpPr>
            <p:spPr>
              <a:xfrm>
                <a:off x="3782337" y="3903985"/>
                <a:ext cx="0" cy="222185"/>
              </a:xfrm>
              <a:prstGeom prst="line">
                <a:avLst/>
              </a:prstGeom>
              <a:ln w="381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B49E97C9-D1A3-44C8-D5F6-10D8907481DB}"/>
                  </a:ext>
                </a:extLst>
              </p:cNvPr>
              <p:cNvCxnSpPr>
                <a:cxnSpLocks/>
              </p:cNvCxnSpPr>
              <p:nvPr/>
            </p:nvCxnSpPr>
            <p:spPr>
              <a:xfrm>
                <a:off x="7850483" y="3903985"/>
                <a:ext cx="0" cy="222185"/>
              </a:xfrm>
              <a:prstGeom prst="line">
                <a:avLst/>
              </a:prstGeom>
              <a:ln w="38100"/>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C95179DB-7FFD-89B8-7C3E-C5CCBD7AA98D}"/>
                  </a:ext>
                </a:extLst>
              </p:cNvPr>
              <p:cNvCxnSpPr>
                <a:cxnSpLocks/>
              </p:cNvCxnSpPr>
              <p:nvPr/>
            </p:nvCxnSpPr>
            <p:spPr>
              <a:xfrm>
                <a:off x="5409595" y="3903985"/>
                <a:ext cx="0" cy="222185"/>
              </a:xfrm>
              <a:prstGeom prst="line">
                <a:avLst/>
              </a:prstGeom>
              <a:ln w="381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5C223708-CC46-2EB4-616A-3CA15B6A8221}"/>
                  </a:ext>
                </a:extLst>
              </p:cNvPr>
              <p:cNvCxnSpPr>
                <a:cxnSpLocks/>
              </p:cNvCxnSpPr>
              <p:nvPr/>
            </p:nvCxnSpPr>
            <p:spPr>
              <a:xfrm>
                <a:off x="7028201" y="3903985"/>
                <a:ext cx="0" cy="222185"/>
              </a:xfrm>
              <a:prstGeom prst="line">
                <a:avLst/>
              </a:prstGeom>
              <a:ln w="38100"/>
            </p:spPr>
            <p:style>
              <a:lnRef idx="1">
                <a:schemeClr val="dk1"/>
              </a:lnRef>
              <a:fillRef idx="0">
                <a:schemeClr val="dk1"/>
              </a:fillRef>
              <a:effectRef idx="0">
                <a:schemeClr val="dk1"/>
              </a:effectRef>
              <a:fontRef idx="minor">
                <a:schemeClr val="tx1"/>
              </a:fontRef>
            </p:style>
          </p:cxnSp>
        </p:grpSp>
        <p:sp>
          <p:nvSpPr>
            <p:cNvPr id="26" name="Rectangle 1">
              <a:extLst>
                <a:ext uri="{FF2B5EF4-FFF2-40B4-BE49-F238E27FC236}">
                  <a16:creationId xmlns:a16="http://schemas.microsoft.com/office/drawing/2014/main" id="{26215EC5-4F04-6A8E-C740-C741ED8CA4AA}"/>
                </a:ext>
              </a:extLst>
            </p:cNvPr>
            <p:cNvSpPr>
              <a:spLocks noChangeArrowheads="1"/>
            </p:cNvSpPr>
            <p:nvPr/>
          </p:nvSpPr>
          <p:spPr bwMode="auto">
            <a:xfrm>
              <a:off x="792510" y="2361000"/>
              <a:ext cx="183332" cy="1511742"/>
            </a:xfrm>
            <a:prstGeom prst="rect">
              <a:avLst/>
            </a:prstGeom>
            <a:solidFill>
              <a:srgbClr val="FCD2BB"/>
            </a:solidFill>
            <a:ln w="9360">
              <a:solidFill>
                <a:srgbClr val="000000"/>
              </a:solidFill>
              <a:miter lim="800000"/>
              <a:headEnd/>
              <a:tailEnd/>
            </a:ln>
            <a:effectLst/>
          </p:spPr>
          <p:txBody>
            <a:bodyPr wrap="none" anchor="ctr"/>
            <a:lstStyle/>
            <a:p>
              <a:pPr algn="ctr" defTabSz="336947" fontAlgn="base">
                <a:spcBef>
                  <a:spcPct val="0"/>
                </a:spcBef>
                <a:spcAft>
                  <a:spcPct val="0"/>
                </a:spcAft>
                <a:buSzPct val="100000"/>
              </a:pPr>
              <a:endParaRPr lang="en-US" sz="1350" b="1" kern="1200">
                <a:solidFill>
                  <a:srgbClr val="C00000"/>
                </a:solidFill>
                <a:latin typeface="Arial" panose="020B0604020202020204" pitchFamily="34" charset="0"/>
                <a:ea typeface="+mn-ea"/>
              </a:endParaRPr>
            </a:p>
          </p:txBody>
        </p:sp>
        <p:sp>
          <p:nvSpPr>
            <p:cNvPr id="27" name="Rectangle 1">
              <a:extLst>
                <a:ext uri="{FF2B5EF4-FFF2-40B4-BE49-F238E27FC236}">
                  <a16:creationId xmlns:a16="http://schemas.microsoft.com/office/drawing/2014/main" id="{50C83487-E2C7-EE0E-730D-923B71A92FEE}"/>
                </a:ext>
              </a:extLst>
            </p:cNvPr>
            <p:cNvSpPr>
              <a:spLocks noChangeArrowheads="1"/>
            </p:cNvSpPr>
            <p:nvPr/>
          </p:nvSpPr>
          <p:spPr bwMode="auto">
            <a:xfrm>
              <a:off x="1695133" y="2660391"/>
              <a:ext cx="183332" cy="274089"/>
            </a:xfrm>
            <a:prstGeom prst="rect">
              <a:avLst/>
            </a:prstGeom>
            <a:solidFill>
              <a:srgbClr val="FCD2BB"/>
            </a:solidFill>
            <a:ln w="9360">
              <a:solidFill>
                <a:srgbClr val="000000"/>
              </a:solidFill>
              <a:miter lim="800000"/>
              <a:headEnd/>
              <a:tailEnd/>
            </a:ln>
            <a:effectLst/>
          </p:spPr>
          <p:txBody>
            <a:bodyPr wrap="none" anchor="ctr"/>
            <a:lstStyle/>
            <a:p>
              <a:pPr algn="ctr" defTabSz="336947" fontAlgn="base">
                <a:spcBef>
                  <a:spcPct val="0"/>
                </a:spcBef>
                <a:spcAft>
                  <a:spcPct val="0"/>
                </a:spcAft>
                <a:buSzPct val="100000"/>
              </a:pPr>
              <a:endParaRPr lang="en-US" sz="1350" b="1" kern="1200">
                <a:solidFill>
                  <a:srgbClr val="C00000"/>
                </a:solidFill>
                <a:latin typeface="Arial" panose="020B0604020202020204" pitchFamily="34" charset="0"/>
                <a:ea typeface="+mn-ea"/>
              </a:endParaRPr>
            </a:p>
          </p:txBody>
        </p:sp>
        <p:sp>
          <p:nvSpPr>
            <p:cNvPr id="28" name="Rectangle 1">
              <a:extLst>
                <a:ext uri="{FF2B5EF4-FFF2-40B4-BE49-F238E27FC236}">
                  <a16:creationId xmlns:a16="http://schemas.microsoft.com/office/drawing/2014/main" id="{37DBAE6E-9B5D-A064-54CA-EA42578025E1}"/>
                </a:ext>
              </a:extLst>
            </p:cNvPr>
            <p:cNvSpPr>
              <a:spLocks noChangeArrowheads="1"/>
            </p:cNvSpPr>
            <p:nvPr/>
          </p:nvSpPr>
          <p:spPr bwMode="auto">
            <a:xfrm>
              <a:off x="2602399" y="2641592"/>
              <a:ext cx="176630" cy="75701"/>
            </a:xfrm>
            <a:prstGeom prst="rect">
              <a:avLst/>
            </a:prstGeom>
            <a:solidFill>
              <a:srgbClr val="CCE5CC"/>
            </a:solidFill>
            <a:ln w="9360">
              <a:solidFill>
                <a:srgbClr val="000000"/>
              </a:solidFill>
              <a:miter lim="800000"/>
              <a:headEnd/>
              <a:tailEnd/>
            </a:ln>
            <a:effectLst/>
          </p:spPr>
          <p:txBody>
            <a:bodyPr wrap="none" anchor="ctr"/>
            <a:lstStyle/>
            <a:p>
              <a:pPr algn="ctr" defTabSz="336947" fontAlgn="base">
                <a:spcBef>
                  <a:spcPct val="0"/>
                </a:spcBef>
                <a:spcAft>
                  <a:spcPct val="0"/>
                </a:spcAft>
                <a:buSzPct val="100000"/>
              </a:pPr>
              <a:endParaRPr lang="en-US" sz="1350" b="1" kern="1200">
                <a:solidFill>
                  <a:srgbClr val="C00000"/>
                </a:solidFill>
                <a:latin typeface="Arial" panose="020B0604020202020204" pitchFamily="34" charset="0"/>
                <a:ea typeface="+mn-ea"/>
              </a:endParaRPr>
            </a:p>
          </p:txBody>
        </p:sp>
        <p:sp>
          <p:nvSpPr>
            <p:cNvPr id="38" name="TextBox 37">
              <a:extLst>
                <a:ext uri="{FF2B5EF4-FFF2-40B4-BE49-F238E27FC236}">
                  <a16:creationId xmlns:a16="http://schemas.microsoft.com/office/drawing/2014/main" id="{E4602008-D782-5426-BEEF-C27DC258DAA9}"/>
                </a:ext>
              </a:extLst>
            </p:cNvPr>
            <p:cNvSpPr txBox="1"/>
            <p:nvPr/>
          </p:nvSpPr>
          <p:spPr>
            <a:xfrm>
              <a:off x="458129" y="4485615"/>
              <a:ext cx="284052" cy="307777"/>
            </a:xfrm>
            <a:prstGeom prst="rect">
              <a:avLst/>
            </a:prstGeom>
            <a:noFill/>
          </p:spPr>
          <p:txBody>
            <a:bodyPr wrap="none" rtlCol="0">
              <a:spAutoFit/>
            </a:bodyPr>
            <a:lstStyle/>
            <a:p>
              <a:r>
                <a:rPr lang="en-US" b="1"/>
                <a:t>1</a:t>
              </a:r>
            </a:p>
          </p:txBody>
        </p:sp>
        <p:cxnSp>
          <p:nvCxnSpPr>
            <p:cNvPr id="40" name="Straight Connector 39">
              <a:extLst>
                <a:ext uri="{FF2B5EF4-FFF2-40B4-BE49-F238E27FC236}">
                  <a16:creationId xmlns:a16="http://schemas.microsoft.com/office/drawing/2014/main" id="{699F1561-76AE-4C17-519D-6CEC8531804E}"/>
                </a:ext>
              </a:extLst>
            </p:cNvPr>
            <p:cNvCxnSpPr>
              <a:cxnSpLocks/>
            </p:cNvCxnSpPr>
            <p:nvPr/>
          </p:nvCxnSpPr>
          <p:spPr>
            <a:xfrm>
              <a:off x="1002809" y="2353264"/>
              <a:ext cx="664058" cy="0"/>
            </a:xfrm>
            <a:prstGeom prst="line">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37" name="Group 36">
              <a:extLst>
                <a:ext uri="{FF2B5EF4-FFF2-40B4-BE49-F238E27FC236}">
                  <a16:creationId xmlns:a16="http://schemas.microsoft.com/office/drawing/2014/main" id="{0EAF640B-24D1-C1CC-4A6F-EAC6BE7432F2}"/>
                </a:ext>
              </a:extLst>
            </p:cNvPr>
            <p:cNvGrpSpPr/>
            <p:nvPr/>
          </p:nvGrpSpPr>
          <p:grpSpPr>
            <a:xfrm rot="5400000">
              <a:off x="1027060" y="3001911"/>
              <a:ext cx="1519478" cy="222185"/>
              <a:chOff x="3782337" y="3903985"/>
              <a:chExt cx="4068146" cy="222185"/>
            </a:xfrm>
          </p:grpSpPr>
          <p:cxnSp>
            <p:nvCxnSpPr>
              <p:cNvPr id="42" name="Straight Arrow Connector 41">
                <a:extLst>
                  <a:ext uri="{FF2B5EF4-FFF2-40B4-BE49-F238E27FC236}">
                    <a16:creationId xmlns:a16="http://schemas.microsoft.com/office/drawing/2014/main" id="{6AF27370-936E-A03B-5D48-9EC87FD0DB36}"/>
                  </a:ext>
                </a:extLst>
              </p:cNvPr>
              <p:cNvCxnSpPr>
                <a:cxnSpLocks/>
              </p:cNvCxnSpPr>
              <p:nvPr/>
            </p:nvCxnSpPr>
            <p:spPr>
              <a:xfrm>
                <a:off x="3782337" y="4021494"/>
                <a:ext cx="4068146" cy="0"/>
              </a:xfrm>
              <a:prstGeom prst="straightConnector1">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3" name="Straight Connector 42">
                <a:extLst>
                  <a:ext uri="{FF2B5EF4-FFF2-40B4-BE49-F238E27FC236}">
                    <a16:creationId xmlns:a16="http://schemas.microsoft.com/office/drawing/2014/main" id="{1229259D-3321-38FA-9D15-C79D023C0A8C}"/>
                  </a:ext>
                </a:extLst>
              </p:cNvPr>
              <p:cNvCxnSpPr>
                <a:cxnSpLocks/>
              </p:cNvCxnSpPr>
              <p:nvPr/>
            </p:nvCxnSpPr>
            <p:spPr>
              <a:xfrm>
                <a:off x="4595966" y="3903985"/>
                <a:ext cx="0" cy="222185"/>
              </a:xfrm>
              <a:prstGeom prst="line">
                <a:avLst/>
              </a:prstGeom>
              <a:ln w="38100"/>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563B8CA5-CEAF-935A-448B-2B2CABA14FDF}"/>
                  </a:ext>
                </a:extLst>
              </p:cNvPr>
              <p:cNvCxnSpPr>
                <a:cxnSpLocks/>
              </p:cNvCxnSpPr>
              <p:nvPr/>
            </p:nvCxnSpPr>
            <p:spPr>
              <a:xfrm>
                <a:off x="3782337" y="3903985"/>
                <a:ext cx="0" cy="222185"/>
              </a:xfrm>
              <a:prstGeom prst="line">
                <a:avLst/>
              </a:prstGeom>
              <a:ln w="38100"/>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5651F69B-0307-423B-76C9-0C86BC68FC69}"/>
                  </a:ext>
                </a:extLst>
              </p:cNvPr>
              <p:cNvCxnSpPr>
                <a:cxnSpLocks/>
              </p:cNvCxnSpPr>
              <p:nvPr/>
            </p:nvCxnSpPr>
            <p:spPr>
              <a:xfrm>
                <a:off x="7850483" y="3903985"/>
                <a:ext cx="0" cy="222185"/>
              </a:xfrm>
              <a:prstGeom prst="line">
                <a:avLst/>
              </a:prstGeom>
              <a:ln w="38100"/>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33045E9A-D08F-1BE4-51AF-6037010484DB}"/>
                  </a:ext>
                </a:extLst>
              </p:cNvPr>
              <p:cNvCxnSpPr>
                <a:cxnSpLocks/>
              </p:cNvCxnSpPr>
              <p:nvPr/>
            </p:nvCxnSpPr>
            <p:spPr>
              <a:xfrm>
                <a:off x="5409595" y="3903985"/>
                <a:ext cx="0" cy="222185"/>
              </a:xfrm>
              <a:prstGeom prst="line">
                <a:avLst/>
              </a:prstGeom>
              <a:ln w="38100"/>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C817673D-7D37-CF50-954E-DC5345824E54}"/>
                  </a:ext>
                </a:extLst>
              </p:cNvPr>
              <p:cNvCxnSpPr>
                <a:cxnSpLocks/>
              </p:cNvCxnSpPr>
              <p:nvPr/>
            </p:nvCxnSpPr>
            <p:spPr>
              <a:xfrm>
                <a:off x="7028201" y="3903985"/>
                <a:ext cx="0" cy="222185"/>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50" name="Group 49">
              <a:extLst>
                <a:ext uri="{FF2B5EF4-FFF2-40B4-BE49-F238E27FC236}">
                  <a16:creationId xmlns:a16="http://schemas.microsoft.com/office/drawing/2014/main" id="{670458F8-0963-4B28-D7F1-C1E84F1684BB}"/>
                </a:ext>
              </a:extLst>
            </p:cNvPr>
            <p:cNvGrpSpPr/>
            <p:nvPr/>
          </p:nvGrpSpPr>
          <p:grpSpPr>
            <a:xfrm rot="5400000">
              <a:off x="2545183" y="2698017"/>
              <a:ext cx="303896" cy="222186"/>
              <a:chOff x="3782337" y="3903985"/>
              <a:chExt cx="4068146" cy="222186"/>
            </a:xfrm>
          </p:grpSpPr>
          <p:cxnSp>
            <p:nvCxnSpPr>
              <p:cNvPr id="53" name="Straight Connector 52">
                <a:extLst>
                  <a:ext uri="{FF2B5EF4-FFF2-40B4-BE49-F238E27FC236}">
                    <a16:creationId xmlns:a16="http://schemas.microsoft.com/office/drawing/2014/main" id="{6419FEAA-6ADC-1DAA-F4FB-DA19A6DF6DF3}"/>
                  </a:ext>
                </a:extLst>
              </p:cNvPr>
              <p:cNvCxnSpPr>
                <a:cxnSpLocks/>
              </p:cNvCxnSpPr>
              <p:nvPr/>
            </p:nvCxnSpPr>
            <p:spPr>
              <a:xfrm>
                <a:off x="3782337" y="3903985"/>
                <a:ext cx="0" cy="222185"/>
              </a:xfrm>
              <a:prstGeom prst="line">
                <a:avLst/>
              </a:prstGeom>
              <a:ln w="38100"/>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9A63DF87-84DA-E066-FAE0-DD11D2DFFC15}"/>
                  </a:ext>
                </a:extLst>
              </p:cNvPr>
              <p:cNvCxnSpPr>
                <a:cxnSpLocks/>
              </p:cNvCxnSpPr>
              <p:nvPr/>
            </p:nvCxnSpPr>
            <p:spPr>
              <a:xfrm>
                <a:off x="3782337" y="4021494"/>
                <a:ext cx="4068146" cy="0"/>
              </a:xfrm>
              <a:prstGeom prst="straightConnector1">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2" name="Straight Connector 51">
                <a:extLst>
                  <a:ext uri="{FF2B5EF4-FFF2-40B4-BE49-F238E27FC236}">
                    <a16:creationId xmlns:a16="http://schemas.microsoft.com/office/drawing/2014/main" id="{3F77EF43-8D34-83BE-AAC3-8060F2500153}"/>
                  </a:ext>
                </a:extLst>
              </p:cNvPr>
              <p:cNvCxnSpPr>
                <a:cxnSpLocks/>
              </p:cNvCxnSpPr>
              <p:nvPr/>
            </p:nvCxnSpPr>
            <p:spPr>
              <a:xfrm>
                <a:off x="4595966" y="3903985"/>
                <a:ext cx="0" cy="222185"/>
              </a:xfrm>
              <a:prstGeom prst="line">
                <a:avLst/>
              </a:prstGeom>
              <a:ln w="38100"/>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E049D3AF-96B3-BEAF-3974-1DACA8B8F2D8}"/>
                  </a:ext>
                </a:extLst>
              </p:cNvPr>
              <p:cNvCxnSpPr>
                <a:cxnSpLocks/>
              </p:cNvCxnSpPr>
              <p:nvPr/>
            </p:nvCxnSpPr>
            <p:spPr>
              <a:xfrm>
                <a:off x="7850483" y="3903985"/>
                <a:ext cx="0" cy="222185"/>
              </a:xfrm>
              <a:prstGeom prst="line">
                <a:avLst/>
              </a:prstGeom>
              <a:ln w="38100"/>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00ADA0F5-B7DF-132F-ABF4-7ACE600B0DB5}"/>
                  </a:ext>
                </a:extLst>
              </p:cNvPr>
              <p:cNvCxnSpPr>
                <a:cxnSpLocks/>
              </p:cNvCxnSpPr>
              <p:nvPr/>
            </p:nvCxnSpPr>
            <p:spPr>
              <a:xfrm>
                <a:off x="5409583" y="3903986"/>
                <a:ext cx="0" cy="222185"/>
              </a:xfrm>
              <a:prstGeom prst="line">
                <a:avLst/>
              </a:prstGeom>
              <a:ln w="38100"/>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D31A754A-E169-F0C0-4514-31D18B7D9B08}"/>
                  </a:ext>
                </a:extLst>
              </p:cNvPr>
              <p:cNvCxnSpPr>
                <a:cxnSpLocks/>
              </p:cNvCxnSpPr>
              <p:nvPr/>
            </p:nvCxnSpPr>
            <p:spPr>
              <a:xfrm>
                <a:off x="7028195" y="3903985"/>
                <a:ext cx="0" cy="222185"/>
              </a:xfrm>
              <a:prstGeom prst="line">
                <a:avLst/>
              </a:prstGeom>
              <a:ln w="38100"/>
            </p:spPr>
            <p:style>
              <a:lnRef idx="1">
                <a:schemeClr val="dk1"/>
              </a:lnRef>
              <a:fillRef idx="0">
                <a:schemeClr val="dk1"/>
              </a:fillRef>
              <a:effectRef idx="0">
                <a:schemeClr val="dk1"/>
              </a:effectRef>
              <a:fontRef idx="minor">
                <a:schemeClr val="tx1"/>
              </a:fontRef>
            </p:style>
          </p:cxnSp>
        </p:grpSp>
        <p:cxnSp>
          <p:nvCxnSpPr>
            <p:cNvPr id="57" name="Straight Connector 56">
              <a:extLst>
                <a:ext uri="{FF2B5EF4-FFF2-40B4-BE49-F238E27FC236}">
                  <a16:creationId xmlns:a16="http://schemas.microsoft.com/office/drawing/2014/main" id="{2AD3E9F7-4171-132B-C295-7E875A1A373B}"/>
                </a:ext>
              </a:extLst>
            </p:cNvPr>
            <p:cNvCxnSpPr>
              <a:cxnSpLocks/>
            </p:cNvCxnSpPr>
            <p:nvPr/>
          </p:nvCxnSpPr>
          <p:spPr>
            <a:xfrm>
              <a:off x="1011648" y="3872742"/>
              <a:ext cx="664058" cy="0"/>
            </a:xfrm>
            <a:prstGeom prst="line">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8" name="Straight Connector 57">
              <a:extLst>
                <a:ext uri="{FF2B5EF4-FFF2-40B4-BE49-F238E27FC236}">
                  <a16:creationId xmlns:a16="http://schemas.microsoft.com/office/drawing/2014/main" id="{D54F0E79-5B28-F4EC-3D12-3074CFA8314C}"/>
                </a:ext>
              </a:extLst>
            </p:cNvPr>
            <p:cNvCxnSpPr>
              <a:cxnSpLocks/>
            </p:cNvCxnSpPr>
            <p:nvPr/>
          </p:nvCxnSpPr>
          <p:spPr>
            <a:xfrm>
              <a:off x="1897892" y="2657160"/>
              <a:ext cx="664058" cy="0"/>
            </a:xfrm>
            <a:prstGeom prst="line">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9" name="Straight Connector 58">
              <a:extLst>
                <a:ext uri="{FF2B5EF4-FFF2-40B4-BE49-F238E27FC236}">
                  <a16:creationId xmlns:a16="http://schemas.microsoft.com/office/drawing/2014/main" id="{EBDF2C8A-5FD9-BBF4-F7B1-BB15B1ECEE2A}"/>
                </a:ext>
              </a:extLst>
            </p:cNvPr>
            <p:cNvCxnSpPr>
              <a:cxnSpLocks/>
            </p:cNvCxnSpPr>
            <p:nvPr/>
          </p:nvCxnSpPr>
          <p:spPr>
            <a:xfrm>
              <a:off x="1897892" y="2956902"/>
              <a:ext cx="664058" cy="0"/>
            </a:xfrm>
            <a:prstGeom prst="line">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nvGrpSpPr>
          <p:cNvPr id="2" name="Group 1">
            <a:extLst>
              <a:ext uri="{FF2B5EF4-FFF2-40B4-BE49-F238E27FC236}">
                <a16:creationId xmlns:a16="http://schemas.microsoft.com/office/drawing/2014/main" id="{8A729B79-E7E8-735A-6BC2-3E1F6549E7AB}"/>
              </a:ext>
            </a:extLst>
          </p:cNvPr>
          <p:cNvGrpSpPr/>
          <p:nvPr/>
        </p:nvGrpSpPr>
        <p:grpSpPr>
          <a:xfrm rot="5400000">
            <a:off x="2177585" y="2905544"/>
            <a:ext cx="3245734" cy="222185"/>
            <a:chOff x="3782337" y="3903985"/>
            <a:chExt cx="4068146" cy="222185"/>
          </a:xfrm>
        </p:grpSpPr>
        <p:cxnSp>
          <p:nvCxnSpPr>
            <p:cNvPr id="3" name="Straight Arrow Connector 2">
              <a:extLst>
                <a:ext uri="{FF2B5EF4-FFF2-40B4-BE49-F238E27FC236}">
                  <a16:creationId xmlns:a16="http://schemas.microsoft.com/office/drawing/2014/main" id="{24E8C1D0-8FE2-19F9-C947-015247C53530}"/>
                </a:ext>
              </a:extLst>
            </p:cNvPr>
            <p:cNvCxnSpPr>
              <a:cxnSpLocks/>
            </p:cNvCxnSpPr>
            <p:nvPr/>
          </p:nvCxnSpPr>
          <p:spPr>
            <a:xfrm>
              <a:off x="3782337" y="4021494"/>
              <a:ext cx="4068146" cy="0"/>
            </a:xfrm>
            <a:prstGeom prst="straightConnector1">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 name="Straight Connector 3">
              <a:extLst>
                <a:ext uri="{FF2B5EF4-FFF2-40B4-BE49-F238E27FC236}">
                  <a16:creationId xmlns:a16="http://schemas.microsoft.com/office/drawing/2014/main" id="{0D2E2297-918A-C999-BB8D-C5C858CC2A40}"/>
                </a:ext>
              </a:extLst>
            </p:cNvPr>
            <p:cNvCxnSpPr>
              <a:cxnSpLocks/>
            </p:cNvCxnSpPr>
            <p:nvPr/>
          </p:nvCxnSpPr>
          <p:spPr>
            <a:xfrm>
              <a:off x="4595966" y="3903985"/>
              <a:ext cx="0" cy="222185"/>
            </a:xfrm>
            <a:prstGeom prst="line">
              <a:avLst/>
            </a:prstGeom>
            <a:ln w="3810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58868D59-D079-869A-EAC2-57F20B2B9C62}"/>
                </a:ext>
              </a:extLst>
            </p:cNvPr>
            <p:cNvCxnSpPr>
              <a:cxnSpLocks/>
            </p:cNvCxnSpPr>
            <p:nvPr/>
          </p:nvCxnSpPr>
          <p:spPr>
            <a:xfrm>
              <a:off x="3782337" y="3903985"/>
              <a:ext cx="0" cy="222185"/>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B03DEB3D-F0D8-C557-BAC9-53204310448B}"/>
                </a:ext>
              </a:extLst>
            </p:cNvPr>
            <p:cNvCxnSpPr>
              <a:cxnSpLocks/>
            </p:cNvCxnSpPr>
            <p:nvPr/>
          </p:nvCxnSpPr>
          <p:spPr>
            <a:xfrm>
              <a:off x="7850483" y="3903985"/>
              <a:ext cx="0" cy="222185"/>
            </a:xfrm>
            <a:prstGeom prst="line">
              <a:avLst/>
            </a:prstGeom>
            <a:ln w="381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B0D27F11-7414-B792-3BD3-2ABFC4C7EAAC}"/>
                </a:ext>
              </a:extLst>
            </p:cNvPr>
            <p:cNvCxnSpPr>
              <a:cxnSpLocks/>
            </p:cNvCxnSpPr>
            <p:nvPr/>
          </p:nvCxnSpPr>
          <p:spPr>
            <a:xfrm>
              <a:off x="5409595" y="3903985"/>
              <a:ext cx="0" cy="222185"/>
            </a:xfrm>
            <a:prstGeom prst="line">
              <a:avLst/>
            </a:prstGeom>
            <a:ln w="38100"/>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2A5810DC-515D-0774-8524-A6C8086C1192}"/>
                </a:ext>
              </a:extLst>
            </p:cNvPr>
            <p:cNvCxnSpPr>
              <a:cxnSpLocks/>
            </p:cNvCxnSpPr>
            <p:nvPr/>
          </p:nvCxnSpPr>
          <p:spPr>
            <a:xfrm>
              <a:off x="7028201" y="3903985"/>
              <a:ext cx="0" cy="222185"/>
            </a:xfrm>
            <a:prstGeom prst="line">
              <a:avLst/>
            </a:prstGeom>
            <a:ln w="38100"/>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graphicFrame>
            <p:nvGraphicFramePr>
              <p:cNvPr id="16" name="Table 15">
                <a:extLst>
                  <a:ext uri="{FF2B5EF4-FFF2-40B4-BE49-F238E27FC236}">
                    <a16:creationId xmlns:a16="http://schemas.microsoft.com/office/drawing/2014/main" id="{0210C008-79E6-6E1E-18C5-FD0E8A473AB2}"/>
                  </a:ext>
                </a:extLst>
              </p:cNvPr>
              <p:cNvGraphicFramePr>
                <a:graphicFrameLocks noGrp="1"/>
              </p:cNvGraphicFramePr>
              <p:nvPr>
                <p:extLst>
                  <p:ext uri="{D42A27DB-BD31-4B8C-83A1-F6EECF244321}">
                    <p14:modId xmlns:p14="http://schemas.microsoft.com/office/powerpoint/2010/main" val="337328448"/>
                  </p:ext>
                </p:extLst>
              </p:nvPr>
            </p:nvGraphicFramePr>
            <p:xfrm>
              <a:off x="4072150" y="814226"/>
              <a:ext cx="2274059" cy="4008129"/>
            </p:xfrm>
            <a:graphic>
              <a:graphicData uri="http://schemas.openxmlformats.org/drawingml/2006/table">
                <a:tbl>
                  <a:tblPr firstRow="1" bandRow="1">
                    <a:tableStyleId>{0B671928-1D19-45BF-BF23-258C63BDF459}</a:tableStyleId>
                  </a:tblPr>
                  <a:tblGrid>
                    <a:gridCol w="964654">
                      <a:extLst>
                        <a:ext uri="{9D8B030D-6E8A-4147-A177-3AD203B41FA5}">
                          <a16:colId xmlns:a16="http://schemas.microsoft.com/office/drawing/2014/main" val="374395291"/>
                        </a:ext>
                      </a:extLst>
                    </a:gridCol>
                    <a:gridCol w="1309405">
                      <a:extLst>
                        <a:ext uri="{9D8B030D-6E8A-4147-A177-3AD203B41FA5}">
                          <a16:colId xmlns:a16="http://schemas.microsoft.com/office/drawing/2014/main" val="2877208550"/>
                        </a:ext>
                      </a:extLst>
                    </a:gridCol>
                  </a:tblGrid>
                  <a:tr h="562527">
                    <a:tc>
                      <a:txBody>
                        <a:bodyPr/>
                        <a:lstStyle/>
                        <a:p>
                          <a:pPr algn="ctr"/>
                          <a:r>
                            <a:rPr lang="en-US" sz="1600" b="1" i="0" u="none" strike="noStrike" cap="none" dirty="0">
                              <a:solidFill>
                                <a:srgbClr val="000000"/>
                              </a:solidFill>
                              <a:latin typeface="Gill Sans"/>
                              <a:cs typeface="Arial"/>
                              <a:sym typeface="Arial"/>
                            </a:rPr>
                            <a:t>Symbol</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i="0" u="none" strike="noStrike" cap="none" dirty="0">
                              <a:solidFill>
                                <a:srgbClr val="000000"/>
                              </a:solidFill>
                              <a:latin typeface="Gill Sans"/>
                              <a:cs typeface="Arial"/>
                              <a:sym typeface="Arial"/>
                            </a:rPr>
                            <a:t>Frequency</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76010"/>
                      </a:ext>
                    </a:extLst>
                  </a:tr>
                  <a:tr h="549094">
                    <a:tc>
                      <a:txBody>
                        <a:bodyPr/>
                        <a:lstStyle/>
                        <a:p>
                          <a:pPr algn="ctr"/>
                          <a14:m>
                            <m:oMathPara xmlns:m="http://schemas.openxmlformats.org/officeDocument/2006/math">
                              <m:oMathParaPr>
                                <m:jc m:val="centerGroup"/>
                              </m:oMathParaPr>
                              <m:oMath xmlns:m="http://schemas.openxmlformats.org/officeDocument/2006/math">
                                <m:sSub>
                                  <m:sSubPr>
                                    <m:ctrlPr>
                                      <a:rPr lang="en-US" sz="1600" b="1" i="1" dirty="0" smtClean="0">
                                        <a:latin typeface="Cambria Math" panose="02040503050406030204" pitchFamily="18" charset="0"/>
                                      </a:rPr>
                                    </m:ctrlPr>
                                  </m:sSubPr>
                                  <m:e>
                                    <m:r>
                                      <a:rPr lang="en-US" sz="1600" b="1" i="1" dirty="0" smtClean="0">
                                        <a:latin typeface="Cambria Math" panose="02040503050406030204" pitchFamily="18" charset="0"/>
                                      </a:rPr>
                                      <m:t>𝑺</m:t>
                                    </m:r>
                                  </m:e>
                                  <m:sub>
                                    <m:r>
                                      <a:rPr lang="en-US" sz="1600" b="1" i="1" dirty="0" smtClean="0">
                                        <a:latin typeface="Cambria Math" panose="02040503050406030204" pitchFamily="18" charset="0"/>
                                      </a:rPr>
                                      <m:t>𝟏</m:t>
                                    </m:r>
                                  </m:sub>
                                </m:sSub>
                              </m:oMath>
                            </m:oMathPara>
                          </a14:m>
                          <a:endParaRPr lang="en-US" sz="1600" b="1"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sSub>
                                  <m:sSubPr>
                                    <m:ctrlPr>
                                      <a:rPr lang="en-US" sz="1600" b="1" i="1" dirty="0" smtClean="0">
                                        <a:latin typeface="Cambria Math" panose="02040503050406030204" pitchFamily="18" charset="0"/>
                                      </a:rPr>
                                    </m:ctrlPr>
                                  </m:sSubPr>
                                  <m:e>
                                    <m:r>
                                      <a:rPr lang="en-US" sz="1600" b="1" i="1" dirty="0" smtClean="0">
                                        <a:latin typeface="Cambria Math" panose="02040503050406030204" pitchFamily="18" charset="0"/>
                                      </a:rPr>
                                      <m:t>𝑷</m:t>
                                    </m:r>
                                  </m:e>
                                  <m:sub>
                                    <m:r>
                                      <a:rPr lang="en-US" sz="1600" b="1" i="1" dirty="0" smtClean="0">
                                        <a:latin typeface="Cambria Math" panose="02040503050406030204" pitchFamily="18" charset="0"/>
                                      </a:rPr>
                                      <m:t>𝟏</m:t>
                                    </m:r>
                                  </m:sub>
                                </m:sSub>
                              </m:oMath>
                            </m:oMathPara>
                          </a14:m>
                          <a:endParaRPr lang="en-US" sz="1600" b="1"/>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7391625"/>
                      </a:ext>
                    </a:extLst>
                  </a:tr>
                  <a:tr h="54909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1600" b="1" i="1" u="none" strike="noStrike" kern="0" cap="none" spc="0" normalizeH="0" baseline="0" noProof="0" dirty="0" smtClean="0">
                                        <a:ln>
                                          <a:noFill/>
                                        </a:ln>
                                        <a:solidFill>
                                          <a:srgbClr val="000000"/>
                                        </a:solidFill>
                                        <a:effectLst/>
                                        <a:uLnTx/>
                                        <a:uFillTx/>
                                        <a:latin typeface="Cambria Math" panose="02040503050406030204" pitchFamily="18" charset="0"/>
                                        <a:sym typeface="Arial"/>
                                      </a:rPr>
                                    </m:ctrlPr>
                                  </m:sSubPr>
                                  <m:e>
                                    <m:r>
                                      <a:rPr kumimoji="0" lang="en-US" sz="1600" b="1" i="1" u="none" strike="noStrike" kern="0" cap="none" spc="0" normalizeH="0" baseline="0" noProof="0" dirty="0" smtClean="0">
                                        <a:ln>
                                          <a:noFill/>
                                        </a:ln>
                                        <a:solidFill>
                                          <a:srgbClr val="000000"/>
                                        </a:solidFill>
                                        <a:effectLst/>
                                        <a:uLnTx/>
                                        <a:uFillTx/>
                                        <a:latin typeface="Cambria Math" panose="02040503050406030204" pitchFamily="18" charset="0"/>
                                        <a:sym typeface="Arial"/>
                                      </a:rPr>
                                      <m:t>𝑺</m:t>
                                    </m:r>
                                  </m:e>
                                  <m:sub>
                                    <m:r>
                                      <a:rPr kumimoji="0" lang="en-US" sz="1600" b="1" i="1" u="none" strike="noStrike" kern="0" cap="none" spc="0" normalizeH="0" baseline="0" noProof="0" dirty="0" smtClean="0">
                                        <a:ln>
                                          <a:noFill/>
                                        </a:ln>
                                        <a:solidFill>
                                          <a:srgbClr val="000000"/>
                                        </a:solidFill>
                                        <a:effectLst/>
                                        <a:uLnTx/>
                                        <a:uFillTx/>
                                        <a:latin typeface="Cambria Math" panose="02040503050406030204" pitchFamily="18" charset="0"/>
                                        <a:sym typeface="Arial"/>
                                      </a:rPr>
                                      <m:t>𝟐</m:t>
                                    </m:r>
                                  </m:sub>
                                </m:sSub>
                              </m:oMath>
                            </m:oMathPara>
                          </a14:m>
                          <a:endParaRPr kumimoji="0" lang="en-US" sz="1600" b="1" i="0" u="none" strike="noStrike" kern="0" cap="none" spc="0" normalizeH="0" baseline="0" noProof="0" dirty="0">
                            <a:ln>
                              <a:noFill/>
                            </a:ln>
                            <a:solidFill>
                              <a:srgbClr val="000000"/>
                            </a:solidFill>
                            <a:effectLst/>
                            <a:uLnTx/>
                            <a:uFillTx/>
                            <a:latin typeface="Arial"/>
                            <a:cs typeface="Arial"/>
                            <a:sym typeface="Aria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1600" b="1" i="1" u="none" strike="noStrike" kern="0" cap="none" spc="0" normalizeH="0" baseline="0" noProof="0" dirty="0" smtClean="0">
                                        <a:ln>
                                          <a:noFill/>
                                        </a:ln>
                                        <a:solidFill>
                                          <a:srgbClr val="000000"/>
                                        </a:solidFill>
                                        <a:effectLst/>
                                        <a:uLnTx/>
                                        <a:uFillTx/>
                                        <a:latin typeface="Cambria Math" panose="02040503050406030204" pitchFamily="18" charset="0"/>
                                        <a:sym typeface="Arial"/>
                                      </a:rPr>
                                    </m:ctrlPr>
                                  </m:sSubPr>
                                  <m:e>
                                    <m:r>
                                      <a:rPr kumimoji="0" lang="en-US" sz="1600" b="1" i="1" u="none" strike="noStrike" kern="0" cap="none" spc="0" normalizeH="0" baseline="0" noProof="0" dirty="0" smtClean="0">
                                        <a:ln>
                                          <a:noFill/>
                                        </a:ln>
                                        <a:solidFill>
                                          <a:srgbClr val="000000"/>
                                        </a:solidFill>
                                        <a:effectLst/>
                                        <a:uLnTx/>
                                        <a:uFillTx/>
                                        <a:latin typeface="Cambria Math" panose="02040503050406030204" pitchFamily="18" charset="0"/>
                                        <a:sym typeface="Arial"/>
                                      </a:rPr>
                                      <m:t>𝑷</m:t>
                                    </m:r>
                                  </m:e>
                                  <m:sub>
                                    <m:r>
                                      <a:rPr kumimoji="0" lang="en-US" sz="1600" b="1" i="1" u="none" strike="noStrike" kern="0" cap="none" spc="0" normalizeH="0" baseline="0" noProof="0" dirty="0" smtClean="0">
                                        <a:ln>
                                          <a:noFill/>
                                        </a:ln>
                                        <a:solidFill>
                                          <a:srgbClr val="000000"/>
                                        </a:solidFill>
                                        <a:effectLst/>
                                        <a:uLnTx/>
                                        <a:uFillTx/>
                                        <a:latin typeface="Cambria Math" panose="02040503050406030204" pitchFamily="18" charset="0"/>
                                        <a:sym typeface="Arial"/>
                                      </a:rPr>
                                      <m:t>𝟐</m:t>
                                    </m:r>
                                  </m:sub>
                                </m:sSub>
                              </m:oMath>
                            </m:oMathPara>
                          </a14:m>
                          <a:endParaRPr kumimoji="0" lang="en-US" sz="1600" b="1" i="0" u="none" strike="noStrike" kern="0" cap="none" spc="0" normalizeH="0" baseline="0" noProof="0">
                            <a:ln>
                              <a:noFill/>
                            </a:ln>
                            <a:solidFill>
                              <a:srgbClr val="000000"/>
                            </a:solidFill>
                            <a:effectLst/>
                            <a:uLnTx/>
                            <a:uFillTx/>
                            <a:latin typeface="Arial"/>
                            <a:cs typeface="Arial"/>
                            <a:sym typeface="Aria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4696104"/>
                      </a:ext>
                    </a:extLst>
                  </a:tr>
                  <a:tr h="1647281">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1" i="0" u="none" strike="noStrike" kern="0" cap="none" spc="0" normalizeH="0" baseline="0" noProof="0">
                            <a:ln>
                              <a:noFill/>
                            </a:ln>
                            <a:solidFill>
                              <a:srgbClr val="000000"/>
                            </a:solidFill>
                            <a:effectLst/>
                            <a:uLnTx/>
                            <a:uFillTx/>
                            <a:latin typeface="Arial"/>
                            <a:cs typeface="Arial"/>
                            <a:sym typeface="Aria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1" i="0" u="none" strike="noStrike" kern="0" cap="none" spc="0" normalizeH="0" baseline="0" noProof="0" dirty="0">
                            <a:ln>
                              <a:noFill/>
                            </a:ln>
                            <a:solidFill>
                              <a:srgbClr val="000000"/>
                            </a:solidFill>
                            <a:effectLst/>
                            <a:uLnTx/>
                            <a:uFillTx/>
                            <a:latin typeface="Arial"/>
                            <a:cs typeface="Arial"/>
                            <a:sym typeface="Aria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23592257"/>
                      </a:ext>
                    </a:extLst>
                  </a:tr>
                  <a:tr h="54909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1600" b="1" i="1" u="none" strike="noStrike" kern="0" cap="none" spc="0" normalizeH="0" baseline="0" noProof="0" dirty="0" smtClean="0">
                                        <a:ln>
                                          <a:noFill/>
                                        </a:ln>
                                        <a:solidFill>
                                          <a:srgbClr val="000000"/>
                                        </a:solidFill>
                                        <a:effectLst/>
                                        <a:uLnTx/>
                                        <a:uFillTx/>
                                        <a:latin typeface="Cambria Math" panose="02040503050406030204" pitchFamily="18" charset="0"/>
                                        <a:sym typeface="Arial"/>
                                      </a:rPr>
                                    </m:ctrlPr>
                                  </m:sSubPr>
                                  <m:e>
                                    <m:r>
                                      <a:rPr kumimoji="0" lang="en-US" sz="1600" b="1" i="1" u="none" strike="noStrike" kern="0" cap="none" spc="0" normalizeH="0" baseline="0" noProof="0" dirty="0" smtClean="0">
                                        <a:ln>
                                          <a:noFill/>
                                        </a:ln>
                                        <a:solidFill>
                                          <a:srgbClr val="000000"/>
                                        </a:solidFill>
                                        <a:effectLst/>
                                        <a:uLnTx/>
                                        <a:uFillTx/>
                                        <a:latin typeface="Cambria Math" panose="02040503050406030204" pitchFamily="18" charset="0"/>
                                        <a:sym typeface="Arial"/>
                                      </a:rPr>
                                      <m:t>𝑺</m:t>
                                    </m:r>
                                  </m:e>
                                  <m:sub>
                                    <m:r>
                                      <a:rPr kumimoji="0" lang="en-US" sz="1600" b="1" i="1" u="none" strike="noStrike" kern="0" cap="none" spc="0" normalizeH="0" baseline="0" noProof="0" dirty="0" smtClean="0">
                                        <a:ln>
                                          <a:noFill/>
                                        </a:ln>
                                        <a:solidFill>
                                          <a:srgbClr val="000000"/>
                                        </a:solidFill>
                                        <a:effectLst/>
                                        <a:uLnTx/>
                                        <a:uFillTx/>
                                        <a:latin typeface="Cambria Math" panose="02040503050406030204" pitchFamily="18" charset="0"/>
                                        <a:sym typeface="Arial"/>
                                      </a:rPr>
                                      <m:t>𝑵</m:t>
                                    </m:r>
                                  </m:sub>
                                </m:sSub>
                              </m:oMath>
                            </m:oMathPara>
                          </a14:m>
                          <a:endParaRPr kumimoji="0" lang="en-US" sz="1600" b="1" i="0" u="none" strike="noStrike" kern="0" cap="none" spc="0" normalizeH="0" baseline="0" noProof="0" dirty="0">
                            <a:ln>
                              <a:noFill/>
                            </a:ln>
                            <a:solidFill>
                              <a:srgbClr val="000000"/>
                            </a:solidFill>
                            <a:effectLst/>
                            <a:uLnTx/>
                            <a:uFillTx/>
                            <a:latin typeface="Arial"/>
                            <a:cs typeface="Arial"/>
                            <a:sym typeface="Aria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1600" b="1" i="1" u="none" strike="noStrike" kern="0" cap="none" spc="0" normalizeH="0" baseline="0" noProof="0" dirty="0" smtClean="0">
                                        <a:ln>
                                          <a:noFill/>
                                        </a:ln>
                                        <a:solidFill>
                                          <a:srgbClr val="000000"/>
                                        </a:solidFill>
                                        <a:effectLst/>
                                        <a:uLnTx/>
                                        <a:uFillTx/>
                                        <a:latin typeface="Cambria Math" panose="02040503050406030204" pitchFamily="18" charset="0"/>
                                        <a:sym typeface="Arial"/>
                                      </a:rPr>
                                    </m:ctrlPr>
                                  </m:sSubPr>
                                  <m:e>
                                    <m:r>
                                      <a:rPr kumimoji="0" lang="en-US" sz="1600" b="1" i="1" u="none" strike="noStrike" kern="0" cap="none" spc="0" normalizeH="0" baseline="0" noProof="0" dirty="0" smtClean="0">
                                        <a:ln>
                                          <a:noFill/>
                                        </a:ln>
                                        <a:solidFill>
                                          <a:srgbClr val="000000"/>
                                        </a:solidFill>
                                        <a:effectLst/>
                                        <a:uLnTx/>
                                        <a:uFillTx/>
                                        <a:latin typeface="Cambria Math" panose="02040503050406030204" pitchFamily="18" charset="0"/>
                                        <a:sym typeface="Arial"/>
                                      </a:rPr>
                                      <m:t>𝑷</m:t>
                                    </m:r>
                                  </m:e>
                                  <m:sub>
                                    <m:r>
                                      <a:rPr kumimoji="0" lang="en-US" sz="1600" b="1" i="1" u="none" strike="noStrike" kern="0" cap="none" spc="0" normalizeH="0" baseline="0" noProof="0" dirty="0" smtClean="0">
                                        <a:ln>
                                          <a:noFill/>
                                        </a:ln>
                                        <a:solidFill>
                                          <a:srgbClr val="000000"/>
                                        </a:solidFill>
                                        <a:effectLst/>
                                        <a:uLnTx/>
                                        <a:uFillTx/>
                                        <a:latin typeface="Cambria Math" panose="02040503050406030204" pitchFamily="18" charset="0"/>
                                        <a:sym typeface="Arial"/>
                                      </a:rPr>
                                      <m:t>𝑵</m:t>
                                    </m:r>
                                  </m:sub>
                                </m:sSub>
                              </m:oMath>
                            </m:oMathPara>
                          </a14:m>
                          <a:endParaRPr kumimoji="0" lang="en-US" sz="1600" b="1" i="0" u="none" strike="noStrike" kern="0" cap="none" spc="0" normalizeH="0" baseline="0" noProof="0" dirty="0">
                            <a:ln>
                              <a:noFill/>
                            </a:ln>
                            <a:solidFill>
                              <a:srgbClr val="000000"/>
                            </a:solidFill>
                            <a:effectLst/>
                            <a:uLnTx/>
                            <a:uFillTx/>
                            <a:latin typeface="Arial"/>
                            <a:cs typeface="Arial"/>
                            <a:sym typeface="Aria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1177838"/>
                      </a:ext>
                    </a:extLst>
                  </a:tr>
                </a:tbl>
              </a:graphicData>
            </a:graphic>
          </p:graphicFrame>
        </mc:Choice>
        <mc:Fallback xmlns="">
          <p:graphicFrame>
            <p:nvGraphicFramePr>
              <p:cNvPr id="16" name="Table 15">
                <a:extLst>
                  <a:ext uri="{FF2B5EF4-FFF2-40B4-BE49-F238E27FC236}">
                    <a16:creationId xmlns:a16="http://schemas.microsoft.com/office/drawing/2014/main" id="{0210C008-79E6-6E1E-18C5-FD0E8A473AB2}"/>
                  </a:ext>
                </a:extLst>
              </p:cNvPr>
              <p:cNvGraphicFramePr>
                <a:graphicFrameLocks noGrp="1"/>
              </p:cNvGraphicFramePr>
              <p:nvPr>
                <p:extLst>
                  <p:ext uri="{D42A27DB-BD31-4B8C-83A1-F6EECF244321}">
                    <p14:modId xmlns:p14="http://schemas.microsoft.com/office/powerpoint/2010/main" val="337328448"/>
                  </p:ext>
                </p:extLst>
              </p:nvPr>
            </p:nvGraphicFramePr>
            <p:xfrm>
              <a:off x="4072150" y="814226"/>
              <a:ext cx="2274059" cy="4008129"/>
            </p:xfrm>
            <a:graphic>
              <a:graphicData uri="http://schemas.openxmlformats.org/drawingml/2006/table">
                <a:tbl>
                  <a:tblPr firstRow="1" bandRow="1">
                    <a:tableStyleId>{0B671928-1D19-45BF-BF23-258C63BDF459}</a:tableStyleId>
                  </a:tblPr>
                  <a:tblGrid>
                    <a:gridCol w="964654">
                      <a:extLst>
                        <a:ext uri="{9D8B030D-6E8A-4147-A177-3AD203B41FA5}">
                          <a16:colId xmlns:a16="http://schemas.microsoft.com/office/drawing/2014/main" val="374395291"/>
                        </a:ext>
                      </a:extLst>
                    </a:gridCol>
                    <a:gridCol w="1309405">
                      <a:extLst>
                        <a:ext uri="{9D8B030D-6E8A-4147-A177-3AD203B41FA5}">
                          <a16:colId xmlns:a16="http://schemas.microsoft.com/office/drawing/2014/main" val="2877208550"/>
                        </a:ext>
                      </a:extLst>
                    </a:gridCol>
                  </a:tblGrid>
                  <a:tr h="562527">
                    <a:tc>
                      <a:txBody>
                        <a:bodyPr/>
                        <a:lstStyle/>
                        <a:p>
                          <a:pPr algn="ctr"/>
                          <a:r>
                            <a:rPr lang="en-US" sz="1600" b="1" i="0" u="none" strike="noStrike" cap="none" dirty="0">
                              <a:solidFill>
                                <a:srgbClr val="000000"/>
                              </a:solidFill>
                              <a:latin typeface="Gill Sans"/>
                              <a:cs typeface="Arial"/>
                              <a:sym typeface="Arial"/>
                            </a:rPr>
                            <a:t>Symbol</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i="0" u="none" strike="noStrike" cap="none" dirty="0">
                              <a:solidFill>
                                <a:srgbClr val="000000"/>
                              </a:solidFill>
                              <a:latin typeface="Gill Sans"/>
                              <a:cs typeface="Arial"/>
                              <a:sym typeface="Arial"/>
                            </a:rPr>
                            <a:t>Frequency</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76010"/>
                      </a:ext>
                    </a:extLst>
                  </a:tr>
                  <a:tr h="549094">
                    <a:tc>
                      <a:txBody>
                        <a:bodyPr/>
                        <a:lstStyle/>
                        <a:p>
                          <a:endParaRPr lang="en-G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316" t="-104545" r="-140789" b="-525000"/>
                          </a:stretch>
                        </a:blipFill>
                      </a:tcPr>
                    </a:tc>
                    <a:tc>
                      <a:txBody>
                        <a:bodyPr/>
                        <a:lstStyle/>
                        <a:p>
                          <a:endParaRPr lang="en-G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74038" t="-104545" r="-2885" b="-525000"/>
                          </a:stretch>
                        </a:blipFill>
                      </a:tcPr>
                    </a:tc>
                    <a:extLst>
                      <a:ext uri="{0D108BD9-81ED-4DB2-BD59-A6C34878D82A}">
                        <a16:rowId xmlns:a16="http://schemas.microsoft.com/office/drawing/2014/main" val="3427391625"/>
                      </a:ext>
                    </a:extLst>
                  </a:tr>
                  <a:tr h="549094">
                    <a:tc>
                      <a:txBody>
                        <a:bodyPr/>
                        <a:lstStyle/>
                        <a:p>
                          <a:endParaRPr lang="en-G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316" t="-209302" r="-140789" b="-437209"/>
                          </a:stretch>
                        </a:blipFill>
                      </a:tcPr>
                    </a:tc>
                    <a:tc>
                      <a:txBody>
                        <a:bodyPr/>
                        <a:lstStyle/>
                        <a:p>
                          <a:endParaRPr lang="en-G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74038" t="-209302" r="-2885" b="-437209"/>
                          </a:stretch>
                        </a:blipFill>
                      </a:tcPr>
                    </a:tc>
                    <a:extLst>
                      <a:ext uri="{0D108BD9-81ED-4DB2-BD59-A6C34878D82A}">
                        <a16:rowId xmlns:a16="http://schemas.microsoft.com/office/drawing/2014/main" val="4234696104"/>
                      </a:ext>
                    </a:extLst>
                  </a:tr>
                  <a:tr h="179832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1" i="0" u="none" strike="noStrike" kern="0" cap="none" spc="0" normalizeH="0" baseline="0" noProof="0">
                            <a:ln>
                              <a:noFill/>
                            </a:ln>
                            <a:solidFill>
                              <a:srgbClr val="000000"/>
                            </a:solidFill>
                            <a:effectLst/>
                            <a:uLnTx/>
                            <a:uFillTx/>
                            <a:latin typeface="Arial"/>
                            <a:cs typeface="Arial"/>
                            <a:sym typeface="Aria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1" i="0" u="none" strike="noStrike" kern="0" cap="none" spc="0" normalizeH="0" baseline="0" noProof="0" dirty="0">
                            <a:ln>
                              <a:noFill/>
                            </a:ln>
                            <a:solidFill>
                              <a:srgbClr val="000000"/>
                            </a:solidFill>
                            <a:effectLst/>
                            <a:uLnTx/>
                            <a:uFillTx/>
                            <a:latin typeface="Arial"/>
                            <a:cs typeface="Arial"/>
                            <a:sym typeface="Aria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23592257"/>
                      </a:ext>
                    </a:extLst>
                  </a:tr>
                  <a:tr h="549094">
                    <a:tc>
                      <a:txBody>
                        <a:bodyPr/>
                        <a:lstStyle/>
                        <a:p>
                          <a:endParaRPr lang="en-G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316" t="-639535" r="-140789" b="-6977"/>
                          </a:stretch>
                        </a:blipFill>
                      </a:tcPr>
                    </a:tc>
                    <a:tc>
                      <a:txBody>
                        <a:bodyPr/>
                        <a:lstStyle/>
                        <a:p>
                          <a:endParaRPr lang="en-G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74038" t="-639535" r="-2885" b="-6977"/>
                          </a:stretch>
                        </a:blipFill>
                      </a:tcPr>
                    </a:tc>
                    <a:extLst>
                      <a:ext uri="{0D108BD9-81ED-4DB2-BD59-A6C34878D82A}">
                        <a16:rowId xmlns:a16="http://schemas.microsoft.com/office/drawing/2014/main" val="3001177838"/>
                      </a:ext>
                    </a:extLst>
                  </a:tr>
                </a:tbl>
              </a:graphicData>
            </a:graphic>
          </p:graphicFrame>
        </mc:Fallback>
      </mc:AlternateContent>
      <p:cxnSp>
        <p:nvCxnSpPr>
          <p:cNvPr id="34" name="Straight Arrow Connector 33">
            <a:extLst>
              <a:ext uri="{FF2B5EF4-FFF2-40B4-BE49-F238E27FC236}">
                <a16:creationId xmlns:a16="http://schemas.microsoft.com/office/drawing/2014/main" id="{0130DFFA-6F10-5CC1-D22F-55630B31914A}"/>
              </a:ext>
            </a:extLst>
          </p:cNvPr>
          <p:cNvCxnSpPr>
            <a:cxnSpLocks/>
          </p:cNvCxnSpPr>
          <p:nvPr/>
        </p:nvCxnSpPr>
        <p:spPr>
          <a:xfrm>
            <a:off x="6667928" y="1383495"/>
            <a:ext cx="0" cy="3399623"/>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A3993AA7-E1F4-7810-47A2-4FA544B70CC1}"/>
              </a:ext>
            </a:extLst>
          </p:cNvPr>
          <p:cNvSpPr txBox="1"/>
          <p:nvPr/>
        </p:nvSpPr>
        <p:spPr>
          <a:xfrm>
            <a:off x="6820281" y="2310140"/>
            <a:ext cx="1900551" cy="523220"/>
          </a:xfrm>
          <a:prstGeom prst="rect">
            <a:avLst/>
          </a:prstGeom>
          <a:noFill/>
        </p:spPr>
        <p:txBody>
          <a:bodyPr wrap="square" rtlCol="0">
            <a:spAutoFit/>
          </a:bodyPr>
          <a:lstStyle/>
          <a:p>
            <a:r>
              <a:rPr lang="en-US" sz="2800" dirty="0">
                <a:ln w="0">
                  <a:solidFill>
                    <a:schemeClr val="tx1"/>
                  </a:solidFill>
                </a:ln>
                <a:solidFill>
                  <a:schemeClr val="tx1"/>
                </a:solidFill>
                <a:effectLst>
                  <a:outerShdw blurRad="38100" dist="19050" dir="2700000" algn="tl" rotWithShape="0">
                    <a:schemeClr val="dk1">
                      <a:alpha val="40000"/>
                    </a:schemeClr>
                  </a:outerShdw>
                </a:effectLst>
                <a:latin typeface="Gill Sans"/>
                <a:ea typeface="ADLaM Display" panose="02010000000000000000" pitchFamily="2" charset="0"/>
                <a:cs typeface="ADLaM Display" panose="02010000000000000000" pitchFamily="2" charset="0"/>
              </a:rPr>
              <a:t>256 Entries</a:t>
            </a:r>
          </a:p>
        </p:txBody>
      </p:sp>
      <p:sp>
        <p:nvSpPr>
          <p:cNvPr id="63" name="Arrow: Down 62">
            <a:extLst>
              <a:ext uri="{FF2B5EF4-FFF2-40B4-BE49-F238E27FC236}">
                <a16:creationId xmlns:a16="http://schemas.microsoft.com/office/drawing/2014/main" id="{11A36793-81B1-F112-C05C-1E81C4E40826}"/>
              </a:ext>
            </a:extLst>
          </p:cNvPr>
          <p:cNvSpPr/>
          <p:nvPr/>
        </p:nvSpPr>
        <p:spPr>
          <a:xfrm rot="5400000">
            <a:off x="1197750" y="544744"/>
            <a:ext cx="287573" cy="577170"/>
          </a:xfrm>
          <a:prstGeom prst="downArrow">
            <a:avLst>
              <a:gd name="adj1" fmla="val 50000"/>
              <a:gd name="adj2" fmla="val 480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4" name="Arrow: Down 63">
            <a:extLst>
              <a:ext uri="{FF2B5EF4-FFF2-40B4-BE49-F238E27FC236}">
                <a16:creationId xmlns:a16="http://schemas.microsoft.com/office/drawing/2014/main" id="{1E33186A-A39C-BAAF-8BCD-9C7314CDD489}"/>
              </a:ext>
            </a:extLst>
          </p:cNvPr>
          <p:cNvSpPr/>
          <p:nvPr/>
        </p:nvSpPr>
        <p:spPr>
          <a:xfrm>
            <a:off x="1630123" y="1793574"/>
            <a:ext cx="270267" cy="494978"/>
          </a:xfrm>
          <a:prstGeom prst="downArrow">
            <a:avLst>
              <a:gd name="adj1" fmla="val 50000"/>
              <a:gd name="adj2" fmla="val 480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5" name="Arrow: Down 64">
            <a:extLst>
              <a:ext uri="{FF2B5EF4-FFF2-40B4-BE49-F238E27FC236}">
                <a16:creationId xmlns:a16="http://schemas.microsoft.com/office/drawing/2014/main" id="{75AAFABD-E077-8F25-9364-084BE7BA0402}"/>
              </a:ext>
            </a:extLst>
          </p:cNvPr>
          <p:cNvSpPr/>
          <p:nvPr/>
        </p:nvSpPr>
        <p:spPr>
          <a:xfrm>
            <a:off x="2569797" y="2077333"/>
            <a:ext cx="270267" cy="541713"/>
          </a:xfrm>
          <a:prstGeom prst="downArrow">
            <a:avLst>
              <a:gd name="adj1" fmla="val 50000"/>
              <a:gd name="adj2" fmla="val 480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6" name="Arrow: Down 65">
            <a:extLst>
              <a:ext uri="{FF2B5EF4-FFF2-40B4-BE49-F238E27FC236}">
                <a16:creationId xmlns:a16="http://schemas.microsoft.com/office/drawing/2014/main" id="{FAE73995-DD35-0F5E-4C05-E4866BE43EFF}"/>
              </a:ext>
            </a:extLst>
          </p:cNvPr>
          <p:cNvSpPr/>
          <p:nvPr/>
        </p:nvSpPr>
        <p:spPr>
          <a:xfrm>
            <a:off x="3668512" y="773379"/>
            <a:ext cx="270267" cy="541713"/>
          </a:xfrm>
          <a:prstGeom prst="downArrow">
            <a:avLst>
              <a:gd name="adj1" fmla="val 50000"/>
              <a:gd name="adj2" fmla="val 480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9AF2F7D1-ED8A-7539-9903-F024E6EC7A63}"/>
                  </a:ext>
                </a:extLst>
              </p:cNvPr>
              <p:cNvSpPr/>
              <p:nvPr/>
            </p:nvSpPr>
            <p:spPr>
              <a:xfrm>
                <a:off x="7010346" y="3083306"/>
                <a:ext cx="1451477" cy="1360238"/>
              </a:xfrm>
              <a:prstGeom prst="rect">
                <a:avLst/>
              </a:prstGeom>
              <a:solidFill>
                <a:srgbClr val="F9D0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800" b="1" i="1" smtClean="0">
                          <a:solidFill>
                            <a:srgbClr val="C00000"/>
                          </a:solidFill>
                          <a:latin typeface="Cambria Math" panose="02040503050406030204" pitchFamily="18" charset="0"/>
                        </a:rPr>
                        <m:t>𝟗𝟑</m:t>
                      </m:r>
                      <m:r>
                        <a:rPr lang="en-US" sz="2800" b="1" i="1" smtClean="0">
                          <a:solidFill>
                            <a:srgbClr val="C00000"/>
                          </a:solidFill>
                          <a:latin typeface="Cambria Math" panose="02040503050406030204" pitchFamily="18" charset="0"/>
                        </a:rPr>
                        <m:t>.</m:t>
                      </m:r>
                      <m:r>
                        <a:rPr lang="en-US" sz="2800" b="1" i="1" smtClean="0">
                          <a:solidFill>
                            <a:srgbClr val="C00000"/>
                          </a:solidFill>
                          <a:latin typeface="Cambria Math" panose="02040503050406030204" pitchFamily="18" charset="0"/>
                        </a:rPr>
                        <m:t>𝟔</m:t>
                      </m:r>
                      <m:r>
                        <a:rPr lang="en-US" sz="2800" b="1" i="1">
                          <a:solidFill>
                            <a:srgbClr val="C00000"/>
                          </a:solidFill>
                          <a:latin typeface="Cambria Math" panose="02040503050406030204" pitchFamily="18" charset="0"/>
                        </a:rPr>
                        <m:t>%</m:t>
                      </m:r>
                    </m:oMath>
                  </m:oMathPara>
                </a14:m>
                <a:endParaRPr lang="en-US" sz="2800" b="1" i="1" dirty="0">
                  <a:solidFill>
                    <a:srgbClr val="C00000"/>
                  </a:solidFill>
                  <a:latin typeface="Cambria Math" panose="02040503050406030204" pitchFamily="18" charset="0"/>
                </a:endParaRPr>
              </a:p>
              <a:p>
                <a:pPr algn="ctr"/>
                <a:r>
                  <a:rPr lang="en-US" sz="2800" b="1" dirty="0">
                    <a:solidFill>
                      <a:srgbClr val="C00000"/>
                    </a:solidFill>
                    <a:latin typeface="Gill Sans"/>
                  </a:rPr>
                  <a:t>DRAM Power</a:t>
                </a:r>
              </a:p>
            </p:txBody>
          </p:sp>
        </mc:Choice>
        <mc:Fallback xmlns="">
          <p:sp>
            <p:nvSpPr>
              <p:cNvPr id="21" name="Rectangle 20">
                <a:extLst>
                  <a:ext uri="{FF2B5EF4-FFF2-40B4-BE49-F238E27FC236}">
                    <a16:creationId xmlns:a16="http://schemas.microsoft.com/office/drawing/2014/main" id="{9AF2F7D1-ED8A-7539-9903-F024E6EC7A63}"/>
                  </a:ext>
                </a:extLst>
              </p:cNvPr>
              <p:cNvSpPr>
                <a:spLocks noRot="1" noChangeAspect="1" noMove="1" noResize="1" noEditPoints="1" noAdjustHandles="1" noChangeArrowheads="1" noChangeShapeType="1" noTextEdit="1"/>
              </p:cNvSpPr>
              <p:nvPr/>
            </p:nvSpPr>
            <p:spPr>
              <a:xfrm>
                <a:off x="7010346" y="3083306"/>
                <a:ext cx="1451477" cy="1360238"/>
              </a:xfrm>
              <a:prstGeom prst="rect">
                <a:avLst/>
              </a:prstGeom>
              <a:blipFill>
                <a:blip r:embed="rId5"/>
                <a:stretch>
                  <a:fillRect l="-6957" r="-13913" b="-13889"/>
                </a:stretch>
              </a:blipFill>
              <a:ln>
                <a:noFill/>
              </a:ln>
            </p:spPr>
            <p:txBody>
              <a:bodyPr/>
              <a:lstStyle/>
              <a:p>
                <a:r>
                  <a:rPr lang="en-GR">
                    <a:noFill/>
                  </a:rPr>
                  <a:t> </a:t>
                </a:r>
              </a:p>
            </p:txBody>
          </p:sp>
        </mc:Fallback>
      </mc:AlternateContent>
      <p:sp>
        <p:nvSpPr>
          <p:cNvPr id="22" name="Flowchart: Alternate Process 21">
            <a:extLst>
              <a:ext uri="{FF2B5EF4-FFF2-40B4-BE49-F238E27FC236}">
                <a16:creationId xmlns:a16="http://schemas.microsoft.com/office/drawing/2014/main" id="{564A1F0A-05BA-72E3-9169-A49BF6B6349B}"/>
              </a:ext>
            </a:extLst>
          </p:cNvPr>
          <p:cNvSpPr/>
          <p:nvPr/>
        </p:nvSpPr>
        <p:spPr>
          <a:xfrm>
            <a:off x="7097636" y="1393769"/>
            <a:ext cx="1233553" cy="686111"/>
          </a:xfrm>
          <a:prstGeom prst="flowChartAlternateProcess">
            <a:avLst/>
          </a:prstGeom>
          <a:solidFill>
            <a:srgbClr val="FCD5B5"/>
          </a:solidFill>
          <a:ln>
            <a:no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82163" fontAlgn="base">
              <a:spcBef>
                <a:spcPct val="0"/>
              </a:spcBef>
              <a:spcAft>
                <a:spcPct val="0"/>
              </a:spcAft>
              <a:buClrTx/>
            </a:pPr>
            <a:r>
              <a:rPr lang="en-US" sz="2800" b="1" kern="1200" dirty="0">
                <a:solidFill>
                  <a:sysClr val="windowText" lastClr="000000"/>
                </a:solidFill>
                <a:latin typeface="Gill Sans"/>
                <a:ea typeface="ヒラギノ角ゴ ProN W3" pitchFamily="-65" charset="-128"/>
              </a:rPr>
              <a:t>INT8</a:t>
            </a:r>
            <a:endParaRPr lang="en-US" sz="2400" b="1" kern="1200" dirty="0">
              <a:solidFill>
                <a:sysClr val="windowText" lastClr="000000"/>
              </a:solidFill>
              <a:latin typeface="Gill Sans"/>
              <a:ea typeface="ヒラギノ角ゴ ProN W3" pitchFamily="-65" charset="-128"/>
            </a:endParaRPr>
          </a:p>
        </p:txBody>
      </p:sp>
    </p:spTree>
    <p:custDataLst>
      <p:tags r:id="rId1"/>
    </p:custDataLst>
    <p:extLst>
      <p:ext uri="{BB962C8B-B14F-4D97-AF65-F5344CB8AC3E}">
        <p14:creationId xmlns:p14="http://schemas.microsoft.com/office/powerpoint/2010/main" val="272655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500"/>
                                        <p:tgtEl>
                                          <p:spTgt spid="41"/>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63" grpId="0" animBg="1"/>
      <p:bldP spid="64" grpId="0" animBg="1"/>
      <p:bldP spid="65" grpId="0" animBg="1"/>
      <p:bldP spid="66" grpId="0" animBg="1"/>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C6E679B6-055C-1FC8-EA3A-A2C9DAEF1E20}"/>
              </a:ext>
            </a:extLst>
          </p:cNvPr>
          <p:cNvSpPr txBox="1"/>
          <p:nvPr/>
        </p:nvSpPr>
        <p:spPr>
          <a:xfrm>
            <a:off x="513317" y="679412"/>
            <a:ext cx="279190" cy="307777"/>
          </a:xfrm>
          <a:prstGeom prst="rect">
            <a:avLst/>
          </a:prstGeom>
          <a:noFill/>
        </p:spPr>
        <p:txBody>
          <a:bodyPr wrap="square" rtlCol="0">
            <a:spAutoFit/>
          </a:bodyPr>
          <a:lstStyle/>
          <a:p>
            <a:r>
              <a:rPr lang="en-US" b="1" dirty="0"/>
              <a:t>1</a:t>
            </a:r>
          </a:p>
        </p:txBody>
      </p:sp>
      <p:sp>
        <p:nvSpPr>
          <p:cNvPr id="29" name="Title 8">
            <a:extLst>
              <a:ext uri="{FF2B5EF4-FFF2-40B4-BE49-F238E27FC236}">
                <a16:creationId xmlns:a16="http://schemas.microsoft.com/office/drawing/2014/main" id="{EB0B3B7A-F03C-E491-5C8A-D3116957FCFF}"/>
              </a:ext>
            </a:extLst>
          </p:cNvPr>
          <p:cNvSpPr>
            <a:spLocks noGrp="1"/>
          </p:cNvSpPr>
          <p:nvPr>
            <p:ph type="title"/>
          </p:nvPr>
        </p:nvSpPr>
        <p:spPr>
          <a:xfrm>
            <a:off x="344575" y="52128"/>
            <a:ext cx="7717500" cy="572700"/>
          </a:xfrm>
        </p:spPr>
        <p:txBody>
          <a:bodyPr/>
          <a:lstStyle/>
          <a:p>
            <a:r>
              <a:rPr lang="en-US"/>
              <a:t>Arithmetic Coding – Precision</a:t>
            </a:r>
          </a:p>
        </p:txBody>
      </p:sp>
      <p:grpSp>
        <p:nvGrpSpPr>
          <p:cNvPr id="19" name="Group 18">
            <a:extLst>
              <a:ext uri="{FF2B5EF4-FFF2-40B4-BE49-F238E27FC236}">
                <a16:creationId xmlns:a16="http://schemas.microsoft.com/office/drawing/2014/main" id="{441D8BE7-8302-F89B-DE2D-E1B3E3D405A7}"/>
              </a:ext>
            </a:extLst>
          </p:cNvPr>
          <p:cNvGrpSpPr/>
          <p:nvPr/>
        </p:nvGrpSpPr>
        <p:grpSpPr>
          <a:xfrm>
            <a:off x="458129" y="846036"/>
            <a:ext cx="2350095" cy="3947356"/>
            <a:chOff x="458129" y="846036"/>
            <a:chExt cx="2350095" cy="3947356"/>
          </a:xfrm>
        </p:grpSpPr>
        <p:sp>
          <p:nvSpPr>
            <p:cNvPr id="26" name="Rectangle 1">
              <a:extLst>
                <a:ext uri="{FF2B5EF4-FFF2-40B4-BE49-F238E27FC236}">
                  <a16:creationId xmlns:a16="http://schemas.microsoft.com/office/drawing/2014/main" id="{26215EC5-4F04-6A8E-C740-C741ED8CA4AA}"/>
                </a:ext>
              </a:extLst>
            </p:cNvPr>
            <p:cNvSpPr>
              <a:spLocks noChangeArrowheads="1"/>
            </p:cNvSpPr>
            <p:nvPr/>
          </p:nvSpPr>
          <p:spPr bwMode="auto">
            <a:xfrm>
              <a:off x="792510" y="2361000"/>
              <a:ext cx="183332" cy="1511742"/>
            </a:xfrm>
            <a:prstGeom prst="rect">
              <a:avLst/>
            </a:prstGeom>
            <a:solidFill>
              <a:srgbClr val="FCD2BB"/>
            </a:solidFill>
            <a:ln w="9360">
              <a:solidFill>
                <a:srgbClr val="000000"/>
              </a:solidFill>
              <a:miter lim="800000"/>
              <a:headEnd/>
              <a:tailEnd/>
            </a:ln>
            <a:effectLst/>
          </p:spPr>
          <p:txBody>
            <a:bodyPr wrap="none" anchor="ctr"/>
            <a:lstStyle/>
            <a:p>
              <a:pPr algn="ctr" defTabSz="336947" fontAlgn="base">
                <a:spcBef>
                  <a:spcPct val="0"/>
                </a:spcBef>
                <a:spcAft>
                  <a:spcPct val="0"/>
                </a:spcAft>
                <a:buSzPct val="100000"/>
              </a:pPr>
              <a:endParaRPr lang="en-US" sz="1350" b="1" kern="1200">
                <a:solidFill>
                  <a:srgbClr val="C00000"/>
                </a:solidFill>
                <a:latin typeface="Arial" panose="020B0604020202020204" pitchFamily="34" charset="0"/>
                <a:ea typeface="+mn-ea"/>
              </a:endParaRPr>
            </a:p>
          </p:txBody>
        </p:sp>
        <p:grpSp>
          <p:nvGrpSpPr>
            <p:cNvPr id="5" name="Group 4">
              <a:extLst>
                <a:ext uri="{FF2B5EF4-FFF2-40B4-BE49-F238E27FC236}">
                  <a16:creationId xmlns:a16="http://schemas.microsoft.com/office/drawing/2014/main" id="{20731BB4-9914-1E71-E5F9-982A52512697}"/>
                </a:ext>
              </a:extLst>
            </p:cNvPr>
            <p:cNvGrpSpPr/>
            <p:nvPr/>
          </p:nvGrpSpPr>
          <p:grpSpPr>
            <a:xfrm rot="5400000">
              <a:off x="-1005019" y="2631678"/>
              <a:ext cx="3793469" cy="222185"/>
              <a:chOff x="3782337" y="3903985"/>
              <a:chExt cx="4068146" cy="222185"/>
            </a:xfrm>
          </p:grpSpPr>
          <p:cxnSp>
            <p:nvCxnSpPr>
              <p:cNvPr id="6" name="Straight Arrow Connector 5">
                <a:extLst>
                  <a:ext uri="{FF2B5EF4-FFF2-40B4-BE49-F238E27FC236}">
                    <a16:creationId xmlns:a16="http://schemas.microsoft.com/office/drawing/2014/main" id="{9CB52236-8683-D4C1-CF08-26D1DAF3246B}"/>
                  </a:ext>
                </a:extLst>
              </p:cNvPr>
              <p:cNvCxnSpPr>
                <a:cxnSpLocks/>
              </p:cNvCxnSpPr>
              <p:nvPr/>
            </p:nvCxnSpPr>
            <p:spPr>
              <a:xfrm>
                <a:off x="3782337" y="4021494"/>
                <a:ext cx="4068146" cy="0"/>
              </a:xfrm>
              <a:prstGeom prst="straightConnector1">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Straight Connector 6">
                <a:extLst>
                  <a:ext uri="{FF2B5EF4-FFF2-40B4-BE49-F238E27FC236}">
                    <a16:creationId xmlns:a16="http://schemas.microsoft.com/office/drawing/2014/main" id="{F091F785-6945-F0A0-38A1-BCC6B71A53D2}"/>
                  </a:ext>
                </a:extLst>
              </p:cNvPr>
              <p:cNvCxnSpPr>
                <a:cxnSpLocks/>
              </p:cNvCxnSpPr>
              <p:nvPr/>
            </p:nvCxnSpPr>
            <p:spPr>
              <a:xfrm>
                <a:off x="4595966" y="3903985"/>
                <a:ext cx="0" cy="222185"/>
              </a:xfrm>
              <a:prstGeom prst="line">
                <a:avLst/>
              </a:prstGeom>
              <a:ln w="38100"/>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B5FDDC7C-6514-47C2-FD3B-0815FB8FBE13}"/>
                  </a:ext>
                </a:extLst>
              </p:cNvPr>
              <p:cNvCxnSpPr>
                <a:cxnSpLocks/>
              </p:cNvCxnSpPr>
              <p:nvPr/>
            </p:nvCxnSpPr>
            <p:spPr>
              <a:xfrm>
                <a:off x="3782337" y="3903985"/>
                <a:ext cx="0" cy="222185"/>
              </a:xfrm>
              <a:prstGeom prst="line">
                <a:avLst/>
              </a:prstGeom>
              <a:ln w="381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B49E97C9-D1A3-44C8-D5F6-10D8907481DB}"/>
                  </a:ext>
                </a:extLst>
              </p:cNvPr>
              <p:cNvCxnSpPr>
                <a:cxnSpLocks/>
              </p:cNvCxnSpPr>
              <p:nvPr/>
            </p:nvCxnSpPr>
            <p:spPr>
              <a:xfrm>
                <a:off x="7850483" y="3903985"/>
                <a:ext cx="0" cy="222185"/>
              </a:xfrm>
              <a:prstGeom prst="line">
                <a:avLst/>
              </a:prstGeom>
              <a:ln w="38100"/>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C95179DB-7FFD-89B8-7C3E-C5CCBD7AA98D}"/>
                  </a:ext>
                </a:extLst>
              </p:cNvPr>
              <p:cNvCxnSpPr>
                <a:cxnSpLocks/>
              </p:cNvCxnSpPr>
              <p:nvPr/>
            </p:nvCxnSpPr>
            <p:spPr>
              <a:xfrm>
                <a:off x="5409595" y="3903985"/>
                <a:ext cx="0" cy="222185"/>
              </a:xfrm>
              <a:prstGeom prst="line">
                <a:avLst/>
              </a:prstGeom>
              <a:ln w="381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5C223708-CC46-2EB4-616A-3CA15B6A8221}"/>
                  </a:ext>
                </a:extLst>
              </p:cNvPr>
              <p:cNvCxnSpPr>
                <a:cxnSpLocks/>
              </p:cNvCxnSpPr>
              <p:nvPr/>
            </p:nvCxnSpPr>
            <p:spPr>
              <a:xfrm>
                <a:off x="7028201" y="3903985"/>
                <a:ext cx="0" cy="222185"/>
              </a:xfrm>
              <a:prstGeom prst="line">
                <a:avLst/>
              </a:prstGeom>
              <a:ln w="38100"/>
            </p:spPr>
            <p:style>
              <a:lnRef idx="1">
                <a:schemeClr val="dk1"/>
              </a:lnRef>
              <a:fillRef idx="0">
                <a:schemeClr val="dk1"/>
              </a:fillRef>
              <a:effectRef idx="0">
                <a:schemeClr val="dk1"/>
              </a:effectRef>
              <a:fontRef idx="minor">
                <a:schemeClr val="tx1"/>
              </a:fontRef>
            </p:style>
          </p:cxnSp>
        </p:grpSp>
        <p:sp>
          <p:nvSpPr>
            <p:cNvPr id="27" name="Rectangle 1">
              <a:extLst>
                <a:ext uri="{FF2B5EF4-FFF2-40B4-BE49-F238E27FC236}">
                  <a16:creationId xmlns:a16="http://schemas.microsoft.com/office/drawing/2014/main" id="{50C83487-E2C7-EE0E-730D-923B71A92FEE}"/>
                </a:ext>
              </a:extLst>
            </p:cNvPr>
            <p:cNvSpPr>
              <a:spLocks noChangeArrowheads="1"/>
            </p:cNvSpPr>
            <p:nvPr/>
          </p:nvSpPr>
          <p:spPr bwMode="auto">
            <a:xfrm>
              <a:off x="1695133" y="2660391"/>
              <a:ext cx="183332" cy="274089"/>
            </a:xfrm>
            <a:prstGeom prst="rect">
              <a:avLst/>
            </a:prstGeom>
            <a:solidFill>
              <a:srgbClr val="FCD2BB"/>
            </a:solidFill>
            <a:ln w="9360">
              <a:solidFill>
                <a:srgbClr val="000000"/>
              </a:solidFill>
              <a:miter lim="800000"/>
              <a:headEnd/>
              <a:tailEnd/>
            </a:ln>
            <a:effectLst/>
          </p:spPr>
          <p:txBody>
            <a:bodyPr wrap="none" anchor="ctr"/>
            <a:lstStyle/>
            <a:p>
              <a:pPr algn="ctr" defTabSz="336947" fontAlgn="base">
                <a:spcBef>
                  <a:spcPct val="0"/>
                </a:spcBef>
                <a:spcAft>
                  <a:spcPct val="0"/>
                </a:spcAft>
                <a:buSzPct val="100000"/>
              </a:pPr>
              <a:endParaRPr lang="en-US" sz="1350" b="1" kern="1200">
                <a:solidFill>
                  <a:srgbClr val="C00000"/>
                </a:solidFill>
                <a:latin typeface="Arial" panose="020B0604020202020204" pitchFamily="34" charset="0"/>
                <a:ea typeface="+mn-ea"/>
              </a:endParaRPr>
            </a:p>
          </p:txBody>
        </p:sp>
        <p:sp>
          <p:nvSpPr>
            <p:cNvPr id="28" name="Rectangle 1">
              <a:extLst>
                <a:ext uri="{FF2B5EF4-FFF2-40B4-BE49-F238E27FC236}">
                  <a16:creationId xmlns:a16="http://schemas.microsoft.com/office/drawing/2014/main" id="{37DBAE6E-9B5D-A064-54CA-EA42578025E1}"/>
                </a:ext>
              </a:extLst>
            </p:cNvPr>
            <p:cNvSpPr>
              <a:spLocks noChangeArrowheads="1"/>
            </p:cNvSpPr>
            <p:nvPr/>
          </p:nvSpPr>
          <p:spPr bwMode="auto">
            <a:xfrm>
              <a:off x="2602399" y="2641592"/>
              <a:ext cx="176630" cy="75701"/>
            </a:xfrm>
            <a:prstGeom prst="rect">
              <a:avLst/>
            </a:prstGeom>
            <a:solidFill>
              <a:srgbClr val="CCE5CC"/>
            </a:solidFill>
            <a:ln w="9360">
              <a:solidFill>
                <a:srgbClr val="000000"/>
              </a:solidFill>
              <a:miter lim="800000"/>
              <a:headEnd/>
              <a:tailEnd/>
            </a:ln>
            <a:effectLst/>
          </p:spPr>
          <p:txBody>
            <a:bodyPr wrap="none" anchor="ctr"/>
            <a:lstStyle/>
            <a:p>
              <a:pPr algn="ctr" defTabSz="336947" fontAlgn="base">
                <a:spcBef>
                  <a:spcPct val="0"/>
                </a:spcBef>
                <a:spcAft>
                  <a:spcPct val="0"/>
                </a:spcAft>
                <a:buSzPct val="100000"/>
              </a:pPr>
              <a:endParaRPr lang="en-US" sz="1350" b="1" kern="1200">
                <a:solidFill>
                  <a:srgbClr val="C00000"/>
                </a:solidFill>
                <a:latin typeface="Arial" panose="020B0604020202020204" pitchFamily="34" charset="0"/>
                <a:ea typeface="+mn-ea"/>
              </a:endParaRPr>
            </a:p>
          </p:txBody>
        </p:sp>
        <p:sp>
          <p:nvSpPr>
            <p:cNvPr id="38" name="TextBox 37">
              <a:extLst>
                <a:ext uri="{FF2B5EF4-FFF2-40B4-BE49-F238E27FC236}">
                  <a16:creationId xmlns:a16="http://schemas.microsoft.com/office/drawing/2014/main" id="{E4602008-D782-5426-BEEF-C27DC258DAA9}"/>
                </a:ext>
              </a:extLst>
            </p:cNvPr>
            <p:cNvSpPr txBox="1"/>
            <p:nvPr/>
          </p:nvSpPr>
          <p:spPr>
            <a:xfrm>
              <a:off x="458129" y="4485615"/>
              <a:ext cx="284052" cy="307777"/>
            </a:xfrm>
            <a:prstGeom prst="rect">
              <a:avLst/>
            </a:prstGeom>
            <a:noFill/>
          </p:spPr>
          <p:txBody>
            <a:bodyPr wrap="none" rtlCol="0">
              <a:spAutoFit/>
            </a:bodyPr>
            <a:lstStyle/>
            <a:p>
              <a:r>
                <a:rPr lang="en-US" b="1" dirty="0"/>
                <a:t>0</a:t>
              </a:r>
            </a:p>
          </p:txBody>
        </p:sp>
        <p:cxnSp>
          <p:nvCxnSpPr>
            <p:cNvPr id="40" name="Straight Connector 39">
              <a:extLst>
                <a:ext uri="{FF2B5EF4-FFF2-40B4-BE49-F238E27FC236}">
                  <a16:creationId xmlns:a16="http://schemas.microsoft.com/office/drawing/2014/main" id="{699F1561-76AE-4C17-519D-6CEC8531804E}"/>
                </a:ext>
              </a:extLst>
            </p:cNvPr>
            <p:cNvCxnSpPr>
              <a:cxnSpLocks/>
            </p:cNvCxnSpPr>
            <p:nvPr/>
          </p:nvCxnSpPr>
          <p:spPr>
            <a:xfrm>
              <a:off x="1002809" y="2353264"/>
              <a:ext cx="664058" cy="0"/>
            </a:xfrm>
            <a:prstGeom prst="line">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37" name="Group 36">
              <a:extLst>
                <a:ext uri="{FF2B5EF4-FFF2-40B4-BE49-F238E27FC236}">
                  <a16:creationId xmlns:a16="http://schemas.microsoft.com/office/drawing/2014/main" id="{0EAF640B-24D1-C1CC-4A6F-EAC6BE7432F2}"/>
                </a:ext>
              </a:extLst>
            </p:cNvPr>
            <p:cNvGrpSpPr/>
            <p:nvPr/>
          </p:nvGrpSpPr>
          <p:grpSpPr>
            <a:xfrm rot="5400000">
              <a:off x="1027060" y="3001911"/>
              <a:ext cx="1519478" cy="222185"/>
              <a:chOff x="3782337" y="3903985"/>
              <a:chExt cx="4068146" cy="222185"/>
            </a:xfrm>
          </p:grpSpPr>
          <p:cxnSp>
            <p:nvCxnSpPr>
              <p:cNvPr id="42" name="Straight Arrow Connector 41">
                <a:extLst>
                  <a:ext uri="{FF2B5EF4-FFF2-40B4-BE49-F238E27FC236}">
                    <a16:creationId xmlns:a16="http://schemas.microsoft.com/office/drawing/2014/main" id="{6AF27370-936E-A03B-5D48-9EC87FD0DB36}"/>
                  </a:ext>
                </a:extLst>
              </p:cNvPr>
              <p:cNvCxnSpPr>
                <a:cxnSpLocks/>
              </p:cNvCxnSpPr>
              <p:nvPr/>
            </p:nvCxnSpPr>
            <p:spPr>
              <a:xfrm>
                <a:off x="3782337" y="4021494"/>
                <a:ext cx="4068146" cy="0"/>
              </a:xfrm>
              <a:prstGeom prst="straightConnector1">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3" name="Straight Connector 42">
                <a:extLst>
                  <a:ext uri="{FF2B5EF4-FFF2-40B4-BE49-F238E27FC236}">
                    <a16:creationId xmlns:a16="http://schemas.microsoft.com/office/drawing/2014/main" id="{1229259D-3321-38FA-9D15-C79D023C0A8C}"/>
                  </a:ext>
                </a:extLst>
              </p:cNvPr>
              <p:cNvCxnSpPr>
                <a:cxnSpLocks/>
              </p:cNvCxnSpPr>
              <p:nvPr/>
            </p:nvCxnSpPr>
            <p:spPr>
              <a:xfrm>
                <a:off x="4595966" y="3903985"/>
                <a:ext cx="0" cy="222185"/>
              </a:xfrm>
              <a:prstGeom prst="line">
                <a:avLst/>
              </a:prstGeom>
              <a:ln w="38100"/>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563B8CA5-CEAF-935A-448B-2B2CABA14FDF}"/>
                  </a:ext>
                </a:extLst>
              </p:cNvPr>
              <p:cNvCxnSpPr>
                <a:cxnSpLocks/>
              </p:cNvCxnSpPr>
              <p:nvPr/>
            </p:nvCxnSpPr>
            <p:spPr>
              <a:xfrm>
                <a:off x="3782337" y="3903985"/>
                <a:ext cx="0" cy="222185"/>
              </a:xfrm>
              <a:prstGeom prst="line">
                <a:avLst/>
              </a:prstGeom>
              <a:ln w="38100"/>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5651F69B-0307-423B-76C9-0C86BC68FC69}"/>
                  </a:ext>
                </a:extLst>
              </p:cNvPr>
              <p:cNvCxnSpPr>
                <a:cxnSpLocks/>
              </p:cNvCxnSpPr>
              <p:nvPr/>
            </p:nvCxnSpPr>
            <p:spPr>
              <a:xfrm>
                <a:off x="7850483" y="3903985"/>
                <a:ext cx="0" cy="222185"/>
              </a:xfrm>
              <a:prstGeom prst="line">
                <a:avLst/>
              </a:prstGeom>
              <a:ln w="38100"/>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33045E9A-D08F-1BE4-51AF-6037010484DB}"/>
                  </a:ext>
                </a:extLst>
              </p:cNvPr>
              <p:cNvCxnSpPr>
                <a:cxnSpLocks/>
              </p:cNvCxnSpPr>
              <p:nvPr/>
            </p:nvCxnSpPr>
            <p:spPr>
              <a:xfrm>
                <a:off x="5409595" y="3903985"/>
                <a:ext cx="0" cy="222185"/>
              </a:xfrm>
              <a:prstGeom prst="line">
                <a:avLst/>
              </a:prstGeom>
              <a:ln w="38100"/>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C817673D-7D37-CF50-954E-DC5345824E54}"/>
                  </a:ext>
                </a:extLst>
              </p:cNvPr>
              <p:cNvCxnSpPr>
                <a:cxnSpLocks/>
              </p:cNvCxnSpPr>
              <p:nvPr/>
            </p:nvCxnSpPr>
            <p:spPr>
              <a:xfrm>
                <a:off x="7028201" y="3903985"/>
                <a:ext cx="0" cy="222185"/>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50" name="Group 49">
              <a:extLst>
                <a:ext uri="{FF2B5EF4-FFF2-40B4-BE49-F238E27FC236}">
                  <a16:creationId xmlns:a16="http://schemas.microsoft.com/office/drawing/2014/main" id="{670458F8-0963-4B28-D7F1-C1E84F1684BB}"/>
                </a:ext>
              </a:extLst>
            </p:cNvPr>
            <p:cNvGrpSpPr/>
            <p:nvPr/>
          </p:nvGrpSpPr>
          <p:grpSpPr>
            <a:xfrm rot="5400000">
              <a:off x="2545183" y="2698017"/>
              <a:ext cx="303896" cy="222186"/>
              <a:chOff x="3782337" y="3903985"/>
              <a:chExt cx="4068146" cy="222186"/>
            </a:xfrm>
          </p:grpSpPr>
          <p:cxnSp>
            <p:nvCxnSpPr>
              <p:cNvPr id="51" name="Straight Arrow Connector 50">
                <a:extLst>
                  <a:ext uri="{FF2B5EF4-FFF2-40B4-BE49-F238E27FC236}">
                    <a16:creationId xmlns:a16="http://schemas.microsoft.com/office/drawing/2014/main" id="{9A63DF87-84DA-E066-FAE0-DD11D2DFFC15}"/>
                  </a:ext>
                </a:extLst>
              </p:cNvPr>
              <p:cNvCxnSpPr>
                <a:cxnSpLocks/>
              </p:cNvCxnSpPr>
              <p:nvPr/>
            </p:nvCxnSpPr>
            <p:spPr>
              <a:xfrm>
                <a:off x="3782337" y="4021494"/>
                <a:ext cx="4068146" cy="0"/>
              </a:xfrm>
              <a:prstGeom prst="straightConnector1">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2" name="Straight Connector 51">
                <a:extLst>
                  <a:ext uri="{FF2B5EF4-FFF2-40B4-BE49-F238E27FC236}">
                    <a16:creationId xmlns:a16="http://schemas.microsoft.com/office/drawing/2014/main" id="{3F77EF43-8D34-83BE-AAC3-8060F2500153}"/>
                  </a:ext>
                </a:extLst>
              </p:cNvPr>
              <p:cNvCxnSpPr>
                <a:cxnSpLocks/>
              </p:cNvCxnSpPr>
              <p:nvPr/>
            </p:nvCxnSpPr>
            <p:spPr>
              <a:xfrm>
                <a:off x="4595966" y="3903985"/>
                <a:ext cx="0" cy="222185"/>
              </a:xfrm>
              <a:prstGeom prst="line">
                <a:avLst/>
              </a:prstGeom>
              <a:ln w="38100"/>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6419FEAA-6ADC-1DAA-F4FB-DA19A6DF6DF3}"/>
                  </a:ext>
                </a:extLst>
              </p:cNvPr>
              <p:cNvCxnSpPr>
                <a:cxnSpLocks/>
              </p:cNvCxnSpPr>
              <p:nvPr/>
            </p:nvCxnSpPr>
            <p:spPr>
              <a:xfrm>
                <a:off x="3782337" y="3903985"/>
                <a:ext cx="0" cy="222185"/>
              </a:xfrm>
              <a:prstGeom prst="line">
                <a:avLst/>
              </a:prstGeom>
              <a:ln w="38100"/>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E049D3AF-96B3-BEAF-3974-1DACA8B8F2D8}"/>
                  </a:ext>
                </a:extLst>
              </p:cNvPr>
              <p:cNvCxnSpPr>
                <a:cxnSpLocks/>
              </p:cNvCxnSpPr>
              <p:nvPr/>
            </p:nvCxnSpPr>
            <p:spPr>
              <a:xfrm>
                <a:off x="7850483" y="3903985"/>
                <a:ext cx="0" cy="222185"/>
              </a:xfrm>
              <a:prstGeom prst="line">
                <a:avLst/>
              </a:prstGeom>
              <a:ln w="38100"/>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00ADA0F5-B7DF-132F-ABF4-7ACE600B0DB5}"/>
                  </a:ext>
                </a:extLst>
              </p:cNvPr>
              <p:cNvCxnSpPr>
                <a:cxnSpLocks/>
              </p:cNvCxnSpPr>
              <p:nvPr/>
            </p:nvCxnSpPr>
            <p:spPr>
              <a:xfrm>
                <a:off x="5409583" y="3903986"/>
                <a:ext cx="0" cy="222185"/>
              </a:xfrm>
              <a:prstGeom prst="line">
                <a:avLst/>
              </a:prstGeom>
              <a:ln w="38100"/>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D31A754A-E169-F0C0-4514-31D18B7D9B08}"/>
                  </a:ext>
                </a:extLst>
              </p:cNvPr>
              <p:cNvCxnSpPr>
                <a:cxnSpLocks/>
              </p:cNvCxnSpPr>
              <p:nvPr/>
            </p:nvCxnSpPr>
            <p:spPr>
              <a:xfrm>
                <a:off x="7028195" y="3903985"/>
                <a:ext cx="0" cy="222185"/>
              </a:xfrm>
              <a:prstGeom prst="line">
                <a:avLst/>
              </a:prstGeom>
              <a:ln w="38100"/>
            </p:spPr>
            <p:style>
              <a:lnRef idx="1">
                <a:schemeClr val="dk1"/>
              </a:lnRef>
              <a:fillRef idx="0">
                <a:schemeClr val="dk1"/>
              </a:fillRef>
              <a:effectRef idx="0">
                <a:schemeClr val="dk1"/>
              </a:effectRef>
              <a:fontRef idx="minor">
                <a:schemeClr val="tx1"/>
              </a:fontRef>
            </p:style>
          </p:cxnSp>
        </p:grpSp>
        <p:cxnSp>
          <p:nvCxnSpPr>
            <p:cNvPr id="57" name="Straight Connector 56">
              <a:extLst>
                <a:ext uri="{FF2B5EF4-FFF2-40B4-BE49-F238E27FC236}">
                  <a16:creationId xmlns:a16="http://schemas.microsoft.com/office/drawing/2014/main" id="{2AD3E9F7-4171-132B-C295-7E875A1A373B}"/>
                </a:ext>
              </a:extLst>
            </p:cNvPr>
            <p:cNvCxnSpPr>
              <a:cxnSpLocks/>
            </p:cNvCxnSpPr>
            <p:nvPr/>
          </p:nvCxnSpPr>
          <p:spPr>
            <a:xfrm>
              <a:off x="1011648" y="3872742"/>
              <a:ext cx="664058" cy="0"/>
            </a:xfrm>
            <a:prstGeom prst="line">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8" name="Straight Connector 57">
              <a:extLst>
                <a:ext uri="{FF2B5EF4-FFF2-40B4-BE49-F238E27FC236}">
                  <a16:creationId xmlns:a16="http://schemas.microsoft.com/office/drawing/2014/main" id="{D54F0E79-5B28-F4EC-3D12-3074CFA8314C}"/>
                </a:ext>
              </a:extLst>
            </p:cNvPr>
            <p:cNvCxnSpPr>
              <a:cxnSpLocks/>
            </p:cNvCxnSpPr>
            <p:nvPr/>
          </p:nvCxnSpPr>
          <p:spPr>
            <a:xfrm>
              <a:off x="1897892" y="2657160"/>
              <a:ext cx="664058" cy="0"/>
            </a:xfrm>
            <a:prstGeom prst="line">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9" name="Straight Connector 58">
              <a:extLst>
                <a:ext uri="{FF2B5EF4-FFF2-40B4-BE49-F238E27FC236}">
                  <a16:creationId xmlns:a16="http://schemas.microsoft.com/office/drawing/2014/main" id="{EBDF2C8A-5FD9-BBF4-F7B1-BB15B1ECEE2A}"/>
                </a:ext>
              </a:extLst>
            </p:cNvPr>
            <p:cNvCxnSpPr>
              <a:cxnSpLocks/>
            </p:cNvCxnSpPr>
            <p:nvPr/>
          </p:nvCxnSpPr>
          <p:spPr>
            <a:xfrm>
              <a:off x="1897892" y="2956902"/>
              <a:ext cx="664058" cy="0"/>
            </a:xfrm>
            <a:prstGeom prst="line">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cxnSp>
        <p:nvCxnSpPr>
          <p:cNvPr id="17" name="Straight Connector 16">
            <a:extLst>
              <a:ext uri="{FF2B5EF4-FFF2-40B4-BE49-F238E27FC236}">
                <a16:creationId xmlns:a16="http://schemas.microsoft.com/office/drawing/2014/main" id="{1FCCAF89-FB76-E3CE-9E44-2F37A77E020E}"/>
              </a:ext>
            </a:extLst>
          </p:cNvPr>
          <p:cNvCxnSpPr>
            <a:cxnSpLocks/>
          </p:cNvCxnSpPr>
          <p:nvPr/>
        </p:nvCxnSpPr>
        <p:spPr>
          <a:xfrm flipV="1">
            <a:off x="2795389" y="2679442"/>
            <a:ext cx="1520774" cy="7786"/>
          </a:xfrm>
          <a:prstGeom prst="line">
            <a:avLst/>
          </a:prstGeom>
          <a:ln w="76200" cmpd="sng">
            <a:solidFill>
              <a:srgbClr val="FF0000"/>
            </a:solidFill>
            <a:prstDash val="sysDot"/>
            <a:tailEnd type="triangle" w="sm" len="sm"/>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23ACB8F7-B4B0-F1DE-6DE4-B4B44010E596}"/>
              </a:ext>
            </a:extLst>
          </p:cNvPr>
          <p:cNvPicPr>
            <a:picLocks noChangeAspect="1"/>
          </p:cNvPicPr>
          <p:nvPr/>
        </p:nvPicPr>
        <p:blipFill rotWithShape="1">
          <a:blip r:embed="rId4">
            <a:biLevel thresh="75000"/>
          </a:blip>
          <a:srcRect l="23169" t="9809" r="20337" b="3270"/>
          <a:stretch/>
        </p:blipFill>
        <p:spPr>
          <a:xfrm>
            <a:off x="4653479" y="2157611"/>
            <a:ext cx="1213164" cy="1242216"/>
          </a:xfrm>
          <a:prstGeom prst="rect">
            <a:avLst/>
          </a:prstGeom>
        </p:spPr>
      </p:pic>
      <p:sp>
        <p:nvSpPr>
          <p:cNvPr id="21" name="TextBox 20">
            <a:extLst>
              <a:ext uri="{FF2B5EF4-FFF2-40B4-BE49-F238E27FC236}">
                <a16:creationId xmlns:a16="http://schemas.microsoft.com/office/drawing/2014/main" id="{6780BE7B-E9C4-2C30-7603-4AD8DF1F2142}"/>
              </a:ext>
            </a:extLst>
          </p:cNvPr>
          <p:cNvSpPr txBox="1"/>
          <p:nvPr/>
        </p:nvSpPr>
        <p:spPr>
          <a:xfrm>
            <a:off x="4388489" y="1442531"/>
            <a:ext cx="1824243" cy="707886"/>
          </a:xfrm>
          <a:prstGeom prst="rect">
            <a:avLst/>
          </a:prstGeom>
          <a:noFill/>
        </p:spPr>
        <p:txBody>
          <a:bodyPr wrap="square" rtlCol="0">
            <a:spAutoFit/>
          </a:bodyPr>
          <a:lstStyle/>
          <a:p>
            <a:pPr algn="ctr"/>
            <a:r>
              <a:rPr lang="en-US" sz="2000" b="1" dirty="0">
                <a:latin typeface="Gill Sans"/>
              </a:rPr>
              <a:t>Expandable Precision</a:t>
            </a:r>
          </a:p>
        </p:txBody>
      </p:sp>
      <p:sp>
        <p:nvSpPr>
          <p:cNvPr id="22" name="Division Sign 21">
            <a:extLst>
              <a:ext uri="{FF2B5EF4-FFF2-40B4-BE49-F238E27FC236}">
                <a16:creationId xmlns:a16="http://schemas.microsoft.com/office/drawing/2014/main" id="{34CB075D-1DD4-C287-9418-2DF39BFB96C5}"/>
              </a:ext>
            </a:extLst>
          </p:cNvPr>
          <p:cNvSpPr/>
          <p:nvPr/>
        </p:nvSpPr>
        <p:spPr>
          <a:xfrm>
            <a:off x="7403291" y="2927772"/>
            <a:ext cx="1041405" cy="962814"/>
          </a:xfrm>
          <a:prstGeom prst="mathDivide">
            <a:avLst>
              <a:gd name="adj1" fmla="val 8581"/>
              <a:gd name="adj2" fmla="val 5880"/>
              <a:gd name="adj3" fmla="val 1176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Multiplication Sign 22">
            <a:extLst>
              <a:ext uri="{FF2B5EF4-FFF2-40B4-BE49-F238E27FC236}">
                <a16:creationId xmlns:a16="http://schemas.microsoft.com/office/drawing/2014/main" id="{33CACDAD-155E-8F2E-E580-82A25209470E}"/>
              </a:ext>
            </a:extLst>
          </p:cNvPr>
          <p:cNvSpPr/>
          <p:nvPr/>
        </p:nvSpPr>
        <p:spPr>
          <a:xfrm>
            <a:off x="7446848" y="2102127"/>
            <a:ext cx="880342" cy="872623"/>
          </a:xfrm>
          <a:prstGeom prst="mathMultiply">
            <a:avLst>
              <a:gd name="adj1" fmla="val 10569"/>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2BAD4BA-953F-9411-81CD-9E96EF3CB218}"/>
              </a:ext>
            </a:extLst>
          </p:cNvPr>
          <p:cNvSpPr txBox="1"/>
          <p:nvPr/>
        </p:nvSpPr>
        <p:spPr>
          <a:xfrm>
            <a:off x="7093076" y="1465040"/>
            <a:ext cx="1661833" cy="707886"/>
          </a:xfrm>
          <a:prstGeom prst="rect">
            <a:avLst/>
          </a:prstGeom>
          <a:noFill/>
        </p:spPr>
        <p:txBody>
          <a:bodyPr wrap="square" rtlCol="0">
            <a:spAutoFit/>
          </a:bodyPr>
          <a:lstStyle/>
          <a:p>
            <a:pPr algn="ctr"/>
            <a:r>
              <a:rPr lang="en-US" sz="2000" b="1">
                <a:latin typeface="Gill Sans"/>
              </a:rPr>
              <a:t>Costly </a:t>
            </a:r>
          </a:p>
          <a:p>
            <a:pPr algn="ctr"/>
            <a:r>
              <a:rPr lang="en-US" sz="2000" b="1">
                <a:latin typeface="Gill Sans"/>
              </a:rPr>
              <a:t>Operations</a:t>
            </a:r>
          </a:p>
        </p:txBody>
      </p:sp>
      <p:sp>
        <p:nvSpPr>
          <p:cNvPr id="25" name="Equals 24">
            <a:extLst>
              <a:ext uri="{FF2B5EF4-FFF2-40B4-BE49-F238E27FC236}">
                <a16:creationId xmlns:a16="http://schemas.microsoft.com/office/drawing/2014/main" id="{74E1C2FB-7738-1418-E143-6BE2DC8188EC}"/>
              </a:ext>
            </a:extLst>
          </p:cNvPr>
          <p:cNvSpPr/>
          <p:nvPr/>
        </p:nvSpPr>
        <p:spPr>
          <a:xfrm>
            <a:off x="6212734" y="2211676"/>
            <a:ext cx="880342" cy="872622"/>
          </a:xfrm>
          <a:prstGeom prst="mathEqual">
            <a:avLst>
              <a:gd name="adj1" fmla="val 8939"/>
              <a:gd name="adj2" fmla="val 1176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E8F40D8D-23D6-DDDA-7309-53D4028E39ED}"/>
              </a:ext>
            </a:extLst>
          </p:cNvPr>
          <p:cNvPicPr>
            <a:picLocks noChangeAspect="1"/>
          </p:cNvPicPr>
          <p:nvPr/>
        </p:nvPicPr>
        <p:blipFill rotWithShape="1">
          <a:blip r:embed="rId5"/>
          <a:srcRect l="4991" r="10221"/>
          <a:stretch/>
        </p:blipFill>
        <p:spPr>
          <a:xfrm>
            <a:off x="32044" y="710586"/>
            <a:ext cx="4356445" cy="4022830"/>
          </a:xfrm>
          <a:prstGeom prst="rect">
            <a:avLst/>
          </a:prstGeom>
          <a:ln>
            <a:noFill/>
          </a:ln>
        </p:spPr>
      </p:pic>
      <p:sp>
        <p:nvSpPr>
          <p:cNvPr id="3" name="TextBox 2">
            <a:extLst>
              <a:ext uri="{FF2B5EF4-FFF2-40B4-BE49-F238E27FC236}">
                <a16:creationId xmlns:a16="http://schemas.microsoft.com/office/drawing/2014/main" id="{C69434B7-B3BB-ACEB-1AE2-57463C83DBF7}"/>
              </a:ext>
            </a:extLst>
          </p:cNvPr>
          <p:cNvSpPr txBox="1"/>
          <p:nvPr/>
        </p:nvSpPr>
        <p:spPr>
          <a:xfrm>
            <a:off x="3820023" y="3399819"/>
            <a:ext cx="2940050" cy="369332"/>
          </a:xfrm>
          <a:prstGeom prst="rect">
            <a:avLst/>
          </a:prstGeom>
          <a:noFill/>
        </p:spPr>
        <p:txBody>
          <a:bodyPr wrap="square">
            <a:spAutoFit/>
          </a:bodyPr>
          <a:lstStyle/>
          <a:p>
            <a:pPr algn="ctr"/>
            <a:r>
              <a:rPr lang="en-US" sz="1800" b="1" dirty="0">
                <a:solidFill>
                  <a:srgbClr val="197D1E"/>
                </a:solidFill>
                <a:latin typeface="Gill Sans"/>
              </a:rPr>
              <a:t>0.110010….…101</a:t>
            </a:r>
            <a:r>
              <a:rPr lang="en-US" sz="1800" b="1" baseline="-25000" dirty="0">
                <a:solidFill>
                  <a:srgbClr val="197D1E"/>
                </a:solidFill>
                <a:latin typeface="Gill Sans"/>
              </a:rPr>
              <a:t>(2)</a:t>
            </a:r>
          </a:p>
        </p:txBody>
      </p:sp>
    </p:spTree>
    <p:custDataLst>
      <p:tags r:id="rId1"/>
    </p:custDataLst>
    <p:extLst>
      <p:ext uri="{BB962C8B-B14F-4D97-AF65-F5344CB8AC3E}">
        <p14:creationId xmlns:p14="http://schemas.microsoft.com/office/powerpoint/2010/main" val="281711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3" grpId="0" animBg="1"/>
      <p:bldP spid="24" grpId="0"/>
      <p:bldP spid="25"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8">
            <a:extLst>
              <a:ext uri="{FF2B5EF4-FFF2-40B4-BE49-F238E27FC236}">
                <a16:creationId xmlns:a16="http://schemas.microsoft.com/office/drawing/2014/main" id="{EB0B3B7A-F03C-E491-5C8A-D3116957FCFF}"/>
              </a:ext>
            </a:extLst>
          </p:cNvPr>
          <p:cNvSpPr>
            <a:spLocks noGrp="1"/>
          </p:cNvSpPr>
          <p:nvPr>
            <p:ph type="title"/>
          </p:nvPr>
        </p:nvSpPr>
        <p:spPr>
          <a:xfrm>
            <a:off x="426591" y="360353"/>
            <a:ext cx="7717500" cy="572700"/>
          </a:xfrm>
        </p:spPr>
        <p:txBody>
          <a:bodyPr/>
          <a:lstStyle/>
          <a:p>
            <a:r>
              <a:rPr lang="en-US" dirty="0"/>
              <a:t>Arithmetic Coding – Bandwidth</a:t>
            </a:r>
          </a:p>
        </p:txBody>
      </p:sp>
      <p:sp>
        <p:nvSpPr>
          <p:cNvPr id="2" name="AutoShape 2" descr="A minimalist, monochrome image of a programmer sitting in front of a computer, displaying a frustrated expression. They are surrounded by a few crumpled paper balls and a single large coffee cup on their desk. The room is lit by a single desk lamp, creating a focused but stressful atmosphere. The computer screen is filled with code, and the overall scene is depicted in shades of gray to emphasize the simplicity and the programmer's mood of frustration with the editing process.">
            <a:extLst>
              <a:ext uri="{FF2B5EF4-FFF2-40B4-BE49-F238E27FC236}">
                <a16:creationId xmlns:a16="http://schemas.microsoft.com/office/drawing/2014/main" id="{6E3AE40D-B012-4F34-4B52-2A9459C6C2E4}"/>
              </a:ext>
            </a:extLst>
          </p:cNvPr>
          <p:cNvSpPr>
            <a:spLocks noChangeAspect="1" noChangeArrowheads="1"/>
          </p:cNvSpPr>
          <p:nvPr/>
        </p:nvSpPr>
        <p:spPr bwMode="auto">
          <a:xfrm>
            <a:off x="6048852" y="2737230"/>
            <a:ext cx="350227" cy="35022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Flowchart: Magnetic Disk 2">
            <a:extLst>
              <a:ext uri="{FF2B5EF4-FFF2-40B4-BE49-F238E27FC236}">
                <a16:creationId xmlns:a16="http://schemas.microsoft.com/office/drawing/2014/main" id="{B7D06FB0-1A7D-3C19-85D4-415507E01C4E}"/>
              </a:ext>
            </a:extLst>
          </p:cNvPr>
          <p:cNvSpPr/>
          <p:nvPr/>
        </p:nvSpPr>
        <p:spPr>
          <a:xfrm>
            <a:off x="955497" y="1983375"/>
            <a:ext cx="1351961" cy="1271530"/>
          </a:xfrm>
          <a:prstGeom prst="flowChartMagneticDisk">
            <a:avLst/>
          </a:prstGeom>
          <a:solidFill>
            <a:srgbClr val="FCD5B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82163" fontAlgn="base">
              <a:spcBef>
                <a:spcPct val="0"/>
              </a:spcBef>
              <a:spcAft>
                <a:spcPct val="0"/>
              </a:spcAft>
              <a:buClrTx/>
            </a:pPr>
            <a:r>
              <a:rPr lang="en-US" sz="2000" b="1" kern="1200">
                <a:solidFill>
                  <a:sysClr val="windowText" lastClr="000000"/>
                </a:solidFill>
                <a:latin typeface="Gill Sans"/>
                <a:ea typeface="ヒラギノ角ゴ ProN W3" pitchFamily="-65" charset="-128"/>
              </a:rPr>
              <a:t>Input Data</a:t>
            </a:r>
          </a:p>
        </p:txBody>
      </p:sp>
      <p:sp>
        <p:nvSpPr>
          <p:cNvPr id="12" name="Arrow: Left 11">
            <a:extLst>
              <a:ext uri="{FF2B5EF4-FFF2-40B4-BE49-F238E27FC236}">
                <a16:creationId xmlns:a16="http://schemas.microsoft.com/office/drawing/2014/main" id="{4EFFE98F-C388-B551-8CD9-85762392E0BE}"/>
              </a:ext>
            </a:extLst>
          </p:cNvPr>
          <p:cNvSpPr/>
          <p:nvPr/>
        </p:nvSpPr>
        <p:spPr>
          <a:xfrm rot="10800000">
            <a:off x="2307458" y="2451235"/>
            <a:ext cx="1207318" cy="309066"/>
          </a:xfrm>
          <a:prstGeom prst="leftArrow">
            <a:avLst/>
          </a:prstGeom>
          <a:solidFill>
            <a:schemeClr val="bg1"/>
          </a:solidFill>
          <a:ln w="19050">
            <a:solidFill>
              <a:schemeClr val="tx1"/>
            </a:solidFill>
          </a:ln>
          <a:effectLst>
            <a:outerShdw blurRad="50800" dist="38100" dir="2700000" algn="tl" rotWithShape="0">
              <a:prstClr val="black">
                <a:alpha val="40000"/>
              </a:prst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3" name="Arrow: Left 12">
            <a:extLst>
              <a:ext uri="{FF2B5EF4-FFF2-40B4-BE49-F238E27FC236}">
                <a16:creationId xmlns:a16="http://schemas.microsoft.com/office/drawing/2014/main" id="{93FDEDDC-4860-EE87-29A5-54C7BE675B9C}"/>
              </a:ext>
            </a:extLst>
          </p:cNvPr>
          <p:cNvSpPr/>
          <p:nvPr/>
        </p:nvSpPr>
        <p:spPr>
          <a:xfrm rot="10800000">
            <a:off x="5055906" y="2454445"/>
            <a:ext cx="1207318" cy="309065"/>
          </a:xfrm>
          <a:prstGeom prst="leftArrow">
            <a:avLst/>
          </a:prstGeom>
          <a:solidFill>
            <a:schemeClr val="bg1"/>
          </a:solidFill>
          <a:ln w="19050">
            <a:solidFill>
              <a:schemeClr val="tx1"/>
            </a:solidFill>
          </a:ln>
          <a:effectLst>
            <a:outerShdw blurRad="50800" dist="38100" dir="2700000" algn="tl" rotWithShape="0">
              <a:prstClr val="black">
                <a:alpha val="40000"/>
              </a:prst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4" name="TextBox 13">
            <a:extLst>
              <a:ext uri="{FF2B5EF4-FFF2-40B4-BE49-F238E27FC236}">
                <a16:creationId xmlns:a16="http://schemas.microsoft.com/office/drawing/2014/main" id="{83589552-BA7A-2B41-ADAF-A6F78AAD2EC9}"/>
              </a:ext>
            </a:extLst>
          </p:cNvPr>
          <p:cNvSpPr txBox="1"/>
          <p:nvPr/>
        </p:nvSpPr>
        <p:spPr>
          <a:xfrm>
            <a:off x="3514776" y="2024009"/>
            <a:ext cx="1666824" cy="1101962"/>
          </a:xfrm>
          <a:prstGeom prst="rect">
            <a:avLst/>
          </a:prstGeom>
          <a:solidFill>
            <a:srgbClr val="CBD2D3"/>
          </a:solidFill>
          <a:ln w="28575" cap="flat" cmpd="sng" algn="ctr">
            <a:solidFill>
              <a:srgbClr val="000000"/>
            </a:solid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defPPr marR="0" lvl="0" algn="l" rtl="0">
              <a:lnSpc>
                <a:spcPct val="100000"/>
              </a:lnSpc>
              <a:spcBef>
                <a:spcPts val="0"/>
              </a:spcBef>
              <a:spcAft>
                <a:spcPts val="0"/>
              </a:spcAft>
            </a:defPPr>
            <a:lvl1pPr algn="ctr" defTabSz="482163" fontAlgn="base">
              <a:spcBef>
                <a:spcPct val="0"/>
              </a:spcBef>
              <a:spcAft>
                <a:spcPct val="0"/>
              </a:spcAft>
              <a:buClrTx/>
              <a:defRPr sz="2215" b="1" kern="1200">
                <a:solidFill>
                  <a:sysClr val="windowText" lastClr="000000"/>
                </a:solidFill>
                <a:latin typeface="Gill Sans"/>
                <a:ea typeface="ADLaM Display" panose="02010000000000000000" pitchFamily="2" charset="0"/>
                <a:cs typeface="ADLaM Display" panose="02010000000000000000" pitchFamily="2" charset="0"/>
              </a:defRPr>
            </a:lvl1pPr>
            <a:lvl2pPr>
              <a:defRPr>
                <a:solidFill>
                  <a:srgbClr val="000000"/>
                </a:solidFill>
                <a:latin typeface="Arial"/>
                <a:ea typeface="Arial"/>
                <a:cs typeface="Arial"/>
              </a:defRPr>
            </a:lvl2pPr>
            <a:lvl3pPr>
              <a:defRPr>
                <a:solidFill>
                  <a:srgbClr val="000000"/>
                </a:solidFill>
                <a:latin typeface="Arial"/>
                <a:ea typeface="Arial"/>
                <a:cs typeface="Arial"/>
              </a:defRPr>
            </a:lvl3pPr>
            <a:lvl4pPr>
              <a:defRPr>
                <a:solidFill>
                  <a:srgbClr val="000000"/>
                </a:solidFill>
                <a:latin typeface="Arial"/>
                <a:ea typeface="Arial"/>
                <a:cs typeface="Arial"/>
              </a:defRPr>
            </a:lvl4pPr>
            <a:lvl5pPr>
              <a:defRPr>
                <a:solidFill>
                  <a:srgbClr val="000000"/>
                </a:solidFill>
                <a:latin typeface="Arial"/>
                <a:ea typeface="Arial"/>
                <a:cs typeface="Arial"/>
              </a:defRPr>
            </a:lvl5pPr>
            <a:lvl6pPr>
              <a:defRPr>
                <a:solidFill>
                  <a:srgbClr val="000000"/>
                </a:solidFill>
                <a:latin typeface="Arial"/>
                <a:ea typeface="Arial"/>
                <a:cs typeface="Arial"/>
              </a:defRPr>
            </a:lvl6pPr>
            <a:lvl7pPr>
              <a:defRPr>
                <a:solidFill>
                  <a:srgbClr val="000000"/>
                </a:solidFill>
                <a:latin typeface="Arial"/>
                <a:ea typeface="Arial"/>
                <a:cs typeface="Arial"/>
              </a:defRPr>
            </a:lvl7pPr>
            <a:lvl8pPr>
              <a:defRPr>
                <a:solidFill>
                  <a:srgbClr val="000000"/>
                </a:solidFill>
                <a:latin typeface="Arial"/>
                <a:ea typeface="Arial"/>
                <a:cs typeface="Arial"/>
              </a:defRPr>
            </a:lvl8pPr>
            <a:lvl9pPr>
              <a:defRPr>
                <a:solidFill>
                  <a:srgbClr val="000000"/>
                </a:solidFill>
                <a:latin typeface="Arial"/>
                <a:ea typeface="Arial"/>
                <a:cs typeface="Arial"/>
              </a:defRPr>
            </a:lvl9pPr>
          </a:lstStyle>
          <a:p>
            <a:r>
              <a:rPr lang="en-US" dirty="0"/>
              <a:t>Arithmetic</a:t>
            </a:r>
          </a:p>
          <a:p>
            <a:r>
              <a:rPr lang="en-US" dirty="0"/>
              <a:t>Coding</a:t>
            </a:r>
          </a:p>
        </p:txBody>
      </p:sp>
      <p:sp>
        <p:nvSpPr>
          <p:cNvPr id="16" name="Flowchart: Magnetic Disk 15">
            <a:extLst>
              <a:ext uri="{FF2B5EF4-FFF2-40B4-BE49-F238E27FC236}">
                <a16:creationId xmlns:a16="http://schemas.microsoft.com/office/drawing/2014/main" id="{4C2CEA2D-9E21-2DEB-C48D-F91A70E564BC}"/>
              </a:ext>
            </a:extLst>
          </p:cNvPr>
          <p:cNvSpPr/>
          <p:nvPr/>
        </p:nvSpPr>
        <p:spPr>
          <a:xfrm>
            <a:off x="6263224" y="2208945"/>
            <a:ext cx="1128801" cy="877078"/>
          </a:xfrm>
          <a:prstGeom prst="flowChartMagneticDisk">
            <a:avLst/>
          </a:prstGeom>
          <a:solidFill>
            <a:srgbClr val="FCD5B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82163" fontAlgn="base">
              <a:spcBef>
                <a:spcPct val="0"/>
              </a:spcBef>
              <a:spcAft>
                <a:spcPct val="0"/>
              </a:spcAft>
              <a:buClrTx/>
            </a:pPr>
            <a:r>
              <a:rPr lang="en-US" sz="2000" b="1" kern="1200">
                <a:solidFill>
                  <a:sysClr val="windowText" lastClr="000000"/>
                </a:solidFill>
                <a:latin typeface="Gill Sans"/>
                <a:ea typeface="ヒラギノ角ゴ ProN W3" pitchFamily="-65" charset="-128"/>
              </a:rPr>
              <a:t>Output</a:t>
            </a:r>
          </a:p>
        </p:txBody>
      </p:sp>
      <p:sp>
        <p:nvSpPr>
          <p:cNvPr id="18" name="TextBox 17">
            <a:extLst>
              <a:ext uri="{FF2B5EF4-FFF2-40B4-BE49-F238E27FC236}">
                <a16:creationId xmlns:a16="http://schemas.microsoft.com/office/drawing/2014/main" id="{B1C3DD5F-A25F-0395-A7A5-AB0CA8F95BEB}"/>
              </a:ext>
            </a:extLst>
          </p:cNvPr>
          <p:cNvSpPr txBox="1"/>
          <p:nvPr/>
        </p:nvSpPr>
        <p:spPr>
          <a:xfrm>
            <a:off x="6069400" y="3269248"/>
            <a:ext cx="1840886" cy="430887"/>
          </a:xfrm>
          <a:prstGeom prst="rect">
            <a:avLst/>
          </a:prstGeom>
          <a:noFill/>
        </p:spPr>
        <p:txBody>
          <a:bodyPr wrap="square" rtlCol="0">
            <a:spAutoFit/>
          </a:bodyPr>
          <a:lstStyle/>
          <a:p>
            <a:pPr algn="ctr"/>
            <a:r>
              <a:rPr lang="en-US" sz="2200" b="1" dirty="0">
                <a:solidFill>
                  <a:srgbClr val="C00000"/>
                </a:solidFill>
                <a:latin typeface="Gill Sans"/>
              </a:rPr>
              <a:t>1 bit/cycle</a:t>
            </a:r>
          </a:p>
        </p:txBody>
      </p:sp>
    </p:spTree>
    <p:custDataLst>
      <p:tags r:id="rId1"/>
    </p:custDataLst>
    <p:extLst>
      <p:ext uri="{BB962C8B-B14F-4D97-AF65-F5344CB8AC3E}">
        <p14:creationId xmlns:p14="http://schemas.microsoft.com/office/powerpoint/2010/main" val="389900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A85E019C-41DD-A94E-0A85-263F51278401}"/>
              </a:ext>
            </a:extLst>
          </p:cNvPr>
          <p:cNvGraphicFramePr>
            <a:graphicFrameLocks noGrp="1"/>
          </p:cNvGraphicFramePr>
          <p:nvPr>
            <p:extLst>
              <p:ext uri="{D42A27DB-BD31-4B8C-83A1-F6EECF244321}">
                <p14:modId xmlns:p14="http://schemas.microsoft.com/office/powerpoint/2010/main" val="3135196479"/>
              </p:ext>
            </p:extLst>
          </p:nvPr>
        </p:nvGraphicFramePr>
        <p:xfrm>
          <a:off x="1464558" y="824023"/>
          <a:ext cx="6147144" cy="518160"/>
        </p:xfrm>
        <a:graphic>
          <a:graphicData uri="http://schemas.openxmlformats.org/drawingml/2006/table">
            <a:tbl>
              <a:tblPr firstRow="1" bandRow="1">
                <a:tableStyleId>{2D5ABB26-0587-4C30-8999-92F81FD0307C}</a:tableStyleId>
              </a:tblPr>
              <a:tblGrid>
                <a:gridCol w="1555645">
                  <a:extLst>
                    <a:ext uri="{9D8B030D-6E8A-4147-A177-3AD203B41FA5}">
                      <a16:colId xmlns:a16="http://schemas.microsoft.com/office/drawing/2014/main" val="3044284587"/>
                    </a:ext>
                  </a:extLst>
                </a:gridCol>
                <a:gridCol w="363767">
                  <a:extLst>
                    <a:ext uri="{9D8B030D-6E8A-4147-A177-3AD203B41FA5}">
                      <a16:colId xmlns:a16="http://schemas.microsoft.com/office/drawing/2014/main" val="2959109799"/>
                    </a:ext>
                  </a:extLst>
                </a:gridCol>
                <a:gridCol w="1508477">
                  <a:extLst>
                    <a:ext uri="{9D8B030D-6E8A-4147-A177-3AD203B41FA5}">
                      <a16:colId xmlns:a16="http://schemas.microsoft.com/office/drawing/2014/main" val="426380346"/>
                    </a:ext>
                  </a:extLst>
                </a:gridCol>
                <a:gridCol w="614294">
                  <a:extLst>
                    <a:ext uri="{9D8B030D-6E8A-4147-A177-3AD203B41FA5}">
                      <a16:colId xmlns:a16="http://schemas.microsoft.com/office/drawing/2014/main" val="2065428843"/>
                    </a:ext>
                  </a:extLst>
                </a:gridCol>
                <a:gridCol w="2104961">
                  <a:extLst>
                    <a:ext uri="{9D8B030D-6E8A-4147-A177-3AD203B41FA5}">
                      <a16:colId xmlns:a16="http://schemas.microsoft.com/office/drawing/2014/main" val="535053778"/>
                    </a:ext>
                  </a:extLst>
                </a:gridCol>
              </a:tblGrid>
              <a:tr h="403669">
                <a:tc>
                  <a:txBody>
                    <a:bodyPr/>
                    <a:lstStyle/>
                    <a:p>
                      <a:pPr algn="ctr"/>
                      <a:r>
                        <a:rPr kumimoji="0" lang="en-US" sz="2800" b="1" i="0" u="none" strike="noStrike" kern="0" cap="none" spc="0" normalizeH="0" baseline="0" dirty="0">
                          <a:ln>
                            <a:noFill/>
                          </a:ln>
                          <a:solidFill>
                            <a:srgbClr val="640013"/>
                          </a:solidFill>
                          <a:effectLst/>
                          <a:uLnTx/>
                          <a:uFillTx/>
                          <a:latin typeface="Gill Sans"/>
                          <a:ea typeface="+mn-ea"/>
                          <a:cs typeface="+mn-cs"/>
                          <a:sym typeface="Arial"/>
                        </a:rPr>
                        <a:t>VALUE</a:t>
                      </a:r>
                    </a:p>
                  </a:txBody>
                  <a:tcPr>
                    <a:lnL w="6350" cap="flat" cmpd="sng" algn="ctr">
                      <a:noFill/>
                      <a:prstDash val="lgDash"/>
                      <a:round/>
                      <a:headEnd type="none" w="med" len="med"/>
                      <a:tailEnd type="none" w="med" len="med"/>
                    </a:lnL>
                    <a:lnR w="6350" cap="flat" cmpd="sng" algn="ctr">
                      <a:noFill/>
                      <a:prstDash val="lg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2800" b="1" u="none" strike="noStrike" kern="0" cap="none" spc="0" normalizeH="0" baseline="0" dirty="0">
                          <a:ln>
                            <a:noFill/>
                          </a:ln>
                          <a:solidFill>
                            <a:srgbClr val="000000"/>
                          </a:solidFill>
                          <a:effectLst/>
                          <a:uLnTx/>
                          <a:uFillTx/>
                          <a:latin typeface="Gill Sans"/>
                          <a:sym typeface="Arial"/>
                        </a:rPr>
                        <a:t>=</a:t>
                      </a:r>
                      <a:endParaRPr kumimoji="0" lang="en-US" sz="2800" b="1" i="0" u="none" strike="noStrike" kern="0" cap="none" spc="0" normalizeH="0" baseline="0" dirty="0">
                        <a:ln>
                          <a:noFill/>
                        </a:ln>
                        <a:solidFill>
                          <a:srgbClr val="000000"/>
                        </a:solidFill>
                        <a:effectLst/>
                        <a:uLnTx/>
                        <a:uFillTx/>
                        <a:latin typeface="Gill Sans"/>
                        <a:ea typeface="+mn-ea"/>
                        <a:cs typeface="+mn-cs"/>
                        <a:sym typeface="Arial"/>
                      </a:endParaRPr>
                    </a:p>
                  </a:txBody>
                  <a:tcPr>
                    <a:lnL w="6350" cap="flat" cmpd="sng" algn="ctr">
                      <a:noFill/>
                      <a:prstDash val="lgDash"/>
                      <a:round/>
                      <a:headEnd type="none" w="med" len="med"/>
                      <a:tailEnd type="none" w="med" len="med"/>
                    </a:lnL>
                    <a:lnR w="6350" cap="flat" cmpd="sng" algn="ctr">
                      <a:noFill/>
                      <a:prstDash val="lg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2800" b="1" i="0" u="none" strike="noStrike" kern="0" cap="none" spc="0" normalizeH="0" baseline="0" dirty="0">
                          <a:ln>
                            <a:noFill/>
                          </a:ln>
                          <a:solidFill>
                            <a:srgbClr val="1B519C"/>
                          </a:solidFill>
                          <a:effectLst/>
                          <a:uLnTx/>
                          <a:uFillTx/>
                          <a:latin typeface="Gill Sans"/>
                          <a:ea typeface="+mn-ea"/>
                          <a:cs typeface="+mn-cs"/>
                          <a:sym typeface="Arial"/>
                        </a:rPr>
                        <a:t>BASE</a:t>
                      </a:r>
                    </a:p>
                  </a:txBody>
                  <a:tcPr>
                    <a:lnL w="6350" cap="flat" cmpd="sng" algn="ctr">
                      <a:noFill/>
                      <a:prstDash val="lgDash"/>
                      <a:round/>
                      <a:headEnd type="none" w="med" len="med"/>
                      <a:tailEnd type="none" w="med" len="med"/>
                    </a:lnL>
                    <a:lnR w="6350" cap="flat" cmpd="sng" algn="ctr">
                      <a:noFill/>
                      <a:prstDash val="lg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2800" b="1" u="none" strike="noStrike" kern="0" cap="none" spc="0" normalizeH="0" baseline="0" dirty="0">
                          <a:ln>
                            <a:noFill/>
                          </a:ln>
                          <a:solidFill>
                            <a:srgbClr val="000000"/>
                          </a:solidFill>
                          <a:effectLst/>
                          <a:uLnTx/>
                          <a:uFillTx/>
                          <a:latin typeface="Gill Sans"/>
                          <a:sym typeface="Arial"/>
                        </a:rPr>
                        <a:t>+</a:t>
                      </a:r>
                      <a:endParaRPr kumimoji="0" lang="en-US" sz="2800" b="1" i="0" u="none" strike="noStrike" kern="0" cap="none" spc="0" normalizeH="0" baseline="0" dirty="0">
                        <a:ln>
                          <a:noFill/>
                        </a:ln>
                        <a:solidFill>
                          <a:srgbClr val="000000"/>
                        </a:solidFill>
                        <a:effectLst/>
                        <a:uLnTx/>
                        <a:uFillTx/>
                        <a:latin typeface="Gill Sans"/>
                        <a:ea typeface="+mn-ea"/>
                        <a:cs typeface="+mn-cs"/>
                        <a:sym typeface="Arial"/>
                      </a:endParaRPr>
                    </a:p>
                  </a:txBody>
                  <a:tcPr>
                    <a:lnL w="6350" cap="flat" cmpd="sng" algn="ctr">
                      <a:noFill/>
                      <a:prstDash val="lgDash"/>
                      <a:round/>
                      <a:headEnd type="none" w="med" len="med"/>
                      <a:tailEnd type="none" w="med" len="med"/>
                    </a:lnL>
                    <a:lnR w="6350" cap="flat" cmpd="sng" algn="ctr">
                      <a:noFill/>
                      <a:prstDash val="lg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2800" b="1" i="0" u="none" strike="noStrike" kern="0" cap="none" spc="0" normalizeH="0" baseline="0" dirty="0">
                          <a:ln>
                            <a:noFill/>
                          </a:ln>
                          <a:solidFill>
                            <a:srgbClr val="C00000"/>
                          </a:solidFill>
                          <a:effectLst/>
                          <a:uLnTx/>
                          <a:uFillTx/>
                          <a:latin typeface="Gill Sans"/>
                          <a:ea typeface="+mn-ea"/>
                          <a:cs typeface="+mn-cs"/>
                          <a:sym typeface="Arial"/>
                        </a:rPr>
                        <a:t>    OFFSET</a:t>
                      </a:r>
                    </a:p>
                  </a:txBody>
                  <a:tcPr>
                    <a:lnL w="6350" cap="flat" cmpd="sng" algn="ctr">
                      <a:noFill/>
                      <a:prstDash val="lgDash"/>
                      <a:round/>
                      <a:headEnd type="none" w="med" len="med"/>
                      <a:tailEnd type="none" w="med" len="med"/>
                    </a:lnL>
                    <a:lnR w="6350" cap="flat" cmpd="sng" algn="ctr">
                      <a:noFill/>
                      <a:prstDash val="lg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0841198"/>
                  </a:ext>
                </a:extLst>
              </a:tr>
            </a:tbl>
          </a:graphicData>
        </a:graphic>
      </p:graphicFrame>
      <p:sp>
        <p:nvSpPr>
          <p:cNvPr id="7" name="Google Shape;319;p35">
            <a:extLst>
              <a:ext uri="{FF2B5EF4-FFF2-40B4-BE49-F238E27FC236}">
                <a16:creationId xmlns:a16="http://schemas.microsoft.com/office/drawing/2014/main" id="{A82AB2A7-CABA-2CCD-07C2-8EE0E6540782}"/>
              </a:ext>
            </a:extLst>
          </p:cNvPr>
          <p:cNvSpPr txBox="1">
            <a:spLocks/>
          </p:cNvSpPr>
          <p:nvPr/>
        </p:nvSpPr>
        <p:spPr>
          <a:xfrm>
            <a:off x="3919382" y="2962615"/>
            <a:ext cx="1448546" cy="398685"/>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rgbClr val="1B519C"/>
                </a:solidFill>
                <a:latin typeface="Gill Sans"/>
              </a:rPr>
              <a:t>Apply AC</a:t>
            </a:r>
          </a:p>
        </p:txBody>
      </p:sp>
      <p:sp>
        <p:nvSpPr>
          <p:cNvPr id="8" name="Google Shape;319;p35">
            <a:extLst>
              <a:ext uri="{FF2B5EF4-FFF2-40B4-BE49-F238E27FC236}">
                <a16:creationId xmlns:a16="http://schemas.microsoft.com/office/drawing/2014/main" id="{A6B7DFEE-1FEC-9C9A-9B55-74B008D026A5}"/>
              </a:ext>
            </a:extLst>
          </p:cNvPr>
          <p:cNvSpPr txBox="1">
            <a:spLocks/>
          </p:cNvSpPr>
          <p:nvPr/>
        </p:nvSpPr>
        <p:spPr>
          <a:xfrm>
            <a:off x="6496681" y="2790553"/>
            <a:ext cx="1305235" cy="3852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rgbClr val="C00000"/>
                </a:solidFill>
                <a:latin typeface="Gill Sans"/>
                <a:ea typeface="+mn-ea"/>
                <a:cs typeface="+mn-cs"/>
              </a:rPr>
              <a:t>Store</a:t>
            </a:r>
            <a:endParaRPr lang="en-US" sz="2800" b="1" dirty="0">
              <a:solidFill>
                <a:srgbClr val="C00000"/>
              </a:solidFill>
              <a:latin typeface="Gill Sans"/>
              <a:ea typeface="+mn-ea"/>
              <a:cs typeface="+mn-cs"/>
            </a:endParaRPr>
          </a:p>
        </p:txBody>
      </p:sp>
      <p:sp>
        <p:nvSpPr>
          <p:cNvPr id="10" name="Arrow: Down 9">
            <a:extLst>
              <a:ext uri="{FF2B5EF4-FFF2-40B4-BE49-F238E27FC236}">
                <a16:creationId xmlns:a16="http://schemas.microsoft.com/office/drawing/2014/main" id="{084572D8-5704-EFFB-0AD3-FEF6A3C4BF17}"/>
              </a:ext>
            </a:extLst>
          </p:cNvPr>
          <p:cNvSpPr/>
          <p:nvPr/>
        </p:nvSpPr>
        <p:spPr>
          <a:xfrm rot="10800000">
            <a:off x="3668771" y="2729059"/>
            <a:ext cx="238822" cy="3986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aphicFrame>
        <p:nvGraphicFramePr>
          <p:cNvPr id="3" name="Table 2">
            <a:extLst>
              <a:ext uri="{FF2B5EF4-FFF2-40B4-BE49-F238E27FC236}">
                <a16:creationId xmlns:a16="http://schemas.microsoft.com/office/drawing/2014/main" id="{13810963-F840-612F-E3A0-609CEB82E3F4}"/>
              </a:ext>
            </a:extLst>
          </p:cNvPr>
          <p:cNvGraphicFramePr>
            <a:graphicFrameLocks noGrp="1"/>
          </p:cNvGraphicFramePr>
          <p:nvPr>
            <p:extLst>
              <p:ext uri="{D42A27DB-BD31-4B8C-83A1-F6EECF244321}">
                <p14:modId xmlns:p14="http://schemas.microsoft.com/office/powerpoint/2010/main" val="209872962"/>
              </p:ext>
            </p:extLst>
          </p:nvPr>
        </p:nvGraphicFramePr>
        <p:xfrm>
          <a:off x="1464558" y="1424284"/>
          <a:ext cx="6147144" cy="518160"/>
        </p:xfrm>
        <a:graphic>
          <a:graphicData uri="http://schemas.openxmlformats.org/drawingml/2006/table">
            <a:tbl>
              <a:tblPr firstRow="1" bandRow="1">
                <a:tableStyleId>{2D5ABB26-0587-4C30-8999-92F81FD0307C}</a:tableStyleId>
              </a:tblPr>
              <a:tblGrid>
                <a:gridCol w="1555645">
                  <a:extLst>
                    <a:ext uri="{9D8B030D-6E8A-4147-A177-3AD203B41FA5}">
                      <a16:colId xmlns:a16="http://schemas.microsoft.com/office/drawing/2014/main" val="335673274"/>
                    </a:ext>
                  </a:extLst>
                </a:gridCol>
                <a:gridCol w="363767">
                  <a:extLst>
                    <a:ext uri="{9D8B030D-6E8A-4147-A177-3AD203B41FA5}">
                      <a16:colId xmlns:a16="http://schemas.microsoft.com/office/drawing/2014/main" val="690715397"/>
                    </a:ext>
                  </a:extLst>
                </a:gridCol>
                <a:gridCol w="1508477">
                  <a:extLst>
                    <a:ext uri="{9D8B030D-6E8A-4147-A177-3AD203B41FA5}">
                      <a16:colId xmlns:a16="http://schemas.microsoft.com/office/drawing/2014/main" val="2560853560"/>
                    </a:ext>
                  </a:extLst>
                </a:gridCol>
                <a:gridCol w="614294">
                  <a:extLst>
                    <a:ext uri="{9D8B030D-6E8A-4147-A177-3AD203B41FA5}">
                      <a16:colId xmlns:a16="http://schemas.microsoft.com/office/drawing/2014/main" val="549755882"/>
                    </a:ext>
                  </a:extLst>
                </a:gridCol>
                <a:gridCol w="2104961">
                  <a:extLst>
                    <a:ext uri="{9D8B030D-6E8A-4147-A177-3AD203B41FA5}">
                      <a16:colId xmlns:a16="http://schemas.microsoft.com/office/drawing/2014/main" val="415820313"/>
                    </a:ext>
                  </a:extLst>
                </a:gridCol>
              </a:tblGrid>
              <a:tr h="403669">
                <a:tc>
                  <a:txBody>
                    <a:bodyPr/>
                    <a:lstStyle/>
                    <a:p>
                      <a:pPr algn="ctr"/>
                      <a:r>
                        <a:rPr kumimoji="0" lang="en-US" sz="2800" b="1" i="0" u="none" strike="noStrike" kern="0" cap="none" spc="0" normalizeH="0" baseline="0" dirty="0">
                          <a:ln>
                            <a:noFill/>
                          </a:ln>
                          <a:solidFill>
                            <a:srgbClr val="640013"/>
                          </a:solidFill>
                          <a:effectLst/>
                          <a:uLnTx/>
                          <a:uFillTx/>
                          <a:latin typeface="Gill Sans"/>
                          <a:ea typeface="+mn-ea"/>
                          <a:cs typeface="+mn-cs"/>
                          <a:sym typeface="Arial"/>
                        </a:rPr>
                        <a:t>int8</a:t>
                      </a:r>
                    </a:p>
                  </a:txBody>
                  <a:tcPr>
                    <a:lnL w="6350" cap="flat" cmpd="sng" algn="ctr">
                      <a:noFill/>
                      <a:prstDash val="lgDash"/>
                      <a:round/>
                      <a:headEnd type="none" w="med" len="med"/>
                      <a:tailEnd type="none" w="med" len="med"/>
                    </a:lnL>
                    <a:lnR w="6350" cap="flat" cmpd="sng" algn="ctr">
                      <a:noFill/>
                      <a:prstDash val="lg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endParaRPr kumimoji="0" lang="en-US" sz="2800" b="1" i="0" u="none" strike="noStrike" kern="0" cap="none" spc="0" normalizeH="0" baseline="0" dirty="0">
                        <a:ln>
                          <a:noFill/>
                        </a:ln>
                        <a:solidFill>
                          <a:srgbClr val="000000"/>
                        </a:solidFill>
                        <a:effectLst/>
                        <a:uLnTx/>
                        <a:uFillTx/>
                        <a:latin typeface="Gill Sans"/>
                        <a:ea typeface="+mn-ea"/>
                        <a:cs typeface="+mn-cs"/>
                        <a:sym typeface="Arial"/>
                      </a:endParaRPr>
                    </a:p>
                  </a:txBody>
                  <a:tcPr>
                    <a:lnL w="6350" cap="flat" cmpd="sng" algn="ctr">
                      <a:noFill/>
                      <a:prstDash val="lgDash"/>
                      <a:round/>
                      <a:headEnd type="none" w="med" len="med"/>
                      <a:tailEnd type="none" w="med" len="med"/>
                    </a:lnL>
                    <a:lnR w="6350" cap="flat" cmpd="sng" algn="ctr">
                      <a:noFill/>
                      <a:prstDash val="lg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2800" b="1" i="0" u="none" strike="noStrike" kern="0" cap="none" spc="0" normalizeH="0" baseline="0" dirty="0">
                          <a:ln>
                            <a:noFill/>
                          </a:ln>
                          <a:solidFill>
                            <a:srgbClr val="1B519C"/>
                          </a:solidFill>
                          <a:effectLst/>
                          <a:uLnTx/>
                          <a:uFillTx/>
                          <a:latin typeface="Gill Sans"/>
                          <a:ea typeface="+mn-ea"/>
                          <a:cs typeface="+mn-cs"/>
                          <a:sym typeface="Arial"/>
                        </a:rPr>
                        <a:t>3</a:t>
                      </a:r>
                      <a:r>
                        <a:rPr kumimoji="0" lang="en-US" sz="2800" b="1" i="0" u="none" strike="noStrike" kern="0" cap="none" spc="0" normalizeH="0" baseline="0" dirty="0">
                          <a:ln>
                            <a:noFill/>
                          </a:ln>
                          <a:solidFill>
                            <a:srgbClr val="0070C0"/>
                          </a:solidFill>
                          <a:effectLst/>
                          <a:uLnTx/>
                          <a:uFillTx/>
                          <a:latin typeface="Gill Sans"/>
                          <a:ea typeface="+mn-ea"/>
                          <a:cs typeface="+mn-cs"/>
                          <a:sym typeface="Arial"/>
                        </a:rPr>
                        <a:t> </a:t>
                      </a:r>
                      <a:r>
                        <a:rPr kumimoji="0" lang="en-US" sz="2800" b="1" i="0" u="none" strike="noStrike" kern="0" cap="none" spc="0" normalizeH="0" baseline="0" dirty="0">
                          <a:ln>
                            <a:noFill/>
                          </a:ln>
                          <a:solidFill>
                            <a:srgbClr val="1B519C"/>
                          </a:solidFill>
                          <a:effectLst/>
                          <a:uLnTx/>
                          <a:uFillTx/>
                          <a:latin typeface="Gill Sans"/>
                          <a:ea typeface="+mn-ea"/>
                          <a:cs typeface="+mn-cs"/>
                          <a:sym typeface="Arial"/>
                        </a:rPr>
                        <a:t>bits</a:t>
                      </a:r>
                    </a:p>
                  </a:txBody>
                  <a:tcPr>
                    <a:lnL w="6350" cap="flat" cmpd="sng" algn="ctr">
                      <a:noFill/>
                      <a:prstDash val="lgDash"/>
                      <a:round/>
                      <a:headEnd type="none" w="med" len="med"/>
                      <a:tailEnd type="none" w="med" len="med"/>
                    </a:lnL>
                    <a:lnR w="6350" cap="flat" cmpd="sng" algn="ctr">
                      <a:noFill/>
                      <a:prstDash val="lg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endParaRPr kumimoji="0" lang="en-US" sz="2800" b="1" i="0" u="none" strike="noStrike" kern="0" cap="none" spc="0" normalizeH="0" baseline="0" dirty="0">
                        <a:ln>
                          <a:noFill/>
                        </a:ln>
                        <a:solidFill>
                          <a:srgbClr val="000000"/>
                        </a:solidFill>
                        <a:effectLst/>
                        <a:uLnTx/>
                        <a:uFillTx/>
                        <a:latin typeface="Gill Sans"/>
                        <a:ea typeface="+mn-ea"/>
                        <a:cs typeface="+mn-cs"/>
                        <a:sym typeface="Arial"/>
                      </a:endParaRPr>
                    </a:p>
                  </a:txBody>
                  <a:tcPr>
                    <a:lnL w="6350" cap="flat" cmpd="sng" algn="ctr">
                      <a:noFill/>
                      <a:prstDash val="lgDash"/>
                      <a:round/>
                      <a:headEnd type="none" w="med" len="med"/>
                      <a:tailEnd type="none" w="med" len="med"/>
                    </a:lnL>
                    <a:lnR w="6350" cap="flat" cmpd="sng" algn="ctr">
                      <a:noFill/>
                      <a:prstDash val="lg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2800" b="1" i="0" u="none" strike="noStrike" kern="0" cap="none" spc="0" normalizeH="0" baseline="0" dirty="0">
                          <a:ln>
                            <a:noFill/>
                          </a:ln>
                          <a:solidFill>
                            <a:srgbClr val="C00000"/>
                          </a:solidFill>
                          <a:effectLst/>
                          <a:uLnTx/>
                          <a:uFillTx/>
                          <a:latin typeface="Gill Sans"/>
                          <a:ea typeface="+mn-ea"/>
                          <a:cs typeface="+mn-cs"/>
                          <a:sym typeface="Arial"/>
                        </a:rPr>
                        <a:t>       5 bits</a:t>
                      </a:r>
                    </a:p>
                  </a:txBody>
                  <a:tcPr>
                    <a:lnL w="6350" cap="flat" cmpd="sng" algn="ctr">
                      <a:noFill/>
                      <a:prstDash val="lgDash"/>
                      <a:round/>
                      <a:headEnd type="none" w="med" len="med"/>
                      <a:tailEnd type="none" w="med" len="med"/>
                    </a:lnL>
                    <a:lnR w="6350" cap="flat" cmpd="sng" algn="ctr">
                      <a:noFill/>
                      <a:prstDash val="lg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57796995"/>
                  </a:ext>
                </a:extLst>
              </a:tr>
            </a:tbl>
          </a:graphicData>
        </a:graphic>
      </p:graphicFrame>
      <p:graphicFrame>
        <p:nvGraphicFramePr>
          <p:cNvPr id="11" name="Table 10">
            <a:extLst>
              <a:ext uri="{FF2B5EF4-FFF2-40B4-BE49-F238E27FC236}">
                <a16:creationId xmlns:a16="http://schemas.microsoft.com/office/drawing/2014/main" id="{A481817F-00C2-1DD7-EF6B-A4508878DC1E}"/>
              </a:ext>
            </a:extLst>
          </p:cNvPr>
          <p:cNvGraphicFramePr>
            <a:graphicFrameLocks noGrp="1"/>
          </p:cNvGraphicFramePr>
          <p:nvPr>
            <p:extLst>
              <p:ext uri="{D42A27DB-BD31-4B8C-83A1-F6EECF244321}">
                <p14:modId xmlns:p14="http://schemas.microsoft.com/office/powerpoint/2010/main" val="1032301123"/>
              </p:ext>
            </p:extLst>
          </p:nvPr>
        </p:nvGraphicFramePr>
        <p:xfrm>
          <a:off x="1464557" y="2109502"/>
          <a:ext cx="6692471" cy="457200"/>
        </p:xfrm>
        <a:graphic>
          <a:graphicData uri="http://schemas.openxmlformats.org/drawingml/2006/table">
            <a:tbl>
              <a:tblPr firstRow="1" bandRow="1">
                <a:tableStyleId>{2D5ABB26-0587-4C30-8999-92F81FD0307C}</a:tableStyleId>
              </a:tblPr>
              <a:tblGrid>
                <a:gridCol w="1693650">
                  <a:extLst>
                    <a:ext uri="{9D8B030D-6E8A-4147-A177-3AD203B41FA5}">
                      <a16:colId xmlns:a16="http://schemas.microsoft.com/office/drawing/2014/main" val="2282546756"/>
                    </a:ext>
                  </a:extLst>
                </a:gridCol>
                <a:gridCol w="396038">
                  <a:extLst>
                    <a:ext uri="{9D8B030D-6E8A-4147-A177-3AD203B41FA5}">
                      <a16:colId xmlns:a16="http://schemas.microsoft.com/office/drawing/2014/main" val="1153163284"/>
                    </a:ext>
                  </a:extLst>
                </a:gridCol>
                <a:gridCol w="1642297">
                  <a:extLst>
                    <a:ext uri="{9D8B030D-6E8A-4147-A177-3AD203B41FA5}">
                      <a16:colId xmlns:a16="http://schemas.microsoft.com/office/drawing/2014/main" val="2620534205"/>
                    </a:ext>
                  </a:extLst>
                </a:gridCol>
                <a:gridCol w="668789">
                  <a:extLst>
                    <a:ext uri="{9D8B030D-6E8A-4147-A177-3AD203B41FA5}">
                      <a16:colId xmlns:a16="http://schemas.microsoft.com/office/drawing/2014/main" val="3177544657"/>
                    </a:ext>
                  </a:extLst>
                </a:gridCol>
                <a:gridCol w="2291697">
                  <a:extLst>
                    <a:ext uri="{9D8B030D-6E8A-4147-A177-3AD203B41FA5}">
                      <a16:colId xmlns:a16="http://schemas.microsoft.com/office/drawing/2014/main" val="3566556099"/>
                    </a:ext>
                  </a:extLst>
                </a:gridCol>
              </a:tblGrid>
              <a:tr h="448368">
                <a:tc>
                  <a:txBody>
                    <a:bodyPr/>
                    <a:lstStyle/>
                    <a:p>
                      <a:pPr algn="ctr"/>
                      <a:r>
                        <a:rPr kumimoji="0" lang="en-US" sz="2400" b="1" u="none" strike="noStrike" kern="0" cap="none" spc="0" normalizeH="0" baseline="0" dirty="0">
                          <a:ln>
                            <a:noFill/>
                          </a:ln>
                          <a:solidFill>
                            <a:srgbClr val="640013"/>
                          </a:solidFill>
                          <a:effectLst/>
                          <a:uLnTx/>
                          <a:uFillTx/>
                          <a:latin typeface="Gill Sans"/>
                          <a:sym typeface="Arial"/>
                        </a:rPr>
                        <a:t>01010111</a:t>
                      </a:r>
                      <a:endParaRPr kumimoji="0" lang="en-US" sz="2400" b="1" i="0" u="none" strike="noStrike" kern="0" cap="none" spc="0" normalizeH="0" baseline="0" dirty="0">
                        <a:ln>
                          <a:noFill/>
                        </a:ln>
                        <a:solidFill>
                          <a:srgbClr val="640013"/>
                        </a:solidFill>
                        <a:effectLst/>
                        <a:uLnTx/>
                        <a:uFillTx/>
                        <a:latin typeface="Gill Sans"/>
                        <a:ea typeface="+mn-ea"/>
                        <a:cs typeface="+mn-cs"/>
                        <a:sym typeface="Arial"/>
                      </a:endParaRPr>
                    </a:p>
                  </a:txBody>
                  <a:tcPr>
                    <a:lnL w="6350" cap="flat" cmpd="sng" algn="ctr">
                      <a:noFill/>
                      <a:prstDash val="lgDash"/>
                      <a:round/>
                      <a:headEnd type="none" w="med" len="med"/>
                      <a:tailEnd type="none" w="med" len="med"/>
                    </a:lnL>
                    <a:lnR w="6350" cap="flat" cmpd="sng" algn="ctr">
                      <a:noFill/>
                      <a:prstDash val="lg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2400" b="1" u="none" strike="noStrike" kern="0" cap="none" spc="0" normalizeH="0" baseline="0">
                          <a:ln>
                            <a:noFill/>
                          </a:ln>
                          <a:solidFill>
                            <a:srgbClr val="000000"/>
                          </a:solidFill>
                          <a:effectLst/>
                          <a:uLnTx/>
                          <a:uFillTx/>
                          <a:latin typeface="Gill Sans"/>
                          <a:sym typeface="Arial"/>
                        </a:rPr>
                        <a:t>=</a:t>
                      </a:r>
                      <a:endParaRPr kumimoji="0" lang="en-US" sz="2400" b="1" i="0" u="none" strike="noStrike" kern="0" cap="none" spc="0" normalizeH="0" baseline="0">
                        <a:ln>
                          <a:noFill/>
                        </a:ln>
                        <a:solidFill>
                          <a:srgbClr val="000000"/>
                        </a:solidFill>
                        <a:effectLst/>
                        <a:uLnTx/>
                        <a:uFillTx/>
                        <a:latin typeface="Gill Sans"/>
                        <a:ea typeface="+mn-ea"/>
                        <a:cs typeface="+mn-cs"/>
                        <a:sym typeface="Arial"/>
                      </a:endParaRPr>
                    </a:p>
                  </a:txBody>
                  <a:tcPr>
                    <a:lnL w="6350" cap="flat" cmpd="sng" algn="ctr">
                      <a:noFill/>
                      <a:prstDash val="lgDash"/>
                      <a:round/>
                      <a:headEnd type="none" w="med" len="med"/>
                      <a:tailEnd type="none" w="med" len="med"/>
                    </a:lnL>
                    <a:lnR w="6350" cap="flat" cmpd="sng" algn="ctr">
                      <a:noFill/>
                      <a:prstDash val="lg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u="none" strike="noStrike" kern="0" cap="none" spc="0" normalizeH="0" baseline="0" dirty="0">
                          <a:ln>
                            <a:noFill/>
                          </a:ln>
                          <a:solidFill>
                            <a:srgbClr val="1B519C"/>
                          </a:solidFill>
                          <a:effectLst/>
                          <a:uLnTx/>
                          <a:uFillTx/>
                          <a:latin typeface="Gill Sans"/>
                          <a:sym typeface="Arial"/>
                        </a:rPr>
                        <a:t>010</a:t>
                      </a:r>
                      <a:r>
                        <a:rPr kumimoji="0" lang="en-US" sz="2400" b="1" u="none" strike="noStrike" kern="0" cap="none" spc="0" normalizeH="0" baseline="0" dirty="0">
                          <a:ln>
                            <a:noFill/>
                          </a:ln>
                          <a:solidFill>
                            <a:srgbClr val="000000"/>
                          </a:solidFill>
                          <a:effectLst/>
                          <a:uLnTx/>
                          <a:uFillTx/>
                          <a:latin typeface="Gill Sans"/>
                          <a:sym typeface="Arial"/>
                        </a:rPr>
                        <a:t>00000</a:t>
                      </a:r>
                      <a:endParaRPr kumimoji="0" lang="en-US" sz="2400" b="1" i="0" u="none" strike="noStrike" kern="0" cap="none" spc="0" normalizeH="0" baseline="0" dirty="0">
                        <a:ln>
                          <a:noFill/>
                        </a:ln>
                        <a:solidFill>
                          <a:srgbClr val="000000"/>
                        </a:solidFill>
                        <a:effectLst/>
                        <a:uLnTx/>
                        <a:uFillTx/>
                        <a:latin typeface="Gill Sans"/>
                        <a:ea typeface="+mn-ea"/>
                        <a:cs typeface="+mn-cs"/>
                        <a:sym typeface="Arial"/>
                      </a:endParaRPr>
                    </a:p>
                  </a:txBody>
                  <a:tcPr>
                    <a:lnL w="6350" cap="flat" cmpd="sng" algn="ctr">
                      <a:noFill/>
                      <a:prstDash val="lgDash"/>
                      <a:round/>
                      <a:headEnd type="none" w="med" len="med"/>
                      <a:tailEnd type="none" w="med" len="med"/>
                    </a:lnL>
                    <a:lnR w="6350" cap="flat" cmpd="sng" algn="ctr">
                      <a:noFill/>
                      <a:prstDash val="lg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2400" b="1" u="none" strike="noStrike" kern="0" cap="none" spc="0" normalizeH="0" baseline="0" dirty="0">
                          <a:ln>
                            <a:noFill/>
                          </a:ln>
                          <a:solidFill>
                            <a:srgbClr val="000000"/>
                          </a:solidFill>
                          <a:effectLst/>
                          <a:uLnTx/>
                          <a:uFillTx/>
                          <a:latin typeface="Gill Sans"/>
                          <a:sym typeface="Arial"/>
                        </a:rPr>
                        <a:t> +</a:t>
                      </a:r>
                      <a:endParaRPr kumimoji="0" lang="en-US" sz="2400" b="1" i="0" u="none" strike="noStrike" kern="0" cap="none" spc="0" normalizeH="0" baseline="0" dirty="0">
                        <a:ln>
                          <a:noFill/>
                        </a:ln>
                        <a:solidFill>
                          <a:srgbClr val="000000"/>
                        </a:solidFill>
                        <a:effectLst/>
                        <a:uLnTx/>
                        <a:uFillTx/>
                        <a:latin typeface="Gill Sans"/>
                        <a:ea typeface="+mn-ea"/>
                        <a:cs typeface="+mn-cs"/>
                        <a:sym typeface="Arial"/>
                      </a:endParaRPr>
                    </a:p>
                  </a:txBody>
                  <a:tcPr>
                    <a:lnL w="6350" cap="flat" cmpd="sng" algn="ctr">
                      <a:noFill/>
                      <a:prstDash val="lgDash"/>
                      <a:round/>
                      <a:headEnd type="none" w="med" len="med"/>
                      <a:tailEnd type="none" w="med" len="med"/>
                    </a:lnL>
                    <a:lnR w="6350" cap="flat" cmpd="sng" algn="ctr">
                      <a:noFill/>
                      <a:prstDash val="lg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2400" b="1" u="none" strike="noStrike" kern="0" cap="none" spc="0" normalizeH="0" baseline="0" dirty="0">
                          <a:ln>
                            <a:noFill/>
                          </a:ln>
                          <a:solidFill>
                            <a:srgbClr val="C00000"/>
                          </a:solidFill>
                          <a:effectLst/>
                          <a:uLnTx/>
                          <a:uFillTx/>
                          <a:latin typeface="Gill Sans"/>
                          <a:sym typeface="Arial"/>
                        </a:rPr>
                        <a:t>10111</a:t>
                      </a:r>
                      <a:endParaRPr kumimoji="0" lang="en-US" sz="2400" b="1" i="0" u="none" strike="noStrike" kern="0" cap="none" spc="0" normalizeH="0" baseline="0" dirty="0">
                        <a:ln>
                          <a:noFill/>
                        </a:ln>
                        <a:solidFill>
                          <a:srgbClr val="C00000"/>
                        </a:solidFill>
                        <a:effectLst/>
                        <a:uLnTx/>
                        <a:uFillTx/>
                        <a:latin typeface="Gill Sans"/>
                        <a:ea typeface="+mn-ea"/>
                        <a:cs typeface="+mn-cs"/>
                        <a:sym typeface="Arial"/>
                      </a:endParaRPr>
                    </a:p>
                  </a:txBody>
                  <a:tcPr>
                    <a:lnL w="6350" cap="flat" cmpd="sng" algn="ctr">
                      <a:noFill/>
                      <a:prstDash val="lgDash"/>
                      <a:round/>
                      <a:headEnd type="none" w="med" len="med"/>
                      <a:tailEnd type="none" w="med" len="med"/>
                    </a:lnL>
                    <a:lnR w="6350" cap="flat" cmpd="sng" algn="ctr">
                      <a:noFill/>
                      <a:prstDash val="lg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003577"/>
                  </a:ext>
                </a:extLst>
              </a:tr>
            </a:tbl>
          </a:graphicData>
        </a:graphic>
      </p:graphicFrame>
      <p:pic>
        <p:nvPicPr>
          <p:cNvPr id="12" name="Picture 4" descr="Glass, lookup, magnifying, table icon - Download on Iconfinder">
            <a:extLst>
              <a:ext uri="{FF2B5EF4-FFF2-40B4-BE49-F238E27FC236}">
                <a16:creationId xmlns:a16="http://schemas.microsoft.com/office/drawing/2014/main" id="{235366A3-54EE-7832-EBEA-74744E23DA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7624" y="3558986"/>
            <a:ext cx="1150640" cy="11506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Glass, lookup, magnifying, table icon - Download on Iconfinder">
            <a:extLst>
              <a:ext uri="{FF2B5EF4-FFF2-40B4-BE49-F238E27FC236}">
                <a16:creationId xmlns:a16="http://schemas.microsoft.com/office/drawing/2014/main" id="{6FF8EFFB-6212-06C4-3CDB-575F328A29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7288" y="3558986"/>
            <a:ext cx="1150640" cy="1150640"/>
          </a:xfrm>
          <a:prstGeom prst="rect">
            <a:avLst/>
          </a:prstGeom>
          <a:noFill/>
          <a:extLst>
            <a:ext uri="{909E8E84-426E-40DD-AFC4-6F175D3DCCD1}">
              <a14:hiddenFill xmlns:a14="http://schemas.microsoft.com/office/drawing/2010/main">
                <a:solidFill>
                  <a:srgbClr val="FFFFFF"/>
                </a:solidFill>
              </a14:hiddenFill>
            </a:ext>
          </a:extLst>
        </p:spPr>
      </p:pic>
      <p:sp>
        <p:nvSpPr>
          <p:cNvPr id="14" name="Arrow: Down 13">
            <a:extLst>
              <a:ext uri="{FF2B5EF4-FFF2-40B4-BE49-F238E27FC236}">
                <a16:creationId xmlns:a16="http://schemas.microsoft.com/office/drawing/2014/main" id="{7056518E-C70F-5EC4-F6DD-F64455BE96A3}"/>
              </a:ext>
            </a:extLst>
          </p:cNvPr>
          <p:cNvSpPr/>
          <p:nvPr/>
        </p:nvSpPr>
        <p:spPr>
          <a:xfrm rot="10800000">
            <a:off x="6257859" y="2729059"/>
            <a:ext cx="238822" cy="3986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TextBox 19">
            <a:extLst>
              <a:ext uri="{FF2B5EF4-FFF2-40B4-BE49-F238E27FC236}">
                <a16:creationId xmlns:a16="http://schemas.microsoft.com/office/drawing/2014/main" id="{3C5FE796-CEEB-FADC-6ED1-21ECEA700C1F}"/>
              </a:ext>
            </a:extLst>
          </p:cNvPr>
          <p:cNvSpPr txBox="1"/>
          <p:nvPr/>
        </p:nvSpPr>
        <p:spPr>
          <a:xfrm>
            <a:off x="1351980" y="3151516"/>
            <a:ext cx="1821927" cy="430887"/>
          </a:xfrm>
          <a:prstGeom prst="rect">
            <a:avLst/>
          </a:prstGeom>
          <a:noFill/>
        </p:spPr>
        <p:txBody>
          <a:bodyPr wrap="square" rtlCol="0">
            <a:spAutoFit/>
          </a:bodyPr>
          <a:lstStyle/>
          <a:p>
            <a:pPr algn="ctr"/>
            <a:r>
              <a:rPr lang="en-US" sz="2200" b="1">
                <a:solidFill>
                  <a:srgbClr val="C00000"/>
                </a:solidFill>
                <a:latin typeface="Gill Sans"/>
              </a:rPr>
              <a:t>256 Entries</a:t>
            </a:r>
          </a:p>
        </p:txBody>
      </p:sp>
      <p:sp>
        <p:nvSpPr>
          <p:cNvPr id="21" name="TextBox 20">
            <a:extLst>
              <a:ext uri="{FF2B5EF4-FFF2-40B4-BE49-F238E27FC236}">
                <a16:creationId xmlns:a16="http://schemas.microsoft.com/office/drawing/2014/main" id="{C7B7492C-40C0-B9CA-50AD-51ECC6A048C3}"/>
              </a:ext>
            </a:extLst>
          </p:cNvPr>
          <p:cNvSpPr txBox="1"/>
          <p:nvPr/>
        </p:nvSpPr>
        <p:spPr>
          <a:xfrm>
            <a:off x="3919382" y="3215694"/>
            <a:ext cx="1821927" cy="430887"/>
          </a:xfrm>
          <a:prstGeom prst="rect">
            <a:avLst/>
          </a:prstGeom>
          <a:noFill/>
        </p:spPr>
        <p:txBody>
          <a:bodyPr wrap="square" rtlCol="0">
            <a:spAutoFit/>
          </a:bodyPr>
          <a:lstStyle/>
          <a:p>
            <a:pPr algn="ctr"/>
            <a:r>
              <a:rPr lang="en-US" sz="2200" b="1" dirty="0">
                <a:solidFill>
                  <a:srgbClr val="00B050"/>
                </a:solidFill>
                <a:latin typeface="Gill Sans"/>
              </a:rPr>
              <a:t>8 Entries</a:t>
            </a:r>
          </a:p>
        </p:txBody>
      </p:sp>
      <p:sp>
        <p:nvSpPr>
          <p:cNvPr id="15" name="Title 8">
            <a:extLst>
              <a:ext uri="{FF2B5EF4-FFF2-40B4-BE49-F238E27FC236}">
                <a16:creationId xmlns:a16="http://schemas.microsoft.com/office/drawing/2014/main" id="{886F66B0-20B0-7262-6E95-EBEB9BDEA60D}"/>
              </a:ext>
            </a:extLst>
          </p:cNvPr>
          <p:cNvSpPr txBox="1">
            <a:spLocks/>
          </p:cNvSpPr>
          <p:nvPr/>
        </p:nvSpPr>
        <p:spPr>
          <a:xfrm>
            <a:off x="713250" y="88432"/>
            <a:ext cx="77175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Figtree Black"/>
              <a:buNone/>
              <a:defRPr sz="2800" b="0" i="0" u="none" strike="noStrike" cap="none">
                <a:solidFill>
                  <a:schemeClr val="dk1"/>
                </a:solidFill>
                <a:latin typeface="Figtree Black"/>
                <a:ea typeface="Figtree Black"/>
                <a:cs typeface="Figtree Black"/>
                <a:sym typeface="Figtree Black"/>
              </a:defRPr>
            </a:lvl1pPr>
            <a:lvl2pPr marR="0" lvl="1"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2pPr>
            <a:lvl3pPr marR="0" lvl="2"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3pPr>
            <a:lvl4pPr marR="0" lvl="3"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4pPr>
            <a:lvl5pPr marR="0" lvl="4"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5pPr>
            <a:lvl6pPr marR="0" lvl="5"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6pPr>
            <a:lvl7pPr marR="0" lvl="6"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7pPr>
            <a:lvl8pPr marR="0" lvl="7"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8pPr>
            <a:lvl9pPr marR="0" lvl="8"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9pPr>
          </a:lstStyle>
          <a:p>
            <a:r>
              <a:rPr lang="en-US" dirty="0"/>
              <a:t>Atalanta – Key Idea</a:t>
            </a:r>
          </a:p>
        </p:txBody>
      </p:sp>
    </p:spTree>
    <p:custDataLst>
      <p:tags r:id="rId1"/>
    </p:custDataLst>
    <p:extLst>
      <p:ext uri="{BB962C8B-B14F-4D97-AF65-F5344CB8AC3E}">
        <p14:creationId xmlns:p14="http://schemas.microsoft.com/office/powerpoint/2010/main" val="139033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0"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animBg="1"/>
      <p:bldP spid="14" grpId="0" animBg="1"/>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Question mark. Red hand drawn Doodle FAQ symbol. 15568001 Vector Art at  Vecteezy">
            <a:extLst>
              <a:ext uri="{FF2B5EF4-FFF2-40B4-BE49-F238E27FC236}">
                <a16:creationId xmlns:a16="http://schemas.microsoft.com/office/drawing/2014/main" id="{5F70A583-87C4-DF06-EB53-A8E47ED336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9674" y="1325455"/>
            <a:ext cx="872419" cy="8724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8" name="Table 27">
            <a:extLst>
              <a:ext uri="{FF2B5EF4-FFF2-40B4-BE49-F238E27FC236}">
                <a16:creationId xmlns:a16="http://schemas.microsoft.com/office/drawing/2014/main" id="{DBF51075-1B15-595E-5976-E8A48FD0E83A}"/>
              </a:ext>
            </a:extLst>
          </p:cNvPr>
          <p:cNvGraphicFramePr>
            <a:graphicFrameLocks noGrp="1"/>
          </p:cNvGraphicFramePr>
          <p:nvPr>
            <p:extLst>
              <p:ext uri="{D42A27DB-BD31-4B8C-83A1-F6EECF244321}">
                <p14:modId xmlns:p14="http://schemas.microsoft.com/office/powerpoint/2010/main" val="2202403850"/>
              </p:ext>
            </p:extLst>
          </p:nvPr>
        </p:nvGraphicFramePr>
        <p:xfrm>
          <a:off x="2250743" y="2261013"/>
          <a:ext cx="5621936" cy="2501471"/>
        </p:xfrm>
        <a:graphic>
          <a:graphicData uri="http://schemas.openxmlformats.org/drawingml/2006/table">
            <a:tbl>
              <a:tblPr firstRow="1" bandRow="1">
                <a:tableStyleId>{0B671928-1D19-45BF-BF23-258C63BDF459}</a:tableStyleId>
              </a:tblPr>
              <a:tblGrid>
                <a:gridCol w="702742">
                  <a:extLst>
                    <a:ext uri="{9D8B030D-6E8A-4147-A177-3AD203B41FA5}">
                      <a16:colId xmlns:a16="http://schemas.microsoft.com/office/drawing/2014/main" val="4022915612"/>
                    </a:ext>
                  </a:extLst>
                </a:gridCol>
                <a:gridCol w="702742">
                  <a:extLst>
                    <a:ext uri="{9D8B030D-6E8A-4147-A177-3AD203B41FA5}">
                      <a16:colId xmlns:a16="http://schemas.microsoft.com/office/drawing/2014/main" val="479375282"/>
                    </a:ext>
                  </a:extLst>
                </a:gridCol>
                <a:gridCol w="702742">
                  <a:extLst>
                    <a:ext uri="{9D8B030D-6E8A-4147-A177-3AD203B41FA5}">
                      <a16:colId xmlns:a16="http://schemas.microsoft.com/office/drawing/2014/main" val="1537113214"/>
                    </a:ext>
                  </a:extLst>
                </a:gridCol>
                <a:gridCol w="693909">
                  <a:extLst>
                    <a:ext uri="{9D8B030D-6E8A-4147-A177-3AD203B41FA5}">
                      <a16:colId xmlns:a16="http://schemas.microsoft.com/office/drawing/2014/main" val="4272118638"/>
                    </a:ext>
                  </a:extLst>
                </a:gridCol>
                <a:gridCol w="711575">
                  <a:extLst>
                    <a:ext uri="{9D8B030D-6E8A-4147-A177-3AD203B41FA5}">
                      <a16:colId xmlns:a16="http://schemas.microsoft.com/office/drawing/2014/main" val="2151803664"/>
                    </a:ext>
                  </a:extLst>
                </a:gridCol>
                <a:gridCol w="702742">
                  <a:extLst>
                    <a:ext uri="{9D8B030D-6E8A-4147-A177-3AD203B41FA5}">
                      <a16:colId xmlns:a16="http://schemas.microsoft.com/office/drawing/2014/main" val="199099907"/>
                    </a:ext>
                  </a:extLst>
                </a:gridCol>
                <a:gridCol w="702742">
                  <a:extLst>
                    <a:ext uri="{9D8B030D-6E8A-4147-A177-3AD203B41FA5}">
                      <a16:colId xmlns:a16="http://schemas.microsoft.com/office/drawing/2014/main" val="1759989983"/>
                    </a:ext>
                  </a:extLst>
                </a:gridCol>
                <a:gridCol w="702742">
                  <a:extLst>
                    <a:ext uri="{9D8B030D-6E8A-4147-A177-3AD203B41FA5}">
                      <a16:colId xmlns:a16="http://schemas.microsoft.com/office/drawing/2014/main" val="3675998996"/>
                    </a:ext>
                  </a:extLst>
                </a:gridCol>
              </a:tblGrid>
              <a:tr h="2168948">
                <a:tc>
                  <a:txBody>
                    <a:bodyPr/>
                    <a:lstStyle/>
                    <a:p>
                      <a:endParaRPr lang="en-US" dirty="0"/>
                    </a:p>
                  </a:txBody>
                  <a:tcPr>
                    <a:lnR w="6350" cap="flat" cmpd="sng" algn="ctr">
                      <a:solidFill>
                        <a:schemeClr val="tx1"/>
                      </a:solidFill>
                      <a:prstDash val="lgDash"/>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noFill/>
                  </a:tcPr>
                </a:tc>
                <a:tc>
                  <a:txBody>
                    <a:bodyPr/>
                    <a:lstStyle/>
                    <a:p>
                      <a:endParaRPr lang="en-US"/>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noFill/>
                  </a:tcPr>
                </a:tc>
                <a:tc>
                  <a:txBody>
                    <a:bodyPr/>
                    <a:lstStyle/>
                    <a:p>
                      <a:endParaRPr lang="en-US" dirty="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noFill/>
                  </a:tcPr>
                </a:tc>
                <a:tc>
                  <a:txBody>
                    <a:bodyPr/>
                    <a:lstStyle/>
                    <a:p>
                      <a:endParaRPr lang="en-US"/>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noFill/>
                  </a:tcPr>
                </a:tc>
                <a:tc>
                  <a:txBody>
                    <a:bodyPr/>
                    <a:lstStyle/>
                    <a:p>
                      <a:endParaRPr lang="en-US"/>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noFill/>
                  </a:tcPr>
                </a:tc>
                <a:tc>
                  <a:txBody>
                    <a:bodyPr/>
                    <a:lstStyle/>
                    <a:p>
                      <a:endParaRPr lang="en-US"/>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noFill/>
                  </a:tcPr>
                </a:tc>
                <a:tc>
                  <a:txBody>
                    <a:bodyPr/>
                    <a:lstStyle/>
                    <a:p>
                      <a:endParaRPr lang="en-US" dirty="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noFill/>
                  </a:tcPr>
                </a:tc>
                <a:tc>
                  <a:txBody>
                    <a:bodyPr/>
                    <a:lstStyle/>
                    <a:p>
                      <a:endParaRPr lang="en-US" dirty="0"/>
                    </a:p>
                  </a:txBody>
                  <a:tcPr>
                    <a:lnL w="6350" cap="flat" cmpd="sng" algn="ctr">
                      <a:solidFill>
                        <a:schemeClr val="tx1"/>
                      </a:solidFill>
                      <a:prstDash val="lgDash"/>
                      <a:round/>
                      <a:headEnd type="none" w="med" len="med"/>
                      <a:tailEnd type="none" w="med" len="med"/>
                    </a:lnL>
                    <a:lnT w="9525" cap="flat" cmpd="sng">
                      <a:noFill/>
                      <a:prstDash val="solid"/>
                      <a:round/>
                      <a:headEnd type="none" w="sm" len="sm"/>
                      <a:tailEnd type="none" w="sm" len="sm"/>
                    </a:lnT>
                    <a:lnB w="9525" cap="flat" cmpd="sng">
                      <a:noFill/>
                      <a:prstDash val="solid"/>
                      <a:round/>
                      <a:headEnd type="none" w="sm" len="sm"/>
                      <a:tailEnd type="none" w="sm" len="sm"/>
                    </a:lnB>
                    <a:noFill/>
                  </a:tcPr>
                </a:tc>
                <a:extLst>
                  <a:ext uri="{0D108BD9-81ED-4DB2-BD59-A6C34878D82A}">
                    <a16:rowId xmlns:a16="http://schemas.microsoft.com/office/drawing/2014/main" val="3981303474"/>
                  </a:ext>
                </a:extLst>
              </a:tr>
              <a:tr h="332523">
                <a:tc>
                  <a:txBody>
                    <a:bodyPr/>
                    <a:lstStyle/>
                    <a:p>
                      <a:endParaRPr lang="en-US" dirty="0">
                        <a:sym typeface="Arial"/>
                      </a:endParaRPr>
                    </a:p>
                  </a:txBody>
                  <a:tcPr>
                    <a:lnT w="9525" cap="flat" cmpd="sng">
                      <a:noFill/>
                      <a:prstDash val="solid"/>
                      <a:round/>
                      <a:headEnd type="none" w="sm" len="sm"/>
                      <a:tailEnd type="none" w="sm" len="sm"/>
                    </a:lnT>
                    <a:solidFill>
                      <a:srgbClr val="640013"/>
                    </a:solidFill>
                  </a:tcPr>
                </a:tc>
                <a:tc>
                  <a:txBody>
                    <a:bodyPr/>
                    <a:lstStyle/>
                    <a:p>
                      <a:pPr marR="0" algn="l" rtl="0">
                        <a:lnSpc>
                          <a:spcPct val="100000"/>
                        </a:lnSpc>
                        <a:spcBef>
                          <a:spcPts val="0"/>
                        </a:spcBef>
                        <a:spcAft>
                          <a:spcPts val="0"/>
                        </a:spcAft>
                        <a:buClr>
                          <a:srgbClr val="000000"/>
                        </a:buClr>
                        <a:buFont typeface="Arial"/>
                      </a:pPr>
                      <a:endParaRPr lang="en-US" sz="1400" b="0" i="0" u="none" strike="noStrike" cap="none" dirty="0">
                        <a:solidFill>
                          <a:srgbClr val="000000"/>
                        </a:solidFill>
                        <a:latin typeface="Arial"/>
                        <a:cs typeface="Arial"/>
                        <a:sym typeface="Arial"/>
                      </a:endParaRPr>
                    </a:p>
                  </a:txBody>
                  <a:tcPr>
                    <a:lnT w="9525" cap="flat" cmpd="sng">
                      <a:noFill/>
                      <a:prstDash val="solid"/>
                      <a:round/>
                      <a:headEnd type="none" w="sm" len="sm"/>
                      <a:tailEnd type="none" w="sm" len="sm"/>
                    </a:lnT>
                    <a:solidFill>
                      <a:srgbClr val="A00020"/>
                    </a:solidFill>
                  </a:tcPr>
                </a:tc>
                <a:tc>
                  <a:txBody>
                    <a:bodyPr/>
                    <a:lstStyle/>
                    <a:p>
                      <a:pPr marR="0" algn="l" rtl="0">
                        <a:lnSpc>
                          <a:spcPct val="100000"/>
                        </a:lnSpc>
                        <a:spcBef>
                          <a:spcPts val="0"/>
                        </a:spcBef>
                        <a:spcAft>
                          <a:spcPts val="0"/>
                        </a:spcAft>
                        <a:buClr>
                          <a:srgbClr val="000000"/>
                        </a:buClr>
                        <a:buFont typeface="Arial"/>
                      </a:pPr>
                      <a:endParaRPr lang="en-US" sz="1400" b="0" i="0" u="none" strike="noStrike" cap="none" dirty="0">
                        <a:solidFill>
                          <a:srgbClr val="000000"/>
                        </a:solidFill>
                        <a:latin typeface="Arial"/>
                        <a:cs typeface="Arial"/>
                        <a:sym typeface="Arial"/>
                      </a:endParaRPr>
                    </a:p>
                  </a:txBody>
                  <a:tcPr>
                    <a:lnT w="9525" cap="flat" cmpd="sng">
                      <a:noFill/>
                      <a:prstDash val="solid"/>
                      <a:round/>
                      <a:headEnd type="none" w="sm" len="sm"/>
                      <a:tailEnd type="none" w="sm" len="sm"/>
                    </a:lnT>
                    <a:solidFill>
                      <a:srgbClr val="CA493D"/>
                    </a:solidFill>
                  </a:tcPr>
                </a:tc>
                <a:tc>
                  <a:txBody>
                    <a:bodyPr/>
                    <a:lstStyle/>
                    <a:p>
                      <a:pPr marR="0" algn="l" rtl="0">
                        <a:lnSpc>
                          <a:spcPct val="100000"/>
                        </a:lnSpc>
                        <a:spcBef>
                          <a:spcPts val="0"/>
                        </a:spcBef>
                        <a:spcAft>
                          <a:spcPts val="0"/>
                        </a:spcAft>
                        <a:buClr>
                          <a:srgbClr val="000000"/>
                        </a:buClr>
                        <a:buFont typeface="Arial"/>
                      </a:pPr>
                      <a:endParaRPr lang="en-US" sz="1400" b="0" i="0" u="none" strike="noStrike" cap="none" dirty="0">
                        <a:solidFill>
                          <a:srgbClr val="000000"/>
                        </a:solidFill>
                        <a:latin typeface="Arial"/>
                        <a:cs typeface="Arial"/>
                        <a:sym typeface="Arial"/>
                      </a:endParaRPr>
                    </a:p>
                  </a:txBody>
                  <a:tcPr>
                    <a:lnT w="9525" cap="flat" cmpd="sng">
                      <a:noFill/>
                      <a:prstDash val="solid"/>
                      <a:round/>
                      <a:headEnd type="none" w="sm" len="sm"/>
                      <a:tailEnd type="none" w="sm" len="sm"/>
                    </a:lnT>
                    <a:solidFill>
                      <a:srgbClr val="EF936F"/>
                    </a:solidFill>
                  </a:tcPr>
                </a:tc>
                <a:tc>
                  <a:txBody>
                    <a:bodyPr/>
                    <a:lstStyle/>
                    <a:p>
                      <a:pPr marR="0" algn="l" rtl="0">
                        <a:lnSpc>
                          <a:spcPct val="100000"/>
                        </a:lnSpc>
                        <a:spcBef>
                          <a:spcPts val="0"/>
                        </a:spcBef>
                        <a:spcAft>
                          <a:spcPts val="0"/>
                        </a:spcAft>
                        <a:buClr>
                          <a:srgbClr val="000000"/>
                        </a:buClr>
                        <a:buFont typeface="Arial"/>
                      </a:pPr>
                      <a:endParaRPr lang="en-US" sz="1400" b="0" i="0" u="none" strike="noStrike" cap="none" dirty="0">
                        <a:solidFill>
                          <a:srgbClr val="000000"/>
                        </a:solidFill>
                        <a:latin typeface="Arial"/>
                        <a:cs typeface="Arial"/>
                        <a:sym typeface="Arial"/>
                      </a:endParaRPr>
                    </a:p>
                  </a:txBody>
                  <a:tcPr>
                    <a:lnT w="9525" cap="flat" cmpd="sng">
                      <a:noFill/>
                      <a:prstDash val="solid"/>
                      <a:round/>
                      <a:headEnd type="none" w="sm" len="sm"/>
                      <a:tailEnd type="none" w="sm" len="sm"/>
                    </a:lnT>
                    <a:solidFill>
                      <a:srgbClr val="FCD2BB"/>
                    </a:solidFill>
                  </a:tcPr>
                </a:tc>
                <a:tc>
                  <a:txBody>
                    <a:bodyPr/>
                    <a:lstStyle/>
                    <a:p>
                      <a:endParaRPr lang="en-US" dirty="0"/>
                    </a:p>
                  </a:txBody>
                  <a:tcPr>
                    <a:lnT w="9525" cap="flat" cmpd="sng">
                      <a:noFill/>
                      <a:prstDash val="solid"/>
                      <a:round/>
                      <a:headEnd type="none" w="sm" len="sm"/>
                      <a:tailEnd type="none" w="sm" len="sm"/>
                    </a:lnT>
                    <a:solidFill>
                      <a:schemeClr val="accent1">
                        <a:lumMod val="20000"/>
                        <a:lumOff val="80000"/>
                      </a:schemeClr>
                    </a:solidFill>
                  </a:tcPr>
                </a:tc>
                <a:tc>
                  <a:txBody>
                    <a:bodyPr/>
                    <a:lstStyle/>
                    <a:p>
                      <a:endParaRPr lang="en-US" dirty="0"/>
                    </a:p>
                  </a:txBody>
                  <a:tcPr>
                    <a:lnT w="9525" cap="flat" cmpd="sng">
                      <a:noFill/>
                      <a:prstDash val="solid"/>
                      <a:round/>
                      <a:headEnd type="none" w="sm" len="sm"/>
                      <a:tailEnd type="none" w="sm" len="sm"/>
                    </a:lnT>
                    <a:solidFill>
                      <a:schemeClr val="accent1">
                        <a:lumMod val="40000"/>
                        <a:lumOff val="60000"/>
                      </a:schemeClr>
                    </a:solidFill>
                  </a:tcPr>
                </a:tc>
                <a:tc>
                  <a:txBody>
                    <a:bodyPr/>
                    <a:lstStyle/>
                    <a:p>
                      <a:endParaRPr lang="en-US" dirty="0"/>
                    </a:p>
                  </a:txBody>
                  <a:tcPr>
                    <a:lnT w="9525" cap="flat" cmpd="sng">
                      <a:noFill/>
                      <a:prstDash val="solid"/>
                      <a:round/>
                      <a:headEnd type="none" w="sm" len="sm"/>
                      <a:tailEnd type="none" w="sm" len="sm"/>
                    </a:lnT>
                    <a:solidFill>
                      <a:schemeClr val="tx1">
                        <a:lumMod val="60000"/>
                        <a:lumOff val="40000"/>
                      </a:schemeClr>
                    </a:solidFill>
                  </a:tcPr>
                </a:tc>
                <a:extLst>
                  <a:ext uri="{0D108BD9-81ED-4DB2-BD59-A6C34878D82A}">
                    <a16:rowId xmlns:a16="http://schemas.microsoft.com/office/drawing/2014/main" val="1401719777"/>
                  </a:ext>
                </a:extLst>
              </a:tr>
            </a:tbl>
          </a:graphicData>
        </a:graphic>
      </p:graphicFrame>
      <p:sp>
        <p:nvSpPr>
          <p:cNvPr id="9" name="Title 8">
            <a:extLst>
              <a:ext uri="{FF2B5EF4-FFF2-40B4-BE49-F238E27FC236}">
                <a16:creationId xmlns:a16="http://schemas.microsoft.com/office/drawing/2014/main" id="{EC77B94B-9F67-34D0-5BF4-25E84A4EE002}"/>
              </a:ext>
            </a:extLst>
          </p:cNvPr>
          <p:cNvSpPr>
            <a:spLocks noGrp="1"/>
          </p:cNvSpPr>
          <p:nvPr>
            <p:ph type="title"/>
          </p:nvPr>
        </p:nvSpPr>
        <p:spPr>
          <a:xfrm>
            <a:off x="713250" y="88432"/>
            <a:ext cx="7717500" cy="572700"/>
          </a:xfrm>
        </p:spPr>
        <p:txBody>
          <a:bodyPr/>
          <a:lstStyle/>
          <a:p>
            <a:r>
              <a:rPr lang="en-US" dirty="0"/>
              <a:t>Atalanta – Key Idea</a:t>
            </a:r>
          </a:p>
        </p:txBody>
      </p:sp>
      <p:graphicFrame>
        <p:nvGraphicFramePr>
          <p:cNvPr id="6" name="Table 5">
            <a:extLst>
              <a:ext uri="{FF2B5EF4-FFF2-40B4-BE49-F238E27FC236}">
                <a16:creationId xmlns:a16="http://schemas.microsoft.com/office/drawing/2014/main" id="{A85E019C-41DD-A94E-0A85-263F51278401}"/>
              </a:ext>
            </a:extLst>
          </p:cNvPr>
          <p:cNvGraphicFramePr>
            <a:graphicFrameLocks noGrp="1"/>
          </p:cNvGraphicFramePr>
          <p:nvPr>
            <p:extLst>
              <p:ext uri="{D42A27DB-BD31-4B8C-83A1-F6EECF244321}">
                <p14:modId xmlns:p14="http://schemas.microsoft.com/office/powerpoint/2010/main" val="345706071"/>
              </p:ext>
            </p:extLst>
          </p:nvPr>
        </p:nvGraphicFramePr>
        <p:xfrm>
          <a:off x="1464558" y="684170"/>
          <a:ext cx="6147144" cy="1036320"/>
        </p:xfrm>
        <a:graphic>
          <a:graphicData uri="http://schemas.openxmlformats.org/drawingml/2006/table">
            <a:tbl>
              <a:tblPr firstRow="1" bandRow="1">
                <a:tableStyleId>{2D5ABB26-0587-4C30-8999-92F81FD0307C}</a:tableStyleId>
              </a:tblPr>
              <a:tblGrid>
                <a:gridCol w="1555645">
                  <a:extLst>
                    <a:ext uri="{9D8B030D-6E8A-4147-A177-3AD203B41FA5}">
                      <a16:colId xmlns:a16="http://schemas.microsoft.com/office/drawing/2014/main" val="3044284587"/>
                    </a:ext>
                  </a:extLst>
                </a:gridCol>
                <a:gridCol w="363767">
                  <a:extLst>
                    <a:ext uri="{9D8B030D-6E8A-4147-A177-3AD203B41FA5}">
                      <a16:colId xmlns:a16="http://schemas.microsoft.com/office/drawing/2014/main" val="2959109799"/>
                    </a:ext>
                  </a:extLst>
                </a:gridCol>
                <a:gridCol w="1508477">
                  <a:extLst>
                    <a:ext uri="{9D8B030D-6E8A-4147-A177-3AD203B41FA5}">
                      <a16:colId xmlns:a16="http://schemas.microsoft.com/office/drawing/2014/main" val="426380346"/>
                    </a:ext>
                  </a:extLst>
                </a:gridCol>
                <a:gridCol w="614294">
                  <a:extLst>
                    <a:ext uri="{9D8B030D-6E8A-4147-A177-3AD203B41FA5}">
                      <a16:colId xmlns:a16="http://schemas.microsoft.com/office/drawing/2014/main" val="2065428843"/>
                    </a:ext>
                  </a:extLst>
                </a:gridCol>
                <a:gridCol w="2104961">
                  <a:extLst>
                    <a:ext uri="{9D8B030D-6E8A-4147-A177-3AD203B41FA5}">
                      <a16:colId xmlns:a16="http://schemas.microsoft.com/office/drawing/2014/main" val="535053778"/>
                    </a:ext>
                  </a:extLst>
                </a:gridCol>
              </a:tblGrid>
              <a:tr h="334504">
                <a:tc>
                  <a:txBody>
                    <a:bodyPr/>
                    <a:lstStyle/>
                    <a:p>
                      <a:pPr algn="ctr"/>
                      <a:r>
                        <a:rPr kumimoji="0" lang="en-US" sz="2800" b="1" u="none" strike="noStrike" kern="0" cap="none" spc="0" normalizeH="0" baseline="0" dirty="0">
                          <a:ln>
                            <a:noFill/>
                          </a:ln>
                          <a:solidFill>
                            <a:srgbClr val="640013"/>
                          </a:solidFill>
                          <a:effectLst/>
                          <a:uLnTx/>
                          <a:uFillTx/>
                          <a:latin typeface="Gill Sans"/>
                          <a:sym typeface="Arial"/>
                        </a:rPr>
                        <a:t>VALUE</a:t>
                      </a:r>
                      <a:endParaRPr kumimoji="0" lang="en-US" sz="2800" b="1" i="0" u="none" strike="noStrike" kern="0" cap="none" spc="0" normalizeH="0" baseline="0" dirty="0">
                        <a:ln>
                          <a:noFill/>
                        </a:ln>
                        <a:solidFill>
                          <a:srgbClr val="640013"/>
                        </a:solidFill>
                        <a:effectLst/>
                        <a:uLnTx/>
                        <a:uFillTx/>
                        <a:latin typeface="Gill Sans"/>
                        <a:ea typeface="+mn-ea"/>
                        <a:cs typeface="+mn-cs"/>
                        <a:sym typeface="Arial"/>
                      </a:endParaRPr>
                    </a:p>
                  </a:txBody>
                  <a:tcPr>
                    <a:lnL w="6350" cap="flat" cmpd="sng" algn="ctr">
                      <a:noFill/>
                      <a:prstDash val="lgDash"/>
                      <a:round/>
                      <a:headEnd type="none" w="med" len="med"/>
                      <a:tailEnd type="none" w="med" len="med"/>
                    </a:lnL>
                    <a:lnR w="6350" cap="flat" cmpd="sng" algn="ctr">
                      <a:noFill/>
                      <a:prstDash val="lg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2800" b="1" u="none" strike="noStrike" kern="0" cap="none" spc="0" normalizeH="0" baseline="0">
                          <a:ln>
                            <a:noFill/>
                          </a:ln>
                          <a:solidFill>
                            <a:srgbClr val="000000"/>
                          </a:solidFill>
                          <a:effectLst/>
                          <a:uLnTx/>
                          <a:uFillTx/>
                          <a:latin typeface="Gill Sans"/>
                          <a:sym typeface="Arial"/>
                        </a:rPr>
                        <a:t>=</a:t>
                      </a:r>
                      <a:endParaRPr kumimoji="0" lang="en-US" sz="2800" b="1" i="0" u="none" strike="noStrike" kern="0" cap="none" spc="0" normalizeH="0" baseline="0">
                        <a:ln>
                          <a:noFill/>
                        </a:ln>
                        <a:solidFill>
                          <a:srgbClr val="000000"/>
                        </a:solidFill>
                        <a:effectLst/>
                        <a:uLnTx/>
                        <a:uFillTx/>
                        <a:latin typeface="Gill Sans"/>
                        <a:ea typeface="+mn-ea"/>
                        <a:cs typeface="+mn-cs"/>
                        <a:sym typeface="Arial"/>
                      </a:endParaRPr>
                    </a:p>
                  </a:txBody>
                  <a:tcPr>
                    <a:lnL w="6350" cap="flat" cmpd="sng" algn="ctr">
                      <a:noFill/>
                      <a:prstDash val="lgDash"/>
                      <a:round/>
                      <a:headEnd type="none" w="med" len="med"/>
                      <a:tailEnd type="none" w="med" len="med"/>
                    </a:lnL>
                    <a:lnR w="6350" cap="flat" cmpd="sng" algn="ctr">
                      <a:noFill/>
                      <a:prstDash val="lg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2800" b="1" u="none" strike="noStrike" kern="0" cap="none" spc="0" normalizeH="0" baseline="0" dirty="0">
                          <a:ln>
                            <a:noFill/>
                          </a:ln>
                          <a:solidFill>
                            <a:srgbClr val="1B519C"/>
                          </a:solidFill>
                          <a:effectLst/>
                          <a:uLnTx/>
                          <a:uFillTx/>
                          <a:latin typeface="Gill Sans"/>
                          <a:sym typeface="Arial"/>
                        </a:rPr>
                        <a:t>BASE</a:t>
                      </a:r>
                      <a:endParaRPr kumimoji="0" lang="en-US" sz="2800" b="1" i="0" u="none" strike="noStrike" kern="0" cap="none" spc="0" normalizeH="0" baseline="0" dirty="0">
                        <a:ln>
                          <a:noFill/>
                        </a:ln>
                        <a:solidFill>
                          <a:srgbClr val="1B519C"/>
                        </a:solidFill>
                        <a:effectLst/>
                        <a:uLnTx/>
                        <a:uFillTx/>
                        <a:latin typeface="Gill Sans"/>
                        <a:ea typeface="+mn-ea"/>
                        <a:cs typeface="+mn-cs"/>
                        <a:sym typeface="Arial"/>
                      </a:endParaRPr>
                    </a:p>
                  </a:txBody>
                  <a:tcPr>
                    <a:lnL w="6350" cap="flat" cmpd="sng" algn="ctr">
                      <a:noFill/>
                      <a:prstDash val="lgDash"/>
                      <a:round/>
                      <a:headEnd type="none" w="med" len="med"/>
                      <a:tailEnd type="none" w="med" len="med"/>
                    </a:lnL>
                    <a:lnR w="6350" cap="flat" cmpd="sng" algn="ctr">
                      <a:noFill/>
                      <a:prstDash val="lg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2800" b="1" u="none" strike="noStrike" kern="0" cap="none" spc="0" normalizeH="0" baseline="0">
                          <a:ln>
                            <a:noFill/>
                          </a:ln>
                          <a:solidFill>
                            <a:srgbClr val="000000"/>
                          </a:solidFill>
                          <a:effectLst/>
                          <a:uLnTx/>
                          <a:uFillTx/>
                          <a:latin typeface="Gill Sans"/>
                          <a:sym typeface="Arial"/>
                        </a:rPr>
                        <a:t>+</a:t>
                      </a:r>
                      <a:endParaRPr kumimoji="0" lang="en-US" sz="2800" b="1" i="0" u="none" strike="noStrike" kern="0" cap="none" spc="0" normalizeH="0" baseline="0">
                        <a:ln>
                          <a:noFill/>
                        </a:ln>
                        <a:solidFill>
                          <a:srgbClr val="000000"/>
                        </a:solidFill>
                        <a:effectLst/>
                        <a:uLnTx/>
                        <a:uFillTx/>
                        <a:latin typeface="Gill Sans"/>
                        <a:ea typeface="+mn-ea"/>
                        <a:cs typeface="+mn-cs"/>
                        <a:sym typeface="Arial"/>
                      </a:endParaRPr>
                    </a:p>
                  </a:txBody>
                  <a:tcPr>
                    <a:lnL w="6350" cap="flat" cmpd="sng" algn="ctr">
                      <a:noFill/>
                      <a:prstDash val="lgDash"/>
                      <a:round/>
                      <a:headEnd type="none" w="med" len="med"/>
                      <a:tailEnd type="none" w="med" len="med"/>
                    </a:lnL>
                    <a:lnR w="6350" cap="flat" cmpd="sng" algn="ctr">
                      <a:noFill/>
                      <a:prstDash val="lg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2800" b="1" u="none" strike="noStrike" kern="0" cap="none" spc="0" normalizeH="0" baseline="0" dirty="0">
                          <a:ln>
                            <a:noFill/>
                          </a:ln>
                          <a:solidFill>
                            <a:srgbClr val="C00000"/>
                          </a:solidFill>
                          <a:effectLst/>
                          <a:uLnTx/>
                          <a:uFillTx/>
                          <a:latin typeface="Gill Sans"/>
                          <a:sym typeface="Arial"/>
                        </a:rPr>
                        <a:t>OFFSET</a:t>
                      </a:r>
                      <a:endParaRPr kumimoji="0" lang="en-US" sz="2800" b="1" i="0" u="none" strike="noStrike" kern="0" cap="none" spc="0" normalizeH="0" baseline="0" dirty="0">
                        <a:ln>
                          <a:noFill/>
                        </a:ln>
                        <a:solidFill>
                          <a:srgbClr val="C00000"/>
                        </a:solidFill>
                        <a:effectLst/>
                        <a:uLnTx/>
                        <a:uFillTx/>
                        <a:latin typeface="Gill Sans"/>
                        <a:ea typeface="+mn-ea"/>
                        <a:cs typeface="+mn-cs"/>
                        <a:sym typeface="Arial"/>
                      </a:endParaRPr>
                    </a:p>
                  </a:txBody>
                  <a:tcPr>
                    <a:lnL w="6350" cap="flat" cmpd="sng" algn="ctr">
                      <a:noFill/>
                      <a:prstDash val="lgDash"/>
                      <a:round/>
                      <a:headEnd type="none" w="med" len="med"/>
                      <a:tailEnd type="none" w="med" len="med"/>
                    </a:lnL>
                    <a:lnR w="6350" cap="flat" cmpd="sng" algn="ctr">
                      <a:noFill/>
                      <a:prstDash val="lg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0841198"/>
                  </a:ext>
                </a:extLst>
              </a:tr>
              <a:tr h="334504">
                <a:tc>
                  <a:txBody>
                    <a:bodyPr/>
                    <a:lstStyle/>
                    <a:p>
                      <a:pPr algn="ctr"/>
                      <a:r>
                        <a:rPr kumimoji="0" lang="en-US" sz="2800" b="1" i="0" u="none" strike="noStrike" kern="0" cap="none" spc="0" normalizeH="0" baseline="0" dirty="0">
                          <a:ln>
                            <a:noFill/>
                          </a:ln>
                          <a:solidFill>
                            <a:srgbClr val="640013"/>
                          </a:solidFill>
                          <a:effectLst/>
                          <a:uLnTx/>
                          <a:uFillTx/>
                          <a:latin typeface="Gill Sans"/>
                          <a:ea typeface="+mn-ea"/>
                          <a:cs typeface="+mn-cs"/>
                          <a:sym typeface="Arial"/>
                        </a:rPr>
                        <a:t>8 bits</a:t>
                      </a:r>
                    </a:p>
                  </a:txBody>
                  <a:tcPr>
                    <a:lnL w="6350" cap="flat" cmpd="sng" algn="ctr">
                      <a:noFill/>
                      <a:prstDash val="lgDash"/>
                      <a:round/>
                      <a:headEnd type="none" w="med" len="med"/>
                      <a:tailEnd type="none" w="med" len="med"/>
                    </a:lnL>
                    <a:lnR w="6350" cap="flat" cmpd="sng" algn="ctr">
                      <a:noFill/>
                      <a:prstDash val="lg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endParaRPr kumimoji="0" lang="en-US" sz="2800" b="1" i="0" u="none" strike="noStrike" kern="0" cap="none" spc="0" normalizeH="0" baseline="0">
                        <a:ln>
                          <a:noFill/>
                        </a:ln>
                        <a:solidFill>
                          <a:srgbClr val="000000"/>
                        </a:solidFill>
                        <a:effectLst/>
                        <a:uLnTx/>
                        <a:uFillTx/>
                        <a:latin typeface="Gill Sans"/>
                        <a:ea typeface="+mn-ea"/>
                        <a:cs typeface="+mn-cs"/>
                        <a:sym typeface="Arial"/>
                      </a:endParaRPr>
                    </a:p>
                  </a:txBody>
                  <a:tcPr>
                    <a:lnL w="6350" cap="flat" cmpd="sng" algn="ctr">
                      <a:noFill/>
                      <a:prstDash val="lgDash"/>
                      <a:round/>
                      <a:headEnd type="none" w="med" len="med"/>
                      <a:tailEnd type="none" w="med" len="med"/>
                    </a:lnL>
                    <a:lnR w="6350" cap="flat" cmpd="sng" algn="ctr">
                      <a:noFill/>
                      <a:prstDash val="lg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2800" b="1" i="0" u="none" strike="noStrike" kern="0" cap="none" spc="0" normalizeH="0" baseline="0" dirty="0">
                          <a:ln>
                            <a:noFill/>
                          </a:ln>
                          <a:solidFill>
                            <a:srgbClr val="1B519C"/>
                          </a:solidFill>
                          <a:effectLst/>
                          <a:uLnTx/>
                          <a:uFillTx/>
                          <a:latin typeface="Gill Sans"/>
                          <a:ea typeface="+mn-ea"/>
                          <a:cs typeface="+mn-cs"/>
                          <a:sym typeface="Arial"/>
                        </a:rPr>
                        <a:t>3 bits</a:t>
                      </a:r>
                    </a:p>
                  </a:txBody>
                  <a:tcPr>
                    <a:lnL w="6350" cap="flat" cmpd="sng" algn="ctr">
                      <a:noFill/>
                      <a:prstDash val="lgDash"/>
                      <a:round/>
                      <a:headEnd type="none" w="med" len="med"/>
                      <a:tailEnd type="none" w="med" len="med"/>
                    </a:lnL>
                    <a:lnR w="6350" cap="flat" cmpd="sng" algn="ctr">
                      <a:noFill/>
                      <a:prstDash val="lg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endParaRPr kumimoji="0" lang="en-US" sz="2800" b="1" i="0" u="none" strike="noStrike" kern="0" cap="none" spc="0" normalizeH="0" baseline="0">
                        <a:ln>
                          <a:noFill/>
                        </a:ln>
                        <a:solidFill>
                          <a:srgbClr val="000000"/>
                        </a:solidFill>
                        <a:effectLst/>
                        <a:uLnTx/>
                        <a:uFillTx/>
                        <a:latin typeface="Gill Sans"/>
                        <a:ea typeface="+mn-ea"/>
                        <a:cs typeface="+mn-cs"/>
                        <a:sym typeface="Arial"/>
                      </a:endParaRPr>
                    </a:p>
                  </a:txBody>
                  <a:tcPr>
                    <a:lnL w="6350" cap="flat" cmpd="sng" algn="ctr">
                      <a:noFill/>
                      <a:prstDash val="lgDash"/>
                      <a:round/>
                      <a:headEnd type="none" w="med" len="med"/>
                      <a:tailEnd type="none" w="med" len="med"/>
                    </a:lnL>
                    <a:lnR w="6350" cap="flat" cmpd="sng" algn="ctr">
                      <a:noFill/>
                      <a:prstDash val="lg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2800" b="1" i="0" u="none" strike="noStrike" kern="0" cap="none" spc="0" normalizeH="0" baseline="0" dirty="0">
                          <a:ln>
                            <a:noFill/>
                          </a:ln>
                          <a:solidFill>
                            <a:srgbClr val="C00000"/>
                          </a:solidFill>
                          <a:effectLst/>
                          <a:uLnTx/>
                          <a:uFillTx/>
                          <a:latin typeface="Gill Sans"/>
                          <a:ea typeface="+mn-ea"/>
                          <a:cs typeface="+mn-cs"/>
                          <a:sym typeface="Arial"/>
                        </a:rPr>
                        <a:t>5 bits</a:t>
                      </a:r>
                    </a:p>
                  </a:txBody>
                  <a:tcPr>
                    <a:lnL w="6350" cap="flat" cmpd="sng" algn="ctr">
                      <a:noFill/>
                      <a:prstDash val="lgDash"/>
                      <a:round/>
                      <a:headEnd type="none" w="med" len="med"/>
                      <a:tailEnd type="none" w="med" len="med"/>
                    </a:lnL>
                    <a:lnR w="6350" cap="flat" cmpd="sng" algn="ctr">
                      <a:noFill/>
                      <a:prstDash val="lgDash"/>
                      <a:round/>
                      <a:headEnd type="none" w="med" len="med"/>
                      <a:tailEnd type="none" w="med" len="med"/>
                    </a:lnR>
                    <a:lnT w="6350"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2307080"/>
                  </a:ext>
                </a:extLst>
              </a:tr>
            </a:tbl>
          </a:graphicData>
        </a:graphic>
      </p:graphicFrame>
      <p:grpSp>
        <p:nvGrpSpPr>
          <p:cNvPr id="24" name="Group 23">
            <a:extLst>
              <a:ext uri="{FF2B5EF4-FFF2-40B4-BE49-F238E27FC236}">
                <a16:creationId xmlns:a16="http://schemas.microsoft.com/office/drawing/2014/main" id="{3DB2FC20-6911-34AE-48D1-3402716FF334}"/>
              </a:ext>
            </a:extLst>
          </p:cNvPr>
          <p:cNvGrpSpPr/>
          <p:nvPr/>
        </p:nvGrpSpPr>
        <p:grpSpPr>
          <a:xfrm>
            <a:off x="2248536" y="1897282"/>
            <a:ext cx="5591673" cy="2506236"/>
            <a:chOff x="4555153" y="1994627"/>
            <a:chExt cx="4134460" cy="3174891"/>
          </a:xfrm>
        </p:grpSpPr>
        <p:sp>
          <p:nvSpPr>
            <p:cNvPr id="27" name="Freeform 9">
              <a:extLst>
                <a:ext uri="{FF2B5EF4-FFF2-40B4-BE49-F238E27FC236}">
                  <a16:creationId xmlns:a16="http://schemas.microsoft.com/office/drawing/2014/main" id="{4C74D922-1298-F455-CB1A-C3B63A4EC83A}"/>
                </a:ext>
              </a:extLst>
            </p:cNvPr>
            <p:cNvSpPr/>
            <p:nvPr/>
          </p:nvSpPr>
          <p:spPr>
            <a:xfrm flipH="1">
              <a:off x="4581999" y="2480003"/>
              <a:ext cx="4107614" cy="2689515"/>
            </a:xfrm>
            <a:custGeom>
              <a:avLst/>
              <a:gdLst>
                <a:gd name="connsiteX0" fmla="*/ 0 w 4897821"/>
                <a:gd name="connsiteY0" fmla="*/ 2590800 h 3284032"/>
                <a:gd name="connsiteX1" fmla="*/ 562304 w 4897821"/>
                <a:gd name="connsiteY1" fmla="*/ 3195145 h 3284032"/>
                <a:gd name="connsiteX2" fmla="*/ 2885090 w 4897821"/>
                <a:gd name="connsiteY2" fmla="*/ 2990193 h 3284032"/>
                <a:gd name="connsiteX3" fmla="*/ 4240925 w 4897821"/>
                <a:gd name="connsiteY3" fmla="*/ 536028 h 3284032"/>
                <a:gd name="connsiteX4" fmla="*/ 4897821 w 4897821"/>
                <a:gd name="connsiteY4" fmla="*/ 0 h 3284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7821" h="3284032">
                  <a:moveTo>
                    <a:pt x="0" y="2590800"/>
                  </a:moveTo>
                  <a:cubicBezTo>
                    <a:pt x="40728" y="2859690"/>
                    <a:pt x="81456" y="3128580"/>
                    <a:pt x="562304" y="3195145"/>
                  </a:cubicBezTo>
                  <a:cubicBezTo>
                    <a:pt x="1043152" y="3261711"/>
                    <a:pt x="2271986" y="3433379"/>
                    <a:pt x="2885090" y="2990193"/>
                  </a:cubicBezTo>
                  <a:cubicBezTo>
                    <a:pt x="3498194" y="2547007"/>
                    <a:pt x="3905470" y="1034393"/>
                    <a:pt x="4240925" y="536028"/>
                  </a:cubicBezTo>
                  <a:cubicBezTo>
                    <a:pt x="4576380" y="37663"/>
                    <a:pt x="4737100" y="18831"/>
                    <a:pt x="4897821" y="0"/>
                  </a:cubicBezTo>
                </a:path>
              </a:pathLst>
            </a:custGeom>
            <a:noFill/>
            <a:ln w="76200">
              <a:solidFill>
                <a:srgbClr val="6400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82163" rtl="0" eaLnBrk="1" fontAlgn="base" latinLnBrk="0" hangingPunct="1">
                <a:lnSpc>
                  <a:spcPct val="100000"/>
                </a:lnSpc>
                <a:spcBef>
                  <a:spcPct val="0"/>
                </a:spcBef>
                <a:spcAft>
                  <a:spcPct val="0"/>
                </a:spcAft>
                <a:buClrTx/>
                <a:buSzTx/>
                <a:buFont typeface="Arial"/>
                <a:buNone/>
                <a:tabLst/>
                <a:defRPr/>
              </a:pPr>
              <a:endParaRPr kumimoji="0" lang="en-US" sz="1012" b="0" i="0" u="none" strike="noStrike" kern="1200" cap="none" spc="0" normalizeH="0" baseline="0" noProof="0">
                <a:ln>
                  <a:noFill/>
                </a:ln>
                <a:solidFill>
                  <a:prstClr val="white"/>
                </a:solidFill>
                <a:effectLst/>
                <a:uLnTx/>
                <a:uFillTx/>
                <a:latin typeface="Georgia"/>
                <a:ea typeface="+mn-ea"/>
                <a:cs typeface="+mn-cs"/>
                <a:sym typeface="Gill Sans" charset="0"/>
              </a:endParaRPr>
            </a:p>
          </p:txBody>
        </p:sp>
        <p:cxnSp>
          <p:nvCxnSpPr>
            <p:cNvPr id="25" name="Straight Connector 24">
              <a:extLst>
                <a:ext uri="{FF2B5EF4-FFF2-40B4-BE49-F238E27FC236}">
                  <a16:creationId xmlns:a16="http://schemas.microsoft.com/office/drawing/2014/main" id="{C74FAEA7-9AB6-F690-533D-D580023B5348}"/>
                </a:ext>
              </a:extLst>
            </p:cNvPr>
            <p:cNvCxnSpPr>
              <a:cxnSpLocks/>
            </p:cNvCxnSpPr>
            <p:nvPr/>
          </p:nvCxnSpPr>
          <p:spPr>
            <a:xfrm>
              <a:off x="4582000" y="5159213"/>
              <a:ext cx="404497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F904D2D-2A79-E56B-A32F-ABA7AE759122}"/>
                </a:ext>
              </a:extLst>
            </p:cNvPr>
            <p:cNvCxnSpPr/>
            <p:nvPr/>
          </p:nvCxnSpPr>
          <p:spPr>
            <a:xfrm>
              <a:off x="4555153" y="1994627"/>
              <a:ext cx="26847" cy="316885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Arrow: Down 28">
            <a:extLst>
              <a:ext uri="{FF2B5EF4-FFF2-40B4-BE49-F238E27FC236}">
                <a16:creationId xmlns:a16="http://schemas.microsoft.com/office/drawing/2014/main" id="{8730996F-A35C-8599-E357-A607DFBD38E5}"/>
              </a:ext>
            </a:extLst>
          </p:cNvPr>
          <p:cNvSpPr/>
          <p:nvPr/>
        </p:nvSpPr>
        <p:spPr>
          <a:xfrm rot="20012183">
            <a:off x="2489986" y="1656344"/>
            <a:ext cx="238822" cy="7224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0" name="Arrow: Down 29">
            <a:extLst>
              <a:ext uri="{FF2B5EF4-FFF2-40B4-BE49-F238E27FC236}">
                <a16:creationId xmlns:a16="http://schemas.microsoft.com/office/drawing/2014/main" id="{BA34AFD5-40FC-5FB5-C090-94C6FA2C2DB9}"/>
              </a:ext>
            </a:extLst>
          </p:cNvPr>
          <p:cNvSpPr/>
          <p:nvPr/>
        </p:nvSpPr>
        <p:spPr>
          <a:xfrm rot="1521705">
            <a:off x="3747842" y="1777997"/>
            <a:ext cx="238822" cy="7224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3F6D08AC-6065-EE86-6B68-47629D2D53F2}"/>
                  </a:ext>
                </a:extLst>
              </p:cNvPr>
              <p:cNvSpPr txBox="1"/>
              <p:nvPr/>
            </p:nvSpPr>
            <p:spPr>
              <a:xfrm>
                <a:off x="3248758" y="1592928"/>
                <a:ext cx="711720"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1" i="1" dirty="0" smtClean="0">
                          <a:latin typeface="Cambria Math" panose="02040503050406030204" pitchFamily="18" charset="0"/>
                        </a:rPr>
                        <m:t>≈</m:t>
                      </m:r>
                    </m:oMath>
                  </m:oMathPara>
                </a14:m>
                <a:endParaRPr lang="en-US" sz="3600" b="1" dirty="0"/>
              </a:p>
            </p:txBody>
          </p:sp>
        </mc:Choice>
        <mc:Fallback xmlns="">
          <p:sp>
            <p:nvSpPr>
              <p:cNvPr id="31" name="TextBox 30">
                <a:extLst>
                  <a:ext uri="{FF2B5EF4-FFF2-40B4-BE49-F238E27FC236}">
                    <a16:creationId xmlns:a16="http://schemas.microsoft.com/office/drawing/2014/main" id="{3F6D08AC-6065-EE86-6B68-47629D2D53F2}"/>
                  </a:ext>
                </a:extLst>
              </p:cNvPr>
              <p:cNvSpPr txBox="1">
                <a:spLocks noRot="1" noChangeAspect="1" noMove="1" noResize="1" noEditPoints="1" noAdjustHandles="1" noChangeArrowheads="1" noChangeShapeType="1" noTextEdit="1"/>
              </p:cNvSpPr>
              <p:nvPr/>
            </p:nvSpPr>
            <p:spPr>
              <a:xfrm>
                <a:off x="3248758" y="1592928"/>
                <a:ext cx="711720" cy="646331"/>
              </a:xfrm>
              <a:prstGeom prst="rect">
                <a:avLst/>
              </a:prstGeom>
              <a:blipFill>
                <a:blip r:embed="rId5"/>
                <a:stretch>
                  <a:fillRect/>
                </a:stretch>
              </a:blipFill>
            </p:spPr>
            <p:txBody>
              <a:bodyPr/>
              <a:lstStyle/>
              <a:p>
                <a:r>
                  <a:rPr lang="en-US">
                    <a:noFill/>
                  </a:rPr>
                  <a:t> </a:t>
                </a:r>
              </a:p>
            </p:txBody>
          </p:sp>
        </mc:Fallback>
      </mc:AlternateContent>
      <p:sp>
        <p:nvSpPr>
          <p:cNvPr id="12" name="Arrow: Down 11">
            <a:extLst>
              <a:ext uri="{FF2B5EF4-FFF2-40B4-BE49-F238E27FC236}">
                <a16:creationId xmlns:a16="http://schemas.microsoft.com/office/drawing/2014/main" id="{E6BC7E83-504D-EAAB-CD4B-298267DB3E0C}"/>
              </a:ext>
            </a:extLst>
          </p:cNvPr>
          <p:cNvSpPr/>
          <p:nvPr/>
        </p:nvSpPr>
        <p:spPr>
          <a:xfrm rot="6846335">
            <a:off x="7330842" y="1446121"/>
            <a:ext cx="238822" cy="7224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custDataLst>
      <p:tags r:id="rId1"/>
    </p:custDataLst>
    <p:extLst>
      <p:ext uri="{BB962C8B-B14F-4D97-AF65-F5344CB8AC3E}">
        <p14:creationId xmlns:p14="http://schemas.microsoft.com/office/powerpoint/2010/main" val="30231969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0586556A-190B-C349-05DD-E16AC74BCEB5}"/>
              </a:ext>
            </a:extLst>
          </p:cNvPr>
          <p:cNvSpPr txBox="1"/>
          <p:nvPr/>
        </p:nvSpPr>
        <p:spPr>
          <a:xfrm>
            <a:off x="3637051" y="735913"/>
            <a:ext cx="4284324" cy="3539430"/>
          </a:xfrm>
          <a:custGeom>
            <a:avLst/>
            <a:gdLst>
              <a:gd name="connsiteX0" fmla="*/ 0 w 4284324"/>
              <a:gd name="connsiteY0" fmla="*/ 0 h 3539430"/>
              <a:gd name="connsiteX1" fmla="*/ 612046 w 4284324"/>
              <a:gd name="connsiteY1" fmla="*/ 0 h 3539430"/>
              <a:gd name="connsiteX2" fmla="*/ 1224093 w 4284324"/>
              <a:gd name="connsiteY2" fmla="*/ 0 h 3539430"/>
              <a:gd name="connsiteX3" fmla="*/ 1921825 w 4284324"/>
              <a:gd name="connsiteY3" fmla="*/ 0 h 3539430"/>
              <a:gd name="connsiteX4" fmla="*/ 2405342 w 4284324"/>
              <a:gd name="connsiteY4" fmla="*/ 0 h 3539430"/>
              <a:gd name="connsiteX5" fmla="*/ 3017388 w 4284324"/>
              <a:gd name="connsiteY5" fmla="*/ 0 h 3539430"/>
              <a:gd name="connsiteX6" fmla="*/ 3715121 w 4284324"/>
              <a:gd name="connsiteY6" fmla="*/ 0 h 3539430"/>
              <a:gd name="connsiteX7" fmla="*/ 4284324 w 4284324"/>
              <a:gd name="connsiteY7" fmla="*/ 0 h 3539430"/>
              <a:gd name="connsiteX8" fmla="*/ 4284324 w 4284324"/>
              <a:gd name="connsiteY8" fmla="*/ 589905 h 3539430"/>
              <a:gd name="connsiteX9" fmla="*/ 4284324 w 4284324"/>
              <a:gd name="connsiteY9" fmla="*/ 1179810 h 3539430"/>
              <a:gd name="connsiteX10" fmla="*/ 4284324 w 4284324"/>
              <a:gd name="connsiteY10" fmla="*/ 1734321 h 3539430"/>
              <a:gd name="connsiteX11" fmla="*/ 4284324 w 4284324"/>
              <a:gd name="connsiteY11" fmla="*/ 2359620 h 3539430"/>
              <a:gd name="connsiteX12" fmla="*/ 4284324 w 4284324"/>
              <a:gd name="connsiteY12" fmla="*/ 2984919 h 3539430"/>
              <a:gd name="connsiteX13" fmla="*/ 4284324 w 4284324"/>
              <a:gd name="connsiteY13" fmla="*/ 3539430 h 3539430"/>
              <a:gd name="connsiteX14" fmla="*/ 3715121 w 4284324"/>
              <a:gd name="connsiteY14" fmla="*/ 3539430 h 3539430"/>
              <a:gd name="connsiteX15" fmla="*/ 3145918 w 4284324"/>
              <a:gd name="connsiteY15" fmla="*/ 3539430 h 3539430"/>
              <a:gd name="connsiteX16" fmla="*/ 2576715 w 4284324"/>
              <a:gd name="connsiteY16" fmla="*/ 3539430 h 3539430"/>
              <a:gd name="connsiteX17" fmla="*/ 2093198 w 4284324"/>
              <a:gd name="connsiteY17" fmla="*/ 3539430 h 3539430"/>
              <a:gd name="connsiteX18" fmla="*/ 1566838 w 4284324"/>
              <a:gd name="connsiteY18" fmla="*/ 3539430 h 3539430"/>
              <a:gd name="connsiteX19" fmla="*/ 1083322 w 4284324"/>
              <a:gd name="connsiteY19" fmla="*/ 3539430 h 3539430"/>
              <a:gd name="connsiteX20" fmla="*/ 0 w 4284324"/>
              <a:gd name="connsiteY20" fmla="*/ 3539430 h 3539430"/>
              <a:gd name="connsiteX21" fmla="*/ 0 w 4284324"/>
              <a:gd name="connsiteY21" fmla="*/ 2949525 h 3539430"/>
              <a:gd name="connsiteX22" fmla="*/ 0 w 4284324"/>
              <a:gd name="connsiteY22" fmla="*/ 2359620 h 3539430"/>
              <a:gd name="connsiteX23" fmla="*/ 0 w 4284324"/>
              <a:gd name="connsiteY23" fmla="*/ 1805109 h 3539430"/>
              <a:gd name="connsiteX24" fmla="*/ 0 w 4284324"/>
              <a:gd name="connsiteY24" fmla="*/ 1215204 h 3539430"/>
              <a:gd name="connsiteX25" fmla="*/ 0 w 4284324"/>
              <a:gd name="connsiteY25" fmla="*/ 589905 h 3539430"/>
              <a:gd name="connsiteX26" fmla="*/ 0 w 4284324"/>
              <a:gd name="connsiteY26" fmla="*/ 0 h 353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84324" h="3539430" extrusionOk="0">
                <a:moveTo>
                  <a:pt x="0" y="0"/>
                </a:moveTo>
                <a:cubicBezTo>
                  <a:pt x="231541" y="-25295"/>
                  <a:pt x="363062" y="2267"/>
                  <a:pt x="612046" y="0"/>
                </a:cubicBezTo>
                <a:cubicBezTo>
                  <a:pt x="861030" y="-2267"/>
                  <a:pt x="990410" y="-17232"/>
                  <a:pt x="1224093" y="0"/>
                </a:cubicBezTo>
                <a:cubicBezTo>
                  <a:pt x="1457776" y="17232"/>
                  <a:pt x="1712747" y="-27632"/>
                  <a:pt x="1921825" y="0"/>
                </a:cubicBezTo>
                <a:cubicBezTo>
                  <a:pt x="2130903" y="27632"/>
                  <a:pt x="2303632" y="5721"/>
                  <a:pt x="2405342" y="0"/>
                </a:cubicBezTo>
                <a:cubicBezTo>
                  <a:pt x="2507052" y="-5721"/>
                  <a:pt x="2876087" y="-26755"/>
                  <a:pt x="3017388" y="0"/>
                </a:cubicBezTo>
                <a:cubicBezTo>
                  <a:pt x="3158689" y="26755"/>
                  <a:pt x="3528367" y="8571"/>
                  <a:pt x="3715121" y="0"/>
                </a:cubicBezTo>
                <a:cubicBezTo>
                  <a:pt x="3901875" y="-8571"/>
                  <a:pt x="4027660" y="8598"/>
                  <a:pt x="4284324" y="0"/>
                </a:cubicBezTo>
                <a:cubicBezTo>
                  <a:pt x="4262446" y="293455"/>
                  <a:pt x="4306721" y="389639"/>
                  <a:pt x="4284324" y="589905"/>
                </a:cubicBezTo>
                <a:cubicBezTo>
                  <a:pt x="4261927" y="790171"/>
                  <a:pt x="4303690" y="1035446"/>
                  <a:pt x="4284324" y="1179810"/>
                </a:cubicBezTo>
                <a:cubicBezTo>
                  <a:pt x="4264958" y="1324175"/>
                  <a:pt x="4304658" y="1520823"/>
                  <a:pt x="4284324" y="1734321"/>
                </a:cubicBezTo>
                <a:cubicBezTo>
                  <a:pt x="4263990" y="1947819"/>
                  <a:pt x="4257877" y="2217519"/>
                  <a:pt x="4284324" y="2359620"/>
                </a:cubicBezTo>
                <a:cubicBezTo>
                  <a:pt x="4310771" y="2501721"/>
                  <a:pt x="4263503" y="2795836"/>
                  <a:pt x="4284324" y="2984919"/>
                </a:cubicBezTo>
                <a:cubicBezTo>
                  <a:pt x="4305145" y="3174002"/>
                  <a:pt x="4293274" y="3424078"/>
                  <a:pt x="4284324" y="3539430"/>
                </a:cubicBezTo>
                <a:cubicBezTo>
                  <a:pt x="4013177" y="3523923"/>
                  <a:pt x="3957481" y="3538806"/>
                  <a:pt x="3715121" y="3539430"/>
                </a:cubicBezTo>
                <a:cubicBezTo>
                  <a:pt x="3472761" y="3540054"/>
                  <a:pt x="3320181" y="3516248"/>
                  <a:pt x="3145918" y="3539430"/>
                </a:cubicBezTo>
                <a:cubicBezTo>
                  <a:pt x="2971655" y="3562612"/>
                  <a:pt x="2859469" y="3548160"/>
                  <a:pt x="2576715" y="3539430"/>
                </a:cubicBezTo>
                <a:cubicBezTo>
                  <a:pt x="2293961" y="3530700"/>
                  <a:pt x="2200328" y="3530866"/>
                  <a:pt x="2093198" y="3539430"/>
                </a:cubicBezTo>
                <a:cubicBezTo>
                  <a:pt x="1986068" y="3547994"/>
                  <a:pt x="1698472" y="3540278"/>
                  <a:pt x="1566838" y="3539430"/>
                </a:cubicBezTo>
                <a:cubicBezTo>
                  <a:pt x="1435204" y="3538582"/>
                  <a:pt x="1204573" y="3520632"/>
                  <a:pt x="1083322" y="3539430"/>
                </a:cubicBezTo>
                <a:cubicBezTo>
                  <a:pt x="962071" y="3558228"/>
                  <a:pt x="354374" y="3553616"/>
                  <a:pt x="0" y="3539430"/>
                </a:cubicBezTo>
                <a:cubicBezTo>
                  <a:pt x="19929" y="3411661"/>
                  <a:pt x="26897" y="3103551"/>
                  <a:pt x="0" y="2949525"/>
                </a:cubicBezTo>
                <a:cubicBezTo>
                  <a:pt x="-26897" y="2795499"/>
                  <a:pt x="13909" y="2626894"/>
                  <a:pt x="0" y="2359620"/>
                </a:cubicBezTo>
                <a:cubicBezTo>
                  <a:pt x="-13909" y="2092347"/>
                  <a:pt x="-19043" y="2004179"/>
                  <a:pt x="0" y="1805109"/>
                </a:cubicBezTo>
                <a:cubicBezTo>
                  <a:pt x="19043" y="1606039"/>
                  <a:pt x="25864" y="1360421"/>
                  <a:pt x="0" y="1215204"/>
                </a:cubicBezTo>
                <a:cubicBezTo>
                  <a:pt x="-25864" y="1069987"/>
                  <a:pt x="-5496" y="885841"/>
                  <a:pt x="0" y="589905"/>
                </a:cubicBezTo>
                <a:cubicBezTo>
                  <a:pt x="5496" y="293969"/>
                  <a:pt x="11022" y="177375"/>
                  <a:pt x="0" y="0"/>
                </a:cubicBezTo>
                <a:close/>
              </a:path>
            </a:pathLst>
          </a:custGeom>
          <a:noFill/>
          <a:ln w="19050">
            <a:solidFill>
              <a:schemeClr val="bg1">
                <a:lumMod val="10000"/>
              </a:schemeClr>
            </a:solidFill>
            <a:prstDash val="dashDot"/>
            <a:extLst>
              <a:ext uri="{C807C97D-BFC1-408E-A445-0C87EB9F89A2}">
                <ask:lineSketchStyleProps xmlns:ask="http://schemas.microsoft.com/office/drawing/2018/sketchyshapes" sd="1107550063">
                  <a:prstGeom prst="rect">
                    <a:avLst/>
                  </a:prstGeom>
                  <ask:type>
                    <ask:lineSketchFreehand/>
                  </ask:type>
                </ask:lineSketchStyleProps>
              </a:ext>
            </a:extLst>
          </a:ln>
        </p:spPr>
        <p:txBody>
          <a:bodyPr wrap="square" rtlCol="0">
            <a:spAutoFit/>
          </a:bodyPr>
          <a:lstStyle/>
          <a:p>
            <a:pPr algn="ctr"/>
            <a:endParaRPr lang="en-US" b="1" dirty="0">
              <a:solidFill>
                <a:schemeClr val="bg1"/>
              </a:solidFill>
              <a:latin typeface="Gill Sans"/>
            </a:endParaRPr>
          </a:p>
          <a:p>
            <a:pPr algn="ctr"/>
            <a:endParaRPr lang="en-US" b="1" dirty="0">
              <a:solidFill>
                <a:schemeClr val="bg1"/>
              </a:solidFill>
              <a:latin typeface="Gill Sans"/>
            </a:endParaRPr>
          </a:p>
          <a:p>
            <a:pPr algn="ctr"/>
            <a:endParaRPr lang="en-US" b="1" dirty="0">
              <a:solidFill>
                <a:schemeClr val="bg1"/>
              </a:solidFill>
              <a:latin typeface="Gill Sans"/>
            </a:endParaRPr>
          </a:p>
          <a:p>
            <a:pPr algn="ctr"/>
            <a:endParaRPr lang="en-US" b="1" dirty="0">
              <a:solidFill>
                <a:schemeClr val="bg1"/>
              </a:solidFill>
              <a:latin typeface="Gill Sans"/>
            </a:endParaRPr>
          </a:p>
          <a:p>
            <a:pPr algn="ctr"/>
            <a:endParaRPr lang="en-US" b="1" dirty="0">
              <a:solidFill>
                <a:schemeClr val="bg1"/>
              </a:solidFill>
              <a:latin typeface="Gill Sans"/>
            </a:endParaRPr>
          </a:p>
          <a:p>
            <a:pPr algn="ctr"/>
            <a:endParaRPr lang="en-US" b="1" dirty="0">
              <a:solidFill>
                <a:schemeClr val="bg1"/>
              </a:solidFill>
              <a:latin typeface="Gill Sans"/>
            </a:endParaRPr>
          </a:p>
          <a:p>
            <a:pPr algn="ctr"/>
            <a:endParaRPr lang="en-US" b="1" dirty="0">
              <a:solidFill>
                <a:schemeClr val="bg1"/>
              </a:solidFill>
              <a:latin typeface="Gill Sans"/>
            </a:endParaRPr>
          </a:p>
          <a:p>
            <a:pPr algn="ctr"/>
            <a:endParaRPr lang="en-US" b="1" dirty="0">
              <a:solidFill>
                <a:schemeClr val="bg1"/>
              </a:solidFill>
              <a:latin typeface="Gill Sans"/>
            </a:endParaRPr>
          </a:p>
          <a:p>
            <a:pPr algn="ctr"/>
            <a:endParaRPr lang="en-US" b="1" dirty="0">
              <a:solidFill>
                <a:schemeClr val="bg1"/>
              </a:solidFill>
              <a:latin typeface="Gill Sans"/>
            </a:endParaRPr>
          </a:p>
          <a:p>
            <a:pPr algn="ctr"/>
            <a:endParaRPr lang="en-US" b="1" dirty="0">
              <a:solidFill>
                <a:schemeClr val="bg1"/>
              </a:solidFill>
              <a:latin typeface="Gill Sans"/>
            </a:endParaRPr>
          </a:p>
          <a:p>
            <a:pPr algn="ctr"/>
            <a:endParaRPr lang="en-US" b="1" dirty="0">
              <a:solidFill>
                <a:schemeClr val="bg1"/>
              </a:solidFill>
              <a:latin typeface="Gill Sans"/>
            </a:endParaRPr>
          </a:p>
          <a:p>
            <a:pPr algn="ctr"/>
            <a:endParaRPr lang="en-US" b="1" dirty="0">
              <a:solidFill>
                <a:schemeClr val="bg1"/>
              </a:solidFill>
              <a:latin typeface="Gill Sans"/>
            </a:endParaRPr>
          </a:p>
          <a:p>
            <a:pPr algn="ctr"/>
            <a:endParaRPr lang="en-US" b="1" dirty="0">
              <a:solidFill>
                <a:schemeClr val="bg1"/>
              </a:solidFill>
              <a:latin typeface="Gill Sans"/>
            </a:endParaRPr>
          </a:p>
          <a:p>
            <a:pPr algn="ctr"/>
            <a:endParaRPr lang="en-US" b="1" dirty="0">
              <a:solidFill>
                <a:schemeClr val="bg1"/>
              </a:solidFill>
              <a:latin typeface="Gill Sans"/>
            </a:endParaRPr>
          </a:p>
          <a:p>
            <a:pPr algn="ctr"/>
            <a:endParaRPr lang="en-US" b="1" dirty="0">
              <a:solidFill>
                <a:schemeClr val="bg1"/>
              </a:solidFill>
              <a:latin typeface="Gill Sans"/>
            </a:endParaRPr>
          </a:p>
          <a:p>
            <a:pPr algn="ctr"/>
            <a:endParaRPr lang="en-US" b="1" dirty="0">
              <a:solidFill>
                <a:schemeClr val="bg1"/>
              </a:solidFill>
              <a:latin typeface="Gill Sans"/>
            </a:endParaRPr>
          </a:p>
        </p:txBody>
      </p:sp>
      <p:pic>
        <p:nvPicPr>
          <p:cNvPr id="9" name="Picture 8">
            <a:extLst>
              <a:ext uri="{FF2B5EF4-FFF2-40B4-BE49-F238E27FC236}">
                <a16:creationId xmlns:a16="http://schemas.microsoft.com/office/drawing/2014/main" id="{6C1408BD-7CA3-E6FB-DC8B-7AFA65E8023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b="1699"/>
          <a:stretch/>
        </p:blipFill>
        <p:spPr>
          <a:xfrm>
            <a:off x="938674" y="1589668"/>
            <a:ext cx="1942565" cy="1964164"/>
          </a:xfrm>
          <a:prstGeom prst="rect">
            <a:avLst/>
          </a:prstGeom>
          <a:ln w="57150">
            <a:solidFill>
              <a:schemeClr val="tx1"/>
            </a:solidFill>
          </a:ln>
          <a:effectLst>
            <a:softEdge rad="112500"/>
          </a:effectLst>
        </p:spPr>
      </p:pic>
      <p:sp>
        <p:nvSpPr>
          <p:cNvPr id="18" name="Rectangle: Rounded Corners 17">
            <a:extLst>
              <a:ext uri="{FF2B5EF4-FFF2-40B4-BE49-F238E27FC236}">
                <a16:creationId xmlns:a16="http://schemas.microsoft.com/office/drawing/2014/main" id="{B76ADA48-5644-B184-EBF4-245A76E04B04}"/>
              </a:ext>
            </a:extLst>
          </p:cNvPr>
          <p:cNvSpPr/>
          <p:nvPr/>
        </p:nvSpPr>
        <p:spPr>
          <a:xfrm>
            <a:off x="4068566" y="853573"/>
            <a:ext cx="3350411" cy="1384436"/>
          </a:xfrm>
          <a:prstGeom prst="roundRect">
            <a:avLst/>
          </a:prstGeom>
          <a:solidFill>
            <a:srgbClr val="CBD2D3"/>
          </a:solidFill>
          <a:ln w="28575" cap="flat" cmpd="sng" algn="ctr">
            <a:no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p>
            <a:pPr algn="ctr" defTabSz="482163" fontAlgn="base">
              <a:spcBef>
                <a:spcPct val="0"/>
              </a:spcBef>
              <a:spcAft>
                <a:spcPct val="0"/>
              </a:spcAft>
              <a:buClrTx/>
            </a:pPr>
            <a:r>
              <a:rPr lang="en-US" sz="2215" b="1" kern="1200" dirty="0">
                <a:solidFill>
                  <a:sysClr val="windowText" lastClr="000000"/>
                </a:solidFill>
                <a:latin typeface="Gill Sans"/>
                <a:ea typeface="ADLaM Display" panose="02010000000000000000" pitchFamily="2" charset="0"/>
                <a:cs typeface="ADLaM Display" panose="02010000000000000000" pitchFamily="2" charset="0"/>
              </a:rPr>
              <a:t>Software </a:t>
            </a:r>
          </a:p>
          <a:p>
            <a:pPr algn="ctr" defTabSz="482163" fontAlgn="base">
              <a:spcBef>
                <a:spcPct val="0"/>
              </a:spcBef>
              <a:spcAft>
                <a:spcPct val="0"/>
              </a:spcAft>
              <a:buClrTx/>
            </a:pPr>
            <a:r>
              <a:rPr lang="en-US" sz="2215" b="1" kern="1200" dirty="0">
                <a:solidFill>
                  <a:sysClr val="windowText" lastClr="000000"/>
                </a:solidFill>
                <a:latin typeface="Gill Sans"/>
                <a:ea typeface="ADLaM Display" panose="02010000000000000000" pitchFamily="2" charset="0"/>
                <a:cs typeface="ADLaM Display" panose="02010000000000000000" pitchFamily="2" charset="0"/>
              </a:rPr>
              <a:t>Profiler</a:t>
            </a:r>
          </a:p>
        </p:txBody>
      </p:sp>
      <p:sp>
        <p:nvSpPr>
          <p:cNvPr id="19" name="Rectangle: Rounded Corners 18">
            <a:extLst>
              <a:ext uri="{FF2B5EF4-FFF2-40B4-BE49-F238E27FC236}">
                <a16:creationId xmlns:a16="http://schemas.microsoft.com/office/drawing/2014/main" id="{45055AA8-EBD2-61A0-CAFB-06FDEF7A0A08}"/>
              </a:ext>
            </a:extLst>
          </p:cNvPr>
          <p:cNvSpPr/>
          <p:nvPr/>
        </p:nvSpPr>
        <p:spPr>
          <a:xfrm>
            <a:off x="4068566" y="2676939"/>
            <a:ext cx="3350411" cy="1384436"/>
          </a:xfrm>
          <a:prstGeom prst="roundRect">
            <a:avLst/>
          </a:prstGeom>
          <a:solidFill>
            <a:srgbClr val="CBD2D3"/>
          </a:solidFill>
          <a:ln w="28575" cap="flat" cmpd="sng" algn="ctr">
            <a:no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p>
            <a:pPr algn="ctr" defTabSz="482163" fontAlgn="base">
              <a:spcBef>
                <a:spcPct val="0"/>
              </a:spcBef>
              <a:spcAft>
                <a:spcPct val="0"/>
              </a:spcAft>
              <a:buClrTx/>
            </a:pPr>
            <a:r>
              <a:rPr lang="en-US" sz="2215" b="1" kern="1200" dirty="0">
                <a:solidFill>
                  <a:sysClr val="windowText" lastClr="000000"/>
                </a:solidFill>
                <a:latin typeface="Gill Sans"/>
                <a:ea typeface="ADLaM Display" panose="02010000000000000000" pitchFamily="2" charset="0"/>
                <a:cs typeface="ADLaM Display" panose="02010000000000000000" pitchFamily="2" charset="0"/>
              </a:rPr>
              <a:t>Hardware Runtime </a:t>
            </a:r>
          </a:p>
          <a:p>
            <a:pPr algn="ctr" defTabSz="482163" fontAlgn="base">
              <a:spcBef>
                <a:spcPct val="0"/>
              </a:spcBef>
              <a:spcAft>
                <a:spcPct val="0"/>
              </a:spcAft>
              <a:buClrTx/>
            </a:pPr>
            <a:r>
              <a:rPr lang="en-US" sz="2215" b="1" kern="1200" dirty="0">
                <a:solidFill>
                  <a:sysClr val="windowText" lastClr="000000"/>
                </a:solidFill>
                <a:latin typeface="Gill Sans"/>
                <a:ea typeface="ADLaM Display" panose="02010000000000000000" pitchFamily="2" charset="0"/>
                <a:cs typeface="ADLaM Display" panose="02010000000000000000" pitchFamily="2" charset="0"/>
              </a:rPr>
              <a:t>[Encoder/Decoder]</a:t>
            </a:r>
          </a:p>
        </p:txBody>
      </p:sp>
      <p:sp>
        <p:nvSpPr>
          <p:cNvPr id="20" name="Arrow: Left 19">
            <a:extLst>
              <a:ext uri="{FF2B5EF4-FFF2-40B4-BE49-F238E27FC236}">
                <a16:creationId xmlns:a16="http://schemas.microsoft.com/office/drawing/2014/main" id="{ED1FA184-5D7E-B6D7-0432-9C703328510E}"/>
              </a:ext>
            </a:extLst>
          </p:cNvPr>
          <p:cNvSpPr/>
          <p:nvPr/>
        </p:nvSpPr>
        <p:spPr>
          <a:xfrm rot="16200000">
            <a:off x="5475330" y="2304662"/>
            <a:ext cx="438930" cy="305624"/>
          </a:xfrm>
          <a:prstGeom prst="leftArrow">
            <a:avLst/>
          </a:prstGeom>
          <a:solidFill>
            <a:schemeClr val="bg1"/>
          </a:solidFill>
          <a:ln w="19050">
            <a:solidFill>
              <a:schemeClr val="tx1"/>
            </a:solidFill>
          </a:ln>
          <a:effectLst>
            <a:outerShdw blurRad="50800" dist="38100" dir="2700000" algn="tl" rotWithShape="0">
              <a:prstClr val="black">
                <a:alpha val="40000"/>
              </a:prst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cxnSp>
        <p:nvCxnSpPr>
          <p:cNvPr id="22" name="Straight Arrow Connector 21">
            <a:extLst>
              <a:ext uri="{FF2B5EF4-FFF2-40B4-BE49-F238E27FC236}">
                <a16:creationId xmlns:a16="http://schemas.microsoft.com/office/drawing/2014/main" id="{231C14B1-B0D7-F3DC-4145-861619BC613A}"/>
              </a:ext>
            </a:extLst>
          </p:cNvPr>
          <p:cNvCxnSpPr>
            <a:cxnSpLocks/>
            <a:stCxn id="9" idx="0"/>
          </p:cNvCxnSpPr>
          <p:nvPr/>
        </p:nvCxnSpPr>
        <p:spPr>
          <a:xfrm flipV="1">
            <a:off x="1909957" y="732272"/>
            <a:ext cx="1737631" cy="857396"/>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2E7710C-167D-2148-E21E-416B379374F7}"/>
              </a:ext>
            </a:extLst>
          </p:cNvPr>
          <p:cNvCxnSpPr>
            <a:cxnSpLocks/>
            <a:stCxn id="9" idx="2"/>
          </p:cNvCxnSpPr>
          <p:nvPr/>
        </p:nvCxnSpPr>
        <p:spPr>
          <a:xfrm>
            <a:off x="1909957" y="3553832"/>
            <a:ext cx="1737631" cy="717870"/>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03565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DA35808-3F6A-E04E-20A1-F2C25CD4F5A8}"/>
              </a:ext>
            </a:extLst>
          </p:cNvPr>
          <p:cNvGraphicFramePr>
            <a:graphicFrameLocks noGrp="1"/>
          </p:cNvGraphicFramePr>
          <p:nvPr>
            <p:extLst>
              <p:ext uri="{D42A27DB-BD31-4B8C-83A1-F6EECF244321}">
                <p14:modId xmlns:p14="http://schemas.microsoft.com/office/powerpoint/2010/main" val="2677747665"/>
              </p:ext>
            </p:extLst>
          </p:nvPr>
        </p:nvGraphicFramePr>
        <p:xfrm>
          <a:off x="2410727" y="1217590"/>
          <a:ext cx="5750507" cy="3048842"/>
        </p:xfrm>
        <a:graphic>
          <a:graphicData uri="http://schemas.openxmlformats.org/drawingml/2006/table">
            <a:tbl>
              <a:tblPr firstRow="1" bandRow="1">
                <a:tableStyleId>{0B671928-1D19-45BF-BF23-258C63BDF459}</a:tableStyleId>
              </a:tblPr>
              <a:tblGrid>
                <a:gridCol w="323406">
                  <a:extLst>
                    <a:ext uri="{9D8B030D-6E8A-4147-A177-3AD203B41FA5}">
                      <a16:colId xmlns:a16="http://schemas.microsoft.com/office/drawing/2014/main" val="4022915612"/>
                    </a:ext>
                  </a:extLst>
                </a:gridCol>
                <a:gridCol w="323406">
                  <a:extLst>
                    <a:ext uri="{9D8B030D-6E8A-4147-A177-3AD203B41FA5}">
                      <a16:colId xmlns:a16="http://schemas.microsoft.com/office/drawing/2014/main" val="479375282"/>
                    </a:ext>
                  </a:extLst>
                </a:gridCol>
                <a:gridCol w="471201">
                  <a:extLst>
                    <a:ext uri="{9D8B030D-6E8A-4147-A177-3AD203B41FA5}">
                      <a16:colId xmlns:a16="http://schemas.microsoft.com/office/drawing/2014/main" val="1537113214"/>
                    </a:ext>
                  </a:extLst>
                </a:gridCol>
                <a:gridCol w="565626">
                  <a:extLst>
                    <a:ext uri="{9D8B030D-6E8A-4147-A177-3AD203B41FA5}">
                      <a16:colId xmlns:a16="http://schemas.microsoft.com/office/drawing/2014/main" val="4272118638"/>
                    </a:ext>
                  </a:extLst>
                </a:gridCol>
                <a:gridCol w="1158098">
                  <a:extLst>
                    <a:ext uri="{9D8B030D-6E8A-4147-A177-3AD203B41FA5}">
                      <a16:colId xmlns:a16="http://schemas.microsoft.com/office/drawing/2014/main" val="2151803664"/>
                    </a:ext>
                  </a:extLst>
                </a:gridCol>
                <a:gridCol w="1658479">
                  <a:extLst>
                    <a:ext uri="{9D8B030D-6E8A-4147-A177-3AD203B41FA5}">
                      <a16:colId xmlns:a16="http://schemas.microsoft.com/office/drawing/2014/main" val="199099907"/>
                    </a:ext>
                  </a:extLst>
                </a:gridCol>
                <a:gridCol w="784948">
                  <a:extLst>
                    <a:ext uri="{9D8B030D-6E8A-4147-A177-3AD203B41FA5}">
                      <a16:colId xmlns:a16="http://schemas.microsoft.com/office/drawing/2014/main" val="1759989983"/>
                    </a:ext>
                  </a:extLst>
                </a:gridCol>
                <a:gridCol w="465343">
                  <a:extLst>
                    <a:ext uri="{9D8B030D-6E8A-4147-A177-3AD203B41FA5}">
                      <a16:colId xmlns:a16="http://schemas.microsoft.com/office/drawing/2014/main" val="3675998996"/>
                    </a:ext>
                  </a:extLst>
                </a:gridCol>
              </a:tblGrid>
              <a:tr h="2643556">
                <a:tc>
                  <a:txBody>
                    <a:bodyPr/>
                    <a:lstStyle/>
                    <a:p>
                      <a:endParaRPr lang="en-US"/>
                    </a:p>
                  </a:txBody>
                  <a:tcPr>
                    <a:lnR w="6350" cap="flat" cmpd="sng" algn="ctr">
                      <a:solidFill>
                        <a:schemeClr val="tx1"/>
                      </a:solidFill>
                      <a:prstDash val="lgDash"/>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noFill/>
                  </a:tcPr>
                </a:tc>
                <a:tc>
                  <a:txBody>
                    <a:bodyPr/>
                    <a:lstStyle/>
                    <a:p>
                      <a:endParaRPr lang="en-US" dirty="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noFill/>
                  </a:tcPr>
                </a:tc>
                <a:tc>
                  <a:txBody>
                    <a:bodyPr/>
                    <a:lstStyle/>
                    <a:p>
                      <a:endParaRPr lang="en-US" dirty="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noFill/>
                  </a:tcPr>
                </a:tc>
                <a:tc>
                  <a:txBody>
                    <a:bodyPr/>
                    <a:lstStyle/>
                    <a:p>
                      <a:endParaRPr lang="en-US"/>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noFill/>
                  </a:tcPr>
                </a:tc>
                <a:tc>
                  <a:txBody>
                    <a:bodyPr/>
                    <a:lstStyle/>
                    <a:p>
                      <a:endParaRPr lang="en-US"/>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noFill/>
                  </a:tcPr>
                </a:tc>
                <a:tc>
                  <a:txBody>
                    <a:bodyPr/>
                    <a:lstStyle/>
                    <a:p>
                      <a:endParaRPr lang="en-US"/>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noFill/>
                  </a:tcPr>
                </a:tc>
                <a:tc>
                  <a:txBody>
                    <a:bodyPr/>
                    <a:lstStyle/>
                    <a:p>
                      <a:endParaRPr lang="en-US"/>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noFill/>
                  </a:tcPr>
                </a:tc>
                <a:tc>
                  <a:txBody>
                    <a:bodyPr/>
                    <a:lstStyle/>
                    <a:p>
                      <a:endParaRPr lang="en-US" dirty="0"/>
                    </a:p>
                  </a:txBody>
                  <a:tcPr>
                    <a:lnL w="6350" cap="flat" cmpd="sng" algn="ctr">
                      <a:solidFill>
                        <a:schemeClr val="tx1"/>
                      </a:solidFill>
                      <a:prstDash val="lgDash"/>
                      <a:round/>
                      <a:headEnd type="none" w="med" len="med"/>
                      <a:tailEnd type="none" w="med" len="med"/>
                    </a:lnL>
                    <a:lnT w="9525" cap="flat" cmpd="sng">
                      <a:noFill/>
                      <a:prstDash val="solid"/>
                      <a:round/>
                      <a:headEnd type="none" w="sm" len="sm"/>
                      <a:tailEnd type="none" w="sm" len="sm"/>
                    </a:lnT>
                    <a:lnB w="9525" cap="flat" cmpd="sng">
                      <a:noFill/>
                      <a:prstDash val="solid"/>
                      <a:round/>
                      <a:headEnd type="none" w="sm" len="sm"/>
                      <a:tailEnd type="none" w="sm" len="sm"/>
                    </a:lnB>
                    <a:noFill/>
                  </a:tcPr>
                </a:tc>
                <a:extLst>
                  <a:ext uri="{0D108BD9-81ED-4DB2-BD59-A6C34878D82A}">
                    <a16:rowId xmlns:a16="http://schemas.microsoft.com/office/drawing/2014/main" val="3981303474"/>
                  </a:ext>
                </a:extLst>
              </a:tr>
              <a:tr h="405286">
                <a:tc>
                  <a:txBody>
                    <a:bodyPr/>
                    <a:lstStyle/>
                    <a:p>
                      <a:endParaRPr lang="en-US" dirty="0"/>
                    </a:p>
                  </a:txBody>
                  <a:tcPr>
                    <a:lnT w="9525" cap="flat" cmpd="sng">
                      <a:noFill/>
                      <a:prstDash val="solid"/>
                      <a:round/>
                      <a:headEnd type="none" w="sm" len="sm"/>
                      <a:tailEnd type="none" w="sm" len="sm"/>
                    </a:lnT>
                    <a:lnB w="9525" cap="flat" cmpd="sng">
                      <a:noFill/>
                      <a:prstDash val="solid"/>
                      <a:round/>
                      <a:headEnd type="none" w="sm" len="sm"/>
                      <a:tailEnd type="none" w="sm" len="sm"/>
                    </a:lnB>
                    <a:solidFill>
                      <a:srgbClr val="640013"/>
                    </a:solidFill>
                  </a:tcPr>
                </a:tc>
                <a:tc>
                  <a:txBody>
                    <a:bodyPr/>
                    <a:lstStyle/>
                    <a:p>
                      <a:endParaRPr lang="en-US" dirty="0"/>
                    </a:p>
                  </a:txBody>
                  <a:tcPr>
                    <a:lnT w="9525" cap="flat" cmpd="sng">
                      <a:noFill/>
                      <a:prstDash val="solid"/>
                      <a:round/>
                      <a:headEnd type="none" w="sm" len="sm"/>
                      <a:tailEnd type="none" w="sm" len="sm"/>
                    </a:lnT>
                    <a:lnB w="9525" cap="flat" cmpd="sng">
                      <a:noFill/>
                      <a:prstDash val="solid"/>
                      <a:round/>
                      <a:headEnd type="none" w="sm" len="sm"/>
                      <a:tailEnd type="none" w="sm" len="sm"/>
                    </a:lnB>
                    <a:solidFill>
                      <a:srgbClr val="A00020"/>
                    </a:solidFill>
                  </a:tcPr>
                </a:tc>
                <a:tc>
                  <a:txBody>
                    <a:bodyPr/>
                    <a:lstStyle/>
                    <a:p>
                      <a:endParaRPr lang="en-US" dirty="0"/>
                    </a:p>
                  </a:txBody>
                  <a:tcPr>
                    <a:lnT w="9525" cap="flat" cmpd="sng">
                      <a:noFill/>
                      <a:prstDash val="solid"/>
                      <a:round/>
                      <a:headEnd type="none" w="sm" len="sm"/>
                      <a:tailEnd type="none" w="sm" len="sm"/>
                    </a:lnT>
                    <a:lnB w="9525" cap="flat" cmpd="sng">
                      <a:noFill/>
                      <a:prstDash val="solid"/>
                      <a:round/>
                      <a:headEnd type="none" w="sm" len="sm"/>
                      <a:tailEnd type="none" w="sm" len="sm"/>
                    </a:lnB>
                    <a:solidFill>
                      <a:srgbClr val="CA493D"/>
                    </a:solidFill>
                  </a:tcPr>
                </a:tc>
                <a:tc>
                  <a:txBody>
                    <a:bodyPr/>
                    <a:lstStyle/>
                    <a:p>
                      <a:endParaRPr lang="en-US" dirty="0"/>
                    </a:p>
                  </a:txBody>
                  <a:tcPr>
                    <a:lnT w="9525" cap="flat" cmpd="sng">
                      <a:noFill/>
                      <a:prstDash val="solid"/>
                      <a:round/>
                      <a:headEnd type="none" w="sm" len="sm"/>
                      <a:tailEnd type="none" w="sm" len="sm"/>
                    </a:lnT>
                    <a:lnB w="9525" cap="flat" cmpd="sng">
                      <a:noFill/>
                      <a:prstDash val="solid"/>
                      <a:round/>
                      <a:headEnd type="none" w="sm" len="sm"/>
                      <a:tailEnd type="none" w="sm" len="sm"/>
                    </a:lnB>
                    <a:solidFill>
                      <a:srgbClr val="EF936F"/>
                    </a:solidFill>
                  </a:tcPr>
                </a:tc>
                <a:tc>
                  <a:txBody>
                    <a:bodyPr/>
                    <a:lstStyle/>
                    <a:p>
                      <a:endParaRPr lang="en-US" dirty="0"/>
                    </a:p>
                  </a:txBody>
                  <a:tcPr>
                    <a:lnT w="9525" cap="flat" cmpd="sng">
                      <a:noFill/>
                      <a:prstDash val="solid"/>
                      <a:round/>
                      <a:headEnd type="none" w="sm" len="sm"/>
                      <a:tailEnd type="none" w="sm" len="sm"/>
                    </a:lnT>
                    <a:lnB w="9525" cap="flat" cmpd="sng">
                      <a:noFill/>
                      <a:prstDash val="solid"/>
                      <a:round/>
                      <a:headEnd type="none" w="sm" len="sm"/>
                      <a:tailEnd type="none" w="sm" len="sm"/>
                    </a:lnB>
                    <a:solidFill>
                      <a:srgbClr val="FCD2BB"/>
                    </a:solidFill>
                  </a:tcPr>
                </a:tc>
                <a:tc>
                  <a:txBody>
                    <a:bodyPr/>
                    <a:lstStyle/>
                    <a:p>
                      <a:endParaRPr lang="en-US" dirty="0"/>
                    </a:p>
                  </a:txBody>
                  <a:tcPr>
                    <a:lnT w="9525" cap="flat" cmpd="sng">
                      <a:noFill/>
                      <a:prstDash val="solid"/>
                      <a:round/>
                      <a:headEnd type="none" w="sm" len="sm"/>
                      <a:tailEnd type="none" w="sm" len="sm"/>
                    </a:lnT>
                    <a:lnB w="9525" cap="flat" cmpd="sng">
                      <a:noFill/>
                      <a:prstDash val="solid"/>
                      <a:round/>
                      <a:headEnd type="none" w="sm" len="sm"/>
                      <a:tailEnd type="none" w="sm" len="sm"/>
                    </a:lnB>
                    <a:solidFill>
                      <a:srgbClr val="E4E4E4"/>
                    </a:solidFill>
                  </a:tcPr>
                </a:tc>
                <a:tc>
                  <a:txBody>
                    <a:bodyPr/>
                    <a:lstStyle/>
                    <a:p>
                      <a:endParaRPr lang="en-US" dirty="0"/>
                    </a:p>
                  </a:txBody>
                  <a:tcPr>
                    <a:lnT w="9525" cap="flat" cmpd="sng">
                      <a:noFill/>
                      <a:prstDash val="solid"/>
                      <a:round/>
                      <a:headEnd type="none" w="sm" len="sm"/>
                      <a:tailEnd type="none" w="sm" len="sm"/>
                    </a:lnT>
                    <a:lnB w="9525" cap="flat" cmpd="sng">
                      <a:noFill/>
                      <a:prstDash val="solid"/>
                      <a:round/>
                      <a:headEnd type="none" w="sm" len="sm"/>
                      <a:tailEnd type="none" w="sm" len="sm"/>
                    </a:lnB>
                    <a:solidFill>
                      <a:srgbClr val="C9C9C9"/>
                    </a:solidFill>
                  </a:tcPr>
                </a:tc>
                <a:tc>
                  <a:txBody>
                    <a:bodyPr/>
                    <a:lstStyle/>
                    <a:p>
                      <a:endParaRPr lang="en-US" dirty="0"/>
                    </a:p>
                  </a:txBody>
                  <a:tcPr>
                    <a:lnT w="9525" cap="flat" cmpd="sng">
                      <a:noFill/>
                      <a:prstDash val="solid"/>
                      <a:round/>
                      <a:headEnd type="none" w="sm" len="sm"/>
                      <a:tailEnd type="none" w="sm" len="sm"/>
                    </a:lnT>
                    <a:lnB w="9525" cap="flat" cmpd="sng">
                      <a:noFill/>
                      <a:prstDash val="solid"/>
                      <a:round/>
                      <a:headEnd type="none" w="sm" len="sm"/>
                      <a:tailEnd type="none" w="sm" len="sm"/>
                    </a:lnB>
                    <a:solidFill>
                      <a:srgbClr val="858585"/>
                    </a:solidFill>
                  </a:tcPr>
                </a:tc>
                <a:extLst>
                  <a:ext uri="{0D108BD9-81ED-4DB2-BD59-A6C34878D82A}">
                    <a16:rowId xmlns:a16="http://schemas.microsoft.com/office/drawing/2014/main" val="1401719777"/>
                  </a:ext>
                </a:extLst>
              </a:tr>
            </a:tbl>
          </a:graphicData>
        </a:graphic>
      </p:graphicFrame>
      <p:grpSp>
        <p:nvGrpSpPr>
          <p:cNvPr id="8" name="Group 7">
            <a:extLst>
              <a:ext uri="{FF2B5EF4-FFF2-40B4-BE49-F238E27FC236}">
                <a16:creationId xmlns:a16="http://schemas.microsoft.com/office/drawing/2014/main" id="{720C47D2-0A39-5F49-3593-ECF33B2C5CE8}"/>
              </a:ext>
            </a:extLst>
          </p:cNvPr>
          <p:cNvGrpSpPr/>
          <p:nvPr/>
        </p:nvGrpSpPr>
        <p:grpSpPr>
          <a:xfrm>
            <a:off x="2476336" y="855664"/>
            <a:ext cx="5653621" cy="2770499"/>
            <a:chOff x="305063" y="223327"/>
            <a:chExt cx="3641043" cy="2298711"/>
          </a:xfrm>
        </p:grpSpPr>
        <p:cxnSp>
          <p:nvCxnSpPr>
            <p:cNvPr id="36" name="Straight Connector 35">
              <a:extLst>
                <a:ext uri="{FF2B5EF4-FFF2-40B4-BE49-F238E27FC236}">
                  <a16:creationId xmlns:a16="http://schemas.microsoft.com/office/drawing/2014/main" id="{E9302221-30C7-7FD7-2FB7-AB61C6B86001}"/>
                </a:ext>
              </a:extLst>
            </p:cNvPr>
            <p:cNvCxnSpPr>
              <a:cxnSpLocks/>
            </p:cNvCxnSpPr>
            <p:nvPr/>
          </p:nvCxnSpPr>
          <p:spPr>
            <a:xfrm>
              <a:off x="328732" y="2518942"/>
              <a:ext cx="356609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50B44EE-835C-A862-1E2E-B43DE91D02D1}"/>
                </a:ext>
              </a:extLst>
            </p:cNvPr>
            <p:cNvCxnSpPr/>
            <p:nvPr/>
          </p:nvCxnSpPr>
          <p:spPr>
            <a:xfrm>
              <a:off x="305063" y="223327"/>
              <a:ext cx="23669" cy="229871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Freeform 9">
              <a:extLst>
                <a:ext uri="{FF2B5EF4-FFF2-40B4-BE49-F238E27FC236}">
                  <a16:creationId xmlns:a16="http://schemas.microsoft.com/office/drawing/2014/main" id="{45EB0C01-D887-2486-5FB5-DE8BD2CAE918}"/>
                </a:ext>
              </a:extLst>
            </p:cNvPr>
            <p:cNvSpPr/>
            <p:nvPr/>
          </p:nvSpPr>
          <p:spPr>
            <a:xfrm flipH="1">
              <a:off x="305063" y="593691"/>
              <a:ext cx="3641043" cy="1928082"/>
            </a:xfrm>
            <a:custGeom>
              <a:avLst/>
              <a:gdLst>
                <a:gd name="connsiteX0" fmla="*/ 0 w 4897821"/>
                <a:gd name="connsiteY0" fmla="*/ 2590800 h 3284032"/>
                <a:gd name="connsiteX1" fmla="*/ 562304 w 4897821"/>
                <a:gd name="connsiteY1" fmla="*/ 3195145 h 3284032"/>
                <a:gd name="connsiteX2" fmla="*/ 2885090 w 4897821"/>
                <a:gd name="connsiteY2" fmla="*/ 2990193 h 3284032"/>
                <a:gd name="connsiteX3" fmla="*/ 4240925 w 4897821"/>
                <a:gd name="connsiteY3" fmla="*/ 536028 h 3284032"/>
                <a:gd name="connsiteX4" fmla="*/ 4897821 w 4897821"/>
                <a:gd name="connsiteY4" fmla="*/ 0 h 3284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7821" h="3284032">
                  <a:moveTo>
                    <a:pt x="0" y="2590800"/>
                  </a:moveTo>
                  <a:cubicBezTo>
                    <a:pt x="40728" y="2859690"/>
                    <a:pt x="81456" y="3128580"/>
                    <a:pt x="562304" y="3195145"/>
                  </a:cubicBezTo>
                  <a:cubicBezTo>
                    <a:pt x="1043152" y="3261711"/>
                    <a:pt x="2271986" y="3433379"/>
                    <a:pt x="2885090" y="2990193"/>
                  </a:cubicBezTo>
                  <a:cubicBezTo>
                    <a:pt x="3498194" y="2547007"/>
                    <a:pt x="3905470" y="1034393"/>
                    <a:pt x="4240925" y="536028"/>
                  </a:cubicBezTo>
                  <a:cubicBezTo>
                    <a:pt x="4576380" y="37663"/>
                    <a:pt x="4737100" y="18831"/>
                    <a:pt x="4897821" y="0"/>
                  </a:cubicBezTo>
                </a:path>
              </a:pathLst>
            </a:custGeom>
            <a:noFill/>
            <a:ln w="76200">
              <a:solidFill>
                <a:srgbClr val="6400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82163" rtl="0" eaLnBrk="1" fontAlgn="base" latinLnBrk="0" hangingPunct="1">
                <a:lnSpc>
                  <a:spcPct val="100000"/>
                </a:lnSpc>
                <a:spcBef>
                  <a:spcPct val="0"/>
                </a:spcBef>
                <a:spcAft>
                  <a:spcPct val="0"/>
                </a:spcAft>
                <a:buClrTx/>
                <a:buSzTx/>
                <a:buFont typeface="Arial"/>
                <a:buNone/>
                <a:tabLst/>
                <a:defRPr/>
              </a:pPr>
              <a:endParaRPr kumimoji="0" lang="en-US" sz="1012" b="0" i="0" u="none" strike="noStrike" kern="1200" cap="none" spc="0" normalizeH="0" baseline="0" noProof="0">
                <a:ln>
                  <a:noFill/>
                </a:ln>
                <a:solidFill>
                  <a:prstClr val="white"/>
                </a:solidFill>
                <a:effectLst/>
                <a:uLnTx/>
                <a:uFillTx/>
                <a:latin typeface="Georgia"/>
                <a:ea typeface="+mn-ea"/>
                <a:cs typeface="+mn-cs"/>
                <a:sym typeface="Gill Sans" charset="0"/>
              </a:endParaRPr>
            </a:p>
          </p:txBody>
        </p:sp>
      </p:grpSp>
      <p:sp>
        <p:nvSpPr>
          <p:cNvPr id="33" name="TextBox 32">
            <a:extLst>
              <a:ext uri="{FF2B5EF4-FFF2-40B4-BE49-F238E27FC236}">
                <a16:creationId xmlns:a16="http://schemas.microsoft.com/office/drawing/2014/main" id="{864978A2-1FDC-2DCA-4670-D882EFC091D6}"/>
              </a:ext>
            </a:extLst>
          </p:cNvPr>
          <p:cNvSpPr txBox="1"/>
          <p:nvPr/>
        </p:nvSpPr>
        <p:spPr>
          <a:xfrm>
            <a:off x="3720873" y="4412914"/>
            <a:ext cx="2195543" cy="584775"/>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SzTx/>
              <a:buNone/>
              <a:tabLst/>
              <a:defRPr kumimoji="0" b="1" kern="0" spc="0" normalizeH="0" baseline="0">
                <a:ln>
                  <a:noFill/>
                </a:ln>
                <a:effectLst/>
                <a:uLnTx/>
                <a:uFillTx/>
                <a:latin typeface="Gill Sans"/>
              </a:defRPr>
            </a:lvl1pPr>
          </a:lstStyle>
          <a:p>
            <a:r>
              <a:rPr lang="en-US" sz="1600" dirty="0"/>
              <a:t>Infrequent</a:t>
            </a:r>
          </a:p>
          <a:p>
            <a:r>
              <a:rPr lang="en-US" sz="1600" dirty="0"/>
              <a:t>= More offset bits</a:t>
            </a:r>
          </a:p>
        </p:txBody>
      </p:sp>
      <p:sp>
        <p:nvSpPr>
          <p:cNvPr id="31" name="TextBox 30">
            <a:extLst>
              <a:ext uri="{FF2B5EF4-FFF2-40B4-BE49-F238E27FC236}">
                <a16:creationId xmlns:a16="http://schemas.microsoft.com/office/drawing/2014/main" id="{D19D1361-08EF-6491-C2A2-6023461F8112}"/>
              </a:ext>
            </a:extLst>
          </p:cNvPr>
          <p:cNvSpPr txBox="1"/>
          <p:nvPr/>
        </p:nvSpPr>
        <p:spPr>
          <a:xfrm>
            <a:off x="736343" y="4341052"/>
            <a:ext cx="21955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Gill Sans"/>
                <a:sym typeface="Arial"/>
              </a:rPr>
              <a:t>Frequent</a:t>
            </a:r>
            <a:endParaRPr kumimoji="0" lang="en-US" sz="1600" b="1" i="0" u="none" strike="noStrike" kern="0" cap="none" spc="0" normalizeH="0" noProof="0" dirty="0">
              <a:ln>
                <a:noFill/>
              </a:ln>
              <a:solidFill>
                <a:srgbClr val="000000"/>
              </a:solidFill>
              <a:effectLst/>
              <a:uLnTx/>
              <a:uFillTx/>
              <a:latin typeface="Gill San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baseline="0" dirty="0">
                <a:latin typeface="Gill Sans"/>
              </a:rPr>
              <a:t>=</a:t>
            </a:r>
            <a:r>
              <a:rPr lang="en-US" sz="1600" b="1" dirty="0">
                <a:latin typeface="Gill Sans"/>
              </a:rPr>
              <a:t> Fewer offset bits</a:t>
            </a:r>
            <a:endParaRPr kumimoji="0" lang="en-US" sz="1600" b="1" i="0" u="none" strike="noStrike" kern="0" cap="none" spc="0" normalizeH="0" baseline="0" noProof="0" dirty="0">
              <a:ln>
                <a:noFill/>
              </a:ln>
              <a:solidFill>
                <a:srgbClr val="000000"/>
              </a:solidFill>
              <a:effectLst/>
              <a:uLnTx/>
              <a:uFillTx/>
              <a:latin typeface="Gill Sans"/>
              <a:sym typeface="Arial"/>
            </a:endParaRPr>
          </a:p>
        </p:txBody>
      </p:sp>
      <p:sp>
        <p:nvSpPr>
          <p:cNvPr id="5" name="Arrow: Down 4">
            <a:extLst>
              <a:ext uri="{FF2B5EF4-FFF2-40B4-BE49-F238E27FC236}">
                <a16:creationId xmlns:a16="http://schemas.microsoft.com/office/drawing/2014/main" id="{641C5F06-5E1C-BEF6-71A9-76E7984FACE6}"/>
              </a:ext>
            </a:extLst>
          </p:cNvPr>
          <p:cNvSpPr/>
          <p:nvPr/>
        </p:nvSpPr>
        <p:spPr>
          <a:xfrm rot="2932251">
            <a:off x="5367149" y="4257095"/>
            <a:ext cx="200457" cy="30660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Arrow: Down 5">
            <a:extLst>
              <a:ext uri="{FF2B5EF4-FFF2-40B4-BE49-F238E27FC236}">
                <a16:creationId xmlns:a16="http://schemas.microsoft.com/office/drawing/2014/main" id="{358F94CB-C70A-6F69-8788-9A397FD432FF}"/>
              </a:ext>
            </a:extLst>
          </p:cNvPr>
          <p:cNvSpPr/>
          <p:nvPr/>
        </p:nvSpPr>
        <p:spPr>
          <a:xfrm rot="2806571">
            <a:off x="2175682" y="4114774"/>
            <a:ext cx="190758" cy="318595"/>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Title 8">
            <a:extLst>
              <a:ext uri="{FF2B5EF4-FFF2-40B4-BE49-F238E27FC236}">
                <a16:creationId xmlns:a16="http://schemas.microsoft.com/office/drawing/2014/main" id="{A66E2617-3353-889E-C5F4-B13521353C8C}"/>
              </a:ext>
            </a:extLst>
          </p:cNvPr>
          <p:cNvSpPr>
            <a:spLocks noGrp="1"/>
          </p:cNvSpPr>
          <p:nvPr>
            <p:ph type="title"/>
          </p:nvPr>
        </p:nvSpPr>
        <p:spPr>
          <a:xfrm>
            <a:off x="549474" y="151278"/>
            <a:ext cx="7717500" cy="572700"/>
          </a:xfrm>
        </p:spPr>
        <p:txBody>
          <a:bodyPr/>
          <a:lstStyle/>
          <a:p>
            <a:r>
              <a:rPr lang="en-US" dirty="0"/>
              <a:t>Atalanta – Software Profiler</a:t>
            </a:r>
          </a:p>
        </p:txBody>
      </p:sp>
      <p:sp>
        <p:nvSpPr>
          <p:cNvPr id="14" name="Rectangle 13">
            <a:extLst>
              <a:ext uri="{FF2B5EF4-FFF2-40B4-BE49-F238E27FC236}">
                <a16:creationId xmlns:a16="http://schemas.microsoft.com/office/drawing/2014/main" id="{276ED610-70D9-2AB7-B97F-478869B3A3FD}"/>
              </a:ext>
            </a:extLst>
          </p:cNvPr>
          <p:cNvSpPr/>
          <p:nvPr/>
        </p:nvSpPr>
        <p:spPr>
          <a:xfrm>
            <a:off x="551725" y="1064776"/>
            <a:ext cx="561049" cy="305625"/>
          </a:xfrm>
          <a:prstGeom prst="rect">
            <a:avLst/>
          </a:prstGeom>
          <a:solidFill>
            <a:srgbClr val="F79646">
              <a:lumMod val="40000"/>
              <a:lumOff val="60000"/>
            </a:srgbClr>
          </a:solidFill>
          <a:ln w="28575" cap="flat" cmpd="sng" algn="ctr">
            <a:no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p>
            <a:pPr algn="ctr" defTabSz="482163" fontAlgn="base">
              <a:spcBef>
                <a:spcPct val="0"/>
              </a:spcBef>
              <a:spcAft>
                <a:spcPct val="0"/>
              </a:spcAft>
              <a:buClrTx/>
            </a:pPr>
            <a:r>
              <a:rPr lang="en-US" sz="1800" b="1" kern="1200" dirty="0">
                <a:solidFill>
                  <a:sysClr val="windowText" lastClr="000000"/>
                </a:solidFill>
                <a:latin typeface="Gill Sans"/>
                <a:ea typeface="ヒラギノ角ゴ ProN W3" pitchFamily="-65" charset="-128"/>
                <a:sym typeface="Gill Sans" charset="0"/>
              </a:rPr>
              <a:t>W</a:t>
            </a:r>
          </a:p>
        </p:txBody>
      </p:sp>
      <p:sp>
        <p:nvSpPr>
          <p:cNvPr id="15" name="Rectangle 14">
            <a:extLst>
              <a:ext uri="{FF2B5EF4-FFF2-40B4-BE49-F238E27FC236}">
                <a16:creationId xmlns:a16="http://schemas.microsoft.com/office/drawing/2014/main" id="{864002B0-5C51-281D-7FB1-244E55E88B93}"/>
              </a:ext>
            </a:extLst>
          </p:cNvPr>
          <p:cNvSpPr/>
          <p:nvPr/>
        </p:nvSpPr>
        <p:spPr>
          <a:xfrm>
            <a:off x="1166871" y="1064777"/>
            <a:ext cx="561049" cy="305625"/>
          </a:xfrm>
          <a:prstGeom prst="rect">
            <a:avLst/>
          </a:prstGeom>
          <a:solidFill>
            <a:srgbClr val="F79646">
              <a:lumMod val="40000"/>
              <a:lumOff val="60000"/>
            </a:srgbClr>
          </a:solidFill>
          <a:ln w="28575" cap="flat" cmpd="sng" algn="ctr">
            <a:no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p>
            <a:pPr algn="ctr" defTabSz="482163" fontAlgn="base">
              <a:spcBef>
                <a:spcPct val="0"/>
              </a:spcBef>
              <a:spcAft>
                <a:spcPct val="0"/>
              </a:spcAft>
              <a:buClrTx/>
            </a:pPr>
            <a:r>
              <a:rPr lang="en-US" sz="1800" b="1" kern="1200" dirty="0">
                <a:solidFill>
                  <a:sysClr val="windowText" lastClr="000000"/>
                </a:solidFill>
                <a:latin typeface="Gill Sans"/>
                <a:ea typeface="ヒラギノ角ゴ ProN W3" pitchFamily="-65" charset="-128"/>
                <a:sym typeface="Gill Sans" charset="0"/>
              </a:rPr>
              <a:t>A</a:t>
            </a:r>
          </a:p>
        </p:txBody>
      </p:sp>
      <p:sp>
        <p:nvSpPr>
          <p:cNvPr id="3" name="Arrow: Down 2">
            <a:extLst>
              <a:ext uri="{FF2B5EF4-FFF2-40B4-BE49-F238E27FC236}">
                <a16:creationId xmlns:a16="http://schemas.microsoft.com/office/drawing/2014/main" id="{07D12A31-D614-7069-8C3F-D20D7FC33D7C}"/>
              </a:ext>
            </a:extLst>
          </p:cNvPr>
          <p:cNvSpPr/>
          <p:nvPr/>
        </p:nvSpPr>
        <p:spPr>
          <a:xfrm>
            <a:off x="6068188" y="3251542"/>
            <a:ext cx="200457" cy="30660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Arrow: Down 3">
            <a:extLst>
              <a:ext uri="{FF2B5EF4-FFF2-40B4-BE49-F238E27FC236}">
                <a16:creationId xmlns:a16="http://schemas.microsoft.com/office/drawing/2014/main" id="{D6C77D46-9B6D-22CA-383D-05B114D9C6B2}"/>
              </a:ext>
            </a:extLst>
          </p:cNvPr>
          <p:cNvSpPr/>
          <p:nvPr/>
        </p:nvSpPr>
        <p:spPr>
          <a:xfrm>
            <a:off x="2545851" y="863754"/>
            <a:ext cx="200457" cy="30660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Rectangle: Rounded Corners 11">
            <a:extLst>
              <a:ext uri="{FF2B5EF4-FFF2-40B4-BE49-F238E27FC236}">
                <a16:creationId xmlns:a16="http://schemas.microsoft.com/office/drawing/2014/main" id="{66DA2B6F-16DB-B43A-D661-04AD9BB0567E}"/>
              </a:ext>
            </a:extLst>
          </p:cNvPr>
          <p:cNvSpPr/>
          <p:nvPr/>
        </p:nvSpPr>
        <p:spPr>
          <a:xfrm>
            <a:off x="486968" y="2136525"/>
            <a:ext cx="1226438" cy="791980"/>
          </a:xfrm>
          <a:prstGeom prst="roundRect">
            <a:avLst/>
          </a:prstGeom>
          <a:solidFill>
            <a:srgbClr val="CBD2D3"/>
          </a:solidFill>
          <a:ln w="28575" cap="flat" cmpd="sng" algn="ctr">
            <a:no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p>
            <a:pPr algn="ctr" defTabSz="482163" fontAlgn="base">
              <a:spcBef>
                <a:spcPct val="0"/>
              </a:spcBef>
              <a:spcAft>
                <a:spcPct val="0"/>
              </a:spcAft>
              <a:buClrTx/>
            </a:pPr>
            <a:r>
              <a:rPr lang="en-US" sz="1800" b="1" kern="1200" dirty="0">
                <a:solidFill>
                  <a:sysClr val="windowText" lastClr="000000"/>
                </a:solidFill>
                <a:latin typeface="Gill Sans"/>
                <a:ea typeface="ADLaM Display" panose="02010000000000000000" pitchFamily="2" charset="0"/>
                <a:cs typeface="ADLaM Display" panose="02010000000000000000" pitchFamily="2" charset="0"/>
              </a:rPr>
              <a:t>Software </a:t>
            </a:r>
          </a:p>
          <a:p>
            <a:pPr algn="ctr" defTabSz="482163" fontAlgn="base">
              <a:spcBef>
                <a:spcPct val="0"/>
              </a:spcBef>
              <a:spcAft>
                <a:spcPct val="0"/>
              </a:spcAft>
              <a:buClrTx/>
            </a:pPr>
            <a:r>
              <a:rPr lang="en-US" sz="1800" b="1" kern="1200" dirty="0">
                <a:solidFill>
                  <a:sysClr val="windowText" lastClr="000000"/>
                </a:solidFill>
                <a:latin typeface="Gill Sans"/>
                <a:ea typeface="ADLaM Display" panose="02010000000000000000" pitchFamily="2" charset="0"/>
                <a:cs typeface="ADLaM Display" panose="02010000000000000000" pitchFamily="2" charset="0"/>
              </a:rPr>
              <a:t>Profiler</a:t>
            </a:r>
          </a:p>
        </p:txBody>
      </p:sp>
      <p:pic>
        <p:nvPicPr>
          <p:cNvPr id="16" name="Picture 15">
            <a:extLst>
              <a:ext uri="{FF2B5EF4-FFF2-40B4-BE49-F238E27FC236}">
                <a16:creationId xmlns:a16="http://schemas.microsoft.com/office/drawing/2014/main" id="{6E638EBE-75E2-71E4-56AD-1E8718293DC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Lst>
          </a:blip>
          <a:srcRect r="-6" b="-6"/>
          <a:stretch/>
        </p:blipFill>
        <p:spPr>
          <a:xfrm>
            <a:off x="180872" y="2334802"/>
            <a:ext cx="426826" cy="426826"/>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sp>
        <p:nvSpPr>
          <p:cNvPr id="17" name="Arrow: Left 16">
            <a:extLst>
              <a:ext uri="{FF2B5EF4-FFF2-40B4-BE49-F238E27FC236}">
                <a16:creationId xmlns:a16="http://schemas.microsoft.com/office/drawing/2014/main" id="{2BC558A1-42FC-F520-A488-EF34ADF84AA6}"/>
              </a:ext>
            </a:extLst>
          </p:cNvPr>
          <p:cNvSpPr/>
          <p:nvPr/>
        </p:nvSpPr>
        <p:spPr>
          <a:xfrm rot="16200000">
            <a:off x="747525" y="1603462"/>
            <a:ext cx="760501" cy="305624"/>
          </a:xfrm>
          <a:prstGeom prst="leftArrow">
            <a:avLst/>
          </a:prstGeom>
          <a:solidFill>
            <a:schemeClr val="bg1"/>
          </a:solidFill>
          <a:ln w="19050">
            <a:solidFill>
              <a:schemeClr val="tx1"/>
            </a:solidFill>
          </a:ln>
          <a:effectLst>
            <a:outerShdw blurRad="50800" dist="38100" dir="2700000" algn="tl" rotWithShape="0">
              <a:prstClr val="black">
                <a:alpha val="40000"/>
              </a:prst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8" name="Arrow: Left 17">
            <a:extLst>
              <a:ext uri="{FF2B5EF4-FFF2-40B4-BE49-F238E27FC236}">
                <a16:creationId xmlns:a16="http://schemas.microsoft.com/office/drawing/2014/main" id="{CFFFD9CE-4FC6-6848-4A63-71BAE5EA3264}"/>
              </a:ext>
            </a:extLst>
          </p:cNvPr>
          <p:cNvSpPr/>
          <p:nvPr/>
        </p:nvSpPr>
        <p:spPr>
          <a:xfrm rot="10800000">
            <a:off x="1703824" y="2404533"/>
            <a:ext cx="684619" cy="305624"/>
          </a:xfrm>
          <a:prstGeom prst="leftArrow">
            <a:avLst/>
          </a:prstGeom>
          <a:solidFill>
            <a:schemeClr val="bg1"/>
          </a:solidFill>
          <a:ln w="19050">
            <a:solidFill>
              <a:schemeClr val="tx1"/>
            </a:solidFill>
          </a:ln>
          <a:effectLst>
            <a:outerShdw blurRad="50800" dist="38100" dir="2700000" algn="tl" rotWithShape="0">
              <a:prstClr val="black">
                <a:alpha val="40000"/>
              </a:prst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26" name="Arrow: Left 25">
            <a:extLst>
              <a:ext uri="{FF2B5EF4-FFF2-40B4-BE49-F238E27FC236}">
                <a16:creationId xmlns:a16="http://schemas.microsoft.com/office/drawing/2014/main" id="{33C4121E-06D4-0F02-CDC2-755A4AE812D1}"/>
              </a:ext>
            </a:extLst>
          </p:cNvPr>
          <p:cNvSpPr/>
          <p:nvPr/>
        </p:nvSpPr>
        <p:spPr>
          <a:xfrm rot="13742429">
            <a:off x="1286458" y="3337129"/>
            <a:ext cx="1275852" cy="305624"/>
          </a:xfrm>
          <a:prstGeom prst="leftArrow">
            <a:avLst/>
          </a:prstGeom>
          <a:solidFill>
            <a:schemeClr val="bg1"/>
          </a:solidFill>
          <a:ln w="19050">
            <a:solidFill>
              <a:schemeClr val="tx1"/>
            </a:solidFill>
          </a:ln>
          <a:effectLst>
            <a:outerShdw blurRad="50800" dist="38100" dir="2700000" algn="tl" rotWithShape="0">
              <a:prstClr val="black">
                <a:alpha val="40000"/>
              </a:prst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0"/>
              <a:solidFill>
                <a:schemeClr val="accent1"/>
              </a:solidFill>
              <a:effectLst>
                <a:outerShdw blurRad="38100" dist="25400" dir="5400000" algn="ctr" rotWithShape="0">
                  <a:srgbClr val="6E747A">
                    <a:alpha val="43000"/>
                  </a:srgbClr>
                </a:outerShdw>
              </a:effectLst>
            </a:endParaRPr>
          </a:p>
        </p:txBody>
      </p:sp>
      <p:sp>
        <p:nvSpPr>
          <p:cNvPr id="27" name="Google Shape;319;p35">
            <a:extLst>
              <a:ext uri="{FF2B5EF4-FFF2-40B4-BE49-F238E27FC236}">
                <a16:creationId xmlns:a16="http://schemas.microsoft.com/office/drawing/2014/main" id="{2B08BDC2-2302-D240-ADCF-52C6B092E1B4}"/>
              </a:ext>
            </a:extLst>
          </p:cNvPr>
          <p:cNvSpPr txBox="1">
            <a:spLocks/>
          </p:cNvSpPr>
          <p:nvPr/>
        </p:nvSpPr>
        <p:spPr>
          <a:xfrm rot="3011410">
            <a:off x="998982" y="3558405"/>
            <a:ext cx="1305235" cy="3852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chemeClr val="tx1"/>
                </a:solidFill>
                <a:latin typeface="Gill Sans"/>
              </a:rPr>
              <a:t>Search</a:t>
            </a:r>
          </a:p>
        </p:txBody>
      </p:sp>
    </p:spTree>
    <p:custDataLst>
      <p:tags r:id="rId1"/>
    </p:custDataLst>
    <p:extLst>
      <p:ext uri="{BB962C8B-B14F-4D97-AF65-F5344CB8AC3E}">
        <p14:creationId xmlns:p14="http://schemas.microsoft.com/office/powerpoint/2010/main" val="300661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20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1" grpId="0"/>
      <p:bldP spid="5" grpId="0" animBg="1"/>
      <p:bldP spid="6" grpId="0" animBg="1"/>
      <p:bldP spid="3" grpId="0" animBg="1"/>
      <p:bldP spid="4" grpId="0" animBg="1"/>
      <p:bldP spid="26" grpId="0" animBg="1"/>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7C99B1C3-9DC3-8629-9BB9-4A402FAFE713}"/>
              </a:ext>
            </a:extLst>
          </p:cNvPr>
          <p:cNvSpPr/>
          <p:nvPr/>
        </p:nvSpPr>
        <p:spPr bwMode="auto">
          <a:xfrm>
            <a:off x="1164730" y="638376"/>
            <a:ext cx="2031405" cy="2265745"/>
          </a:xfrm>
          <a:prstGeom prst="rect">
            <a:avLst/>
          </a:prstGeom>
          <a:solidFill>
            <a:srgbClr val="EEECE1">
              <a:lumMod val="25000"/>
              <a:lumOff val="75000"/>
            </a:srgbClr>
          </a:solidFill>
          <a:ln w="28575" cap="flat" cmpd="sng" algn="ctr">
            <a:solidFill>
              <a:srgbClr val="000000"/>
            </a:solid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p>
            <a:pPr marL="0" marR="0" lvl="0" indent="0" algn="ctr" defTabSz="482163" eaLnBrk="1" fontAlgn="base" latinLnBrk="0" hangingPunct="1">
              <a:lnSpc>
                <a:spcPct val="100000"/>
              </a:lnSpc>
              <a:spcBef>
                <a:spcPct val="0"/>
              </a:spcBef>
              <a:spcAft>
                <a:spcPct val="0"/>
              </a:spcAft>
              <a:buClrTx/>
              <a:buSzTx/>
              <a:buFontTx/>
              <a:buNone/>
              <a:tabLst/>
              <a:defRPr/>
            </a:pPr>
            <a:r>
              <a:rPr kumimoji="0" lang="en-US" sz="2215" b="1" i="0" u="none" strike="noStrike" kern="1200" cap="none" spc="0" normalizeH="0" baseline="0" noProof="0">
                <a:ln>
                  <a:noFill/>
                </a:ln>
                <a:solidFill>
                  <a:sysClr val="windowText" lastClr="000000"/>
                </a:solidFill>
                <a:effectLst/>
                <a:uLnTx/>
                <a:uFillTx/>
                <a:latin typeface="Gill Sans" pitchFamily="-65" charset="0"/>
                <a:ea typeface="ヒラギノ角ゴ ProN W3" pitchFamily="-65" charset="-128"/>
                <a:cs typeface="ヒラギノ角ゴ ProN W3" pitchFamily="-65" charset="-128"/>
                <a:sym typeface="Gill Sans" pitchFamily="-65" charset="0"/>
              </a:rPr>
              <a:t>Compute Cores</a:t>
            </a:r>
          </a:p>
        </p:txBody>
      </p:sp>
      <p:sp>
        <p:nvSpPr>
          <p:cNvPr id="34" name="Rectangle 33">
            <a:extLst>
              <a:ext uri="{FF2B5EF4-FFF2-40B4-BE49-F238E27FC236}">
                <a16:creationId xmlns:a16="http://schemas.microsoft.com/office/drawing/2014/main" id="{EA5FC966-3A79-7EA2-0176-C219D5BACDB2}"/>
              </a:ext>
            </a:extLst>
          </p:cNvPr>
          <p:cNvSpPr/>
          <p:nvPr/>
        </p:nvSpPr>
        <p:spPr bwMode="auto">
          <a:xfrm>
            <a:off x="5842652" y="678886"/>
            <a:ext cx="1843661" cy="2062470"/>
          </a:xfrm>
          <a:prstGeom prst="rect">
            <a:avLst/>
          </a:prstGeom>
          <a:solidFill>
            <a:srgbClr val="F79646">
              <a:lumMod val="40000"/>
              <a:lumOff val="60000"/>
            </a:srgbClr>
          </a:solidFill>
          <a:ln w="28575" cap="flat" cmpd="sng" algn="ctr">
            <a:solidFill>
              <a:srgbClr val="000000"/>
            </a:solid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p>
            <a:pPr marL="0" marR="0" lvl="0" indent="0" algn="ctr" defTabSz="482163" eaLnBrk="1" fontAlgn="base" latinLnBrk="0" hangingPunct="1">
              <a:lnSpc>
                <a:spcPct val="100000"/>
              </a:lnSpc>
              <a:spcBef>
                <a:spcPct val="0"/>
              </a:spcBef>
              <a:spcAft>
                <a:spcPct val="0"/>
              </a:spcAft>
              <a:buClrTx/>
              <a:buSzTx/>
              <a:buFontTx/>
              <a:buNone/>
              <a:tabLst/>
              <a:defRPr/>
            </a:pPr>
            <a:r>
              <a:rPr kumimoji="0" lang="en-US" sz="2215" b="1" i="0" u="none" strike="noStrike" kern="1200" cap="none" spc="0" normalizeH="0" baseline="0" noProof="0" dirty="0">
                <a:ln>
                  <a:noFill/>
                </a:ln>
                <a:solidFill>
                  <a:sysClr val="windowText" lastClr="000000"/>
                </a:solidFill>
                <a:effectLst/>
                <a:uLnTx/>
                <a:uFillTx/>
                <a:latin typeface="Gill Sans"/>
                <a:ea typeface="ADLaM Display" panose="02010000000000000000" pitchFamily="2" charset="0"/>
                <a:cs typeface="ADLaM Display" panose="02010000000000000000" pitchFamily="2" charset="0"/>
                <a:sym typeface="Gill Sans" pitchFamily="-65" charset="0"/>
              </a:rPr>
              <a:t>Memory</a:t>
            </a:r>
          </a:p>
        </p:txBody>
      </p:sp>
      <p:sp>
        <p:nvSpPr>
          <p:cNvPr id="35" name="Rectangle 34">
            <a:extLst>
              <a:ext uri="{FF2B5EF4-FFF2-40B4-BE49-F238E27FC236}">
                <a16:creationId xmlns:a16="http://schemas.microsoft.com/office/drawing/2014/main" id="{4CE19DBB-CB85-A701-D80A-1FE8438A5FB4}"/>
              </a:ext>
            </a:extLst>
          </p:cNvPr>
          <p:cNvSpPr/>
          <p:nvPr/>
        </p:nvSpPr>
        <p:spPr bwMode="auto">
          <a:xfrm>
            <a:off x="1270758" y="780872"/>
            <a:ext cx="1843661" cy="1268278"/>
          </a:xfrm>
          <a:prstGeom prst="rect">
            <a:avLst/>
          </a:prstGeom>
          <a:solidFill>
            <a:srgbClr val="CBD2D3"/>
          </a:solidFill>
          <a:ln w="28575" cap="flat" cmpd="sng" algn="ctr">
            <a:solidFill>
              <a:srgbClr val="000000"/>
            </a:solid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p>
            <a:pPr marL="0" marR="0" lvl="0" indent="0" algn="ctr" defTabSz="482163" eaLnBrk="1" fontAlgn="base" latinLnBrk="0" hangingPunct="1">
              <a:lnSpc>
                <a:spcPct val="100000"/>
              </a:lnSpc>
              <a:spcBef>
                <a:spcPct val="0"/>
              </a:spcBef>
              <a:spcAft>
                <a:spcPct val="0"/>
              </a:spcAft>
              <a:buClrTx/>
              <a:buSzTx/>
              <a:buFontTx/>
              <a:buNone/>
              <a:tabLst/>
              <a:defRPr/>
            </a:pPr>
            <a:r>
              <a:rPr kumimoji="0" lang="en-US" sz="2215" b="1" i="0" u="none" strike="noStrike" kern="1200" cap="none" spc="0" normalizeH="0" baseline="0" noProof="0" dirty="0">
                <a:ln>
                  <a:noFill/>
                </a:ln>
                <a:solidFill>
                  <a:sysClr val="windowText" lastClr="000000"/>
                </a:solidFill>
                <a:effectLst/>
                <a:uLnTx/>
                <a:uFillTx/>
                <a:latin typeface="Gill Sans"/>
                <a:ea typeface="ADLaM Display" panose="02010000000000000000" pitchFamily="2" charset="0"/>
                <a:cs typeface="ADLaM Display" panose="02010000000000000000" pitchFamily="2" charset="0"/>
                <a:sym typeface="Gill Sans" pitchFamily="-65" charset="0"/>
              </a:rPr>
              <a:t>Compute Cores</a:t>
            </a:r>
          </a:p>
        </p:txBody>
      </p:sp>
      <p:sp>
        <p:nvSpPr>
          <p:cNvPr id="36" name="Rectangle 35">
            <a:extLst>
              <a:ext uri="{FF2B5EF4-FFF2-40B4-BE49-F238E27FC236}">
                <a16:creationId xmlns:a16="http://schemas.microsoft.com/office/drawing/2014/main" id="{0C11EC24-8511-E656-19C8-F26A96386C64}"/>
              </a:ext>
            </a:extLst>
          </p:cNvPr>
          <p:cNvSpPr/>
          <p:nvPr/>
        </p:nvSpPr>
        <p:spPr bwMode="auto">
          <a:xfrm>
            <a:off x="1270758" y="2049150"/>
            <a:ext cx="1843661" cy="737464"/>
          </a:xfrm>
          <a:prstGeom prst="rect">
            <a:avLst/>
          </a:prstGeom>
          <a:solidFill>
            <a:srgbClr val="F79646">
              <a:lumMod val="40000"/>
              <a:lumOff val="60000"/>
            </a:srgbClr>
          </a:solidFill>
          <a:ln w="28575" cap="flat" cmpd="sng" algn="ctr">
            <a:solidFill>
              <a:srgbClr val="000000"/>
            </a:solid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p>
            <a:pPr marL="0" marR="0" lvl="0" indent="0" algn="ctr" defTabSz="482163" eaLnBrk="1" fontAlgn="base" latinLnBrk="0" hangingPunct="1">
              <a:lnSpc>
                <a:spcPct val="100000"/>
              </a:lnSpc>
              <a:spcBef>
                <a:spcPct val="0"/>
              </a:spcBef>
              <a:spcAft>
                <a:spcPct val="0"/>
              </a:spcAft>
              <a:buClrTx/>
              <a:buSzTx/>
              <a:buFontTx/>
              <a:buNone/>
              <a:tabLst/>
              <a:defRPr/>
            </a:pPr>
            <a:r>
              <a:rPr kumimoji="0" lang="en-US" sz="2215" b="1" i="0" u="none" strike="noStrike" kern="1200" cap="none" spc="0" normalizeH="0" baseline="0" noProof="0" dirty="0">
                <a:ln>
                  <a:noFill/>
                </a:ln>
                <a:solidFill>
                  <a:sysClr val="windowText" lastClr="000000"/>
                </a:solidFill>
                <a:effectLst/>
                <a:uLnTx/>
                <a:uFillTx/>
                <a:latin typeface="Gill Sans"/>
                <a:ea typeface="ヒラギノ角ゴ ProN W3" pitchFamily="-65" charset="-128"/>
                <a:cs typeface="ヒラギノ角ゴ ProN W3" pitchFamily="-65" charset="-128"/>
                <a:sym typeface="Gill Sans" pitchFamily="-65" charset="0"/>
              </a:rPr>
              <a:t>On-Chip</a:t>
            </a:r>
          </a:p>
          <a:p>
            <a:pPr marL="0" marR="0" lvl="0" indent="0" algn="ctr" defTabSz="482163" eaLnBrk="1" fontAlgn="base" latinLnBrk="0" hangingPunct="1">
              <a:lnSpc>
                <a:spcPct val="100000"/>
              </a:lnSpc>
              <a:spcBef>
                <a:spcPct val="0"/>
              </a:spcBef>
              <a:spcAft>
                <a:spcPct val="0"/>
              </a:spcAft>
              <a:buClrTx/>
              <a:buSzTx/>
              <a:buFontTx/>
              <a:buNone/>
              <a:tabLst/>
              <a:defRPr/>
            </a:pPr>
            <a:r>
              <a:rPr kumimoji="0" lang="en-US" sz="2215" b="1" i="0" u="none" strike="noStrike" kern="1200" cap="none" spc="0" normalizeH="0" baseline="0" noProof="0" dirty="0">
                <a:ln>
                  <a:noFill/>
                </a:ln>
                <a:solidFill>
                  <a:sysClr val="windowText" lastClr="000000"/>
                </a:solidFill>
                <a:effectLst/>
                <a:uLnTx/>
                <a:uFillTx/>
                <a:latin typeface="Gill Sans"/>
                <a:ea typeface="ヒラギノ角ゴ ProN W3" pitchFamily="-65" charset="-128"/>
                <a:cs typeface="ヒラギノ角ゴ ProN W3" pitchFamily="-65" charset="-128"/>
                <a:sym typeface="Gill Sans" pitchFamily="-65" charset="0"/>
              </a:rPr>
              <a:t>Memory</a:t>
            </a:r>
          </a:p>
        </p:txBody>
      </p:sp>
      <p:sp>
        <p:nvSpPr>
          <p:cNvPr id="37" name="Arrow: Left-Right 36">
            <a:extLst>
              <a:ext uri="{FF2B5EF4-FFF2-40B4-BE49-F238E27FC236}">
                <a16:creationId xmlns:a16="http://schemas.microsoft.com/office/drawing/2014/main" id="{ED19CE30-1401-D729-DB33-A1F11CDB68AD}"/>
              </a:ext>
            </a:extLst>
          </p:cNvPr>
          <p:cNvSpPr/>
          <p:nvPr/>
        </p:nvSpPr>
        <p:spPr bwMode="auto">
          <a:xfrm>
            <a:off x="3220447" y="2086516"/>
            <a:ext cx="2597894" cy="320942"/>
          </a:xfrm>
          <a:prstGeom prst="leftRightArrow">
            <a:avLst/>
          </a:prstGeom>
          <a:solidFill>
            <a:schemeClr val="bg1"/>
          </a:solidFill>
          <a:ln w="19050">
            <a:solidFill>
              <a:schemeClr val="tx1"/>
            </a:solidFill>
          </a:ln>
          <a:effectLst>
            <a:outerShdw blurRad="50800" dist="38100" dir="2700000" algn="tl" rotWithShape="0">
              <a:prstClr val="black">
                <a:alpha val="40000"/>
              </a:prst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latin typeface="+mn-lt"/>
              <a:ea typeface="+mn-ea"/>
              <a:cs typeface="+mn-cs"/>
              <a:sym typeface="Gill Sans" pitchFamily="-65" charset="0"/>
            </a:endParaRP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CFA854B0-8B4D-A64C-992E-10EF7D98E051}"/>
                  </a:ext>
                </a:extLst>
              </p:cNvPr>
              <p:cNvSpPr txBox="1"/>
              <p:nvPr/>
            </p:nvSpPr>
            <p:spPr>
              <a:xfrm flipH="1">
                <a:off x="3220446" y="906690"/>
                <a:ext cx="2630669" cy="830997"/>
              </a:xfrm>
              <a:prstGeom prst="rect">
                <a:avLst/>
              </a:prstGeom>
              <a:noFill/>
            </p:spPr>
            <p:txBody>
              <a:bodyPr wrap="square" rtlCol="0">
                <a:spAutoFit/>
              </a:bodyPr>
              <a:lstStyle/>
              <a:p>
                <a:pPr algn="ctr" defTabSz="482163" fontAlgn="base">
                  <a:spcBef>
                    <a:spcPct val="0"/>
                  </a:spcBef>
                  <a:spcAft>
                    <a:spcPct val="0"/>
                  </a:spcAft>
                  <a:buClrTx/>
                </a:pPr>
                <a:r>
                  <a:rPr lang="en-US" sz="2400" kern="1200" dirty="0">
                    <a:latin typeface="Gill Sans"/>
                    <a:ea typeface="ヒラギノ明朝 ProN W3" charset="-128"/>
                    <a:sym typeface="Gill Sans" charset="0"/>
                  </a:rPr>
                  <a:t>Energy: </a:t>
                </a:r>
                <a14:m>
                  <m:oMath xmlns:m="http://schemas.openxmlformats.org/officeDocument/2006/math">
                    <m:r>
                      <a:rPr lang="en-US" sz="2400" b="0" i="0" kern="1200" dirty="0" smtClean="0">
                        <a:latin typeface="Cambria Math" panose="02040503050406030204" pitchFamily="18" charset="0"/>
                        <a:ea typeface="ヒラギノ明朝 ProN W3" charset="-128"/>
                        <a:sym typeface="Gill Sans" charset="0"/>
                      </a:rPr>
                      <m:t>~</m:t>
                    </m:r>
                    <m:r>
                      <a:rPr lang="en-US" sz="2400" i="0" kern="1200" dirty="0" smtClean="0">
                        <a:latin typeface="Cambria Math" panose="02040503050406030204" pitchFamily="18" charset="0"/>
                        <a:ea typeface="ヒラギノ明朝 ProN W3" charset="-128"/>
                        <a:sym typeface="Gill Sans" charset="0"/>
                      </a:rPr>
                      <m:t>100</m:t>
                    </m:r>
                    <m:r>
                      <m:rPr>
                        <m:sty m:val="p"/>
                      </m:rPr>
                      <a:rPr lang="en-US" sz="2400" i="0" kern="1200" dirty="0" smtClean="0">
                        <a:latin typeface="Cambria Math" panose="02040503050406030204" pitchFamily="18" charset="0"/>
                        <a:ea typeface="ヒラギノ明朝 ProN W3" charset="-128"/>
                        <a:sym typeface="Gill Sans" charset="0"/>
                      </a:rPr>
                      <m:t>x</m:t>
                    </m:r>
                  </m:oMath>
                </a14:m>
                <a:endParaRPr lang="en-US" sz="2400" kern="1200" dirty="0">
                  <a:latin typeface="Gill Sans"/>
                  <a:ea typeface="ヒラギノ明朝 ProN W3" charset="-128"/>
                  <a:sym typeface="Gill Sans" charset="0"/>
                </a:endParaRPr>
              </a:p>
              <a:p>
                <a:pPr algn="ctr" defTabSz="482163" fontAlgn="base">
                  <a:spcBef>
                    <a:spcPct val="0"/>
                  </a:spcBef>
                  <a:spcAft>
                    <a:spcPct val="0"/>
                  </a:spcAft>
                  <a:buClrTx/>
                </a:pPr>
                <a:r>
                  <a:rPr lang="en-US" sz="2400" kern="1200" dirty="0">
                    <a:latin typeface="Gill Sans"/>
                    <a:ea typeface="ヒラギノ明朝 ProN W3" charset="-128"/>
                    <a:sym typeface="Gill Sans" charset="0"/>
                  </a:rPr>
                  <a:t>Latency: </a:t>
                </a:r>
                <a14:m>
                  <m:oMath xmlns:m="http://schemas.openxmlformats.org/officeDocument/2006/math">
                    <m:r>
                      <a:rPr lang="en-US" sz="2400" kern="1200" dirty="0">
                        <a:latin typeface="Cambria Math" panose="02040503050406030204" pitchFamily="18" charset="0"/>
                        <a:ea typeface="ヒラギノ明朝 ProN W3" charset="-128"/>
                        <a:sym typeface="Gill Sans" charset="0"/>
                      </a:rPr>
                      <m:t>~</m:t>
                    </m:r>
                    <m:r>
                      <a:rPr lang="en-US" sz="2400" b="0" i="0" kern="1200" dirty="0" smtClean="0">
                        <a:latin typeface="Cambria Math" panose="02040503050406030204" pitchFamily="18" charset="0"/>
                        <a:ea typeface="ヒラギノ明朝 ProN W3" charset="-128"/>
                        <a:sym typeface="Gill Sans" charset="0"/>
                      </a:rPr>
                      <m:t>5</m:t>
                    </m:r>
                    <m:r>
                      <a:rPr lang="en-US" sz="2400" kern="1200" dirty="0">
                        <a:latin typeface="Cambria Math" panose="02040503050406030204" pitchFamily="18" charset="0"/>
                        <a:ea typeface="ヒラギノ明朝 ProN W3" charset="-128"/>
                        <a:sym typeface="Gill Sans" charset="0"/>
                      </a:rPr>
                      <m:t>0</m:t>
                    </m:r>
                    <m:r>
                      <m:rPr>
                        <m:sty m:val="p"/>
                      </m:rPr>
                      <a:rPr lang="en-US" sz="2400" kern="1200" dirty="0">
                        <a:latin typeface="Cambria Math" panose="02040503050406030204" pitchFamily="18" charset="0"/>
                        <a:ea typeface="ヒラギノ明朝 ProN W3" charset="-128"/>
                        <a:sym typeface="Gill Sans" charset="0"/>
                      </a:rPr>
                      <m:t>x</m:t>
                    </m:r>
                  </m:oMath>
                </a14:m>
                <a:endParaRPr lang="en-US" sz="2400" kern="1200" dirty="0">
                  <a:latin typeface="Gill Sans"/>
                  <a:ea typeface="ヒラギノ明朝 ProN W3" charset="-128"/>
                  <a:sym typeface="Gill Sans" charset="0"/>
                </a:endParaRPr>
              </a:p>
            </p:txBody>
          </p:sp>
        </mc:Choice>
        <mc:Fallback xmlns="">
          <p:sp>
            <p:nvSpPr>
              <p:cNvPr id="38" name="TextBox 37">
                <a:extLst>
                  <a:ext uri="{FF2B5EF4-FFF2-40B4-BE49-F238E27FC236}">
                    <a16:creationId xmlns:a16="http://schemas.microsoft.com/office/drawing/2014/main" id="{CFA854B0-8B4D-A64C-992E-10EF7D98E051}"/>
                  </a:ext>
                </a:extLst>
              </p:cNvPr>
              <p:cNvSpPr txBox="1">
                <a:spLocks noRot="1" noChangeAspect="1" noMove="1" noResize="1" noEditPoints="1" noAdjustHandles="1" noChangeArrowheads="1" noChangeShapeType="1" noTextEdit="1"/>
              </p:cNvSpPr>
              <p:nvPr/>
            </p:nvSpPr>
            <p:spPr>
              <a:xfrm flipH="1">
                <a:off x="3220446" y="906690"/>
                <a:ext cx="2630669" cy="830997"/>
              </a:xfrm>
              <a:prstGeom prst="rect">
                <a:avLst/>
              </a:prstGeom>
              <a:blipFill>
                <a:blip r:embed="rId4"/>
                <a:stretch>
                  <a:fillRect t="-5882" b="-16176"/>
                </a:stretch>
              </a:blipFill>
            </p:spPr>
            <p:txBody>
              <a:bodyPr/>
              <a:lstStyle/>
              <a:p>
                <a:r>
                  <a:rPr lang="en-US">
                    <a:noFill/>
                  </a:rPr>
                  <a:t> </a:t>
                </a:r>
              </a:p>
            </p:txBody>
          </p:sp>
        </mc:Fallback>
      </mc:AlternateContent>
      <p:sp>
        <p:nvSpPr>
          <p:cNvPr id="39" name="TextBox 38">
            <a:extLst>
              <a:ext uri="{FF2B5EF4-FFF2-40B4-BE49-F238E27FC236}">
                <a16:creationId xmlns:a16="http://schemas.microsoft.com/office/drawing/2014/main" id="{A7E0C68F-1B1F-4A48-0E63-37F506189965}"/>
              </a:ext>
            </a:extLst>
          </p:cNvPr>
          <p:cNvSpPr txBox="1"/>
          <p:nvPr/>
        </p:nvSpPr>
        <p:spPr>
          <a:xfrm flipH="1">
            <a:off x="1164729" y="187562"/>
            <a:ext cx="2031404" cy="523220"/>
          </a:xfrm>
          <a:prstGeom prst="rect">
            <a:avLst/>
          </a:prstGeom>
          <a:noFill/>
        </p:spPr>
        <p:txBody>
          <a:bodyPr wrap="square" rtlCol="0">
            <a:spAutoFit/>
          </a:bodyPr>
          <a:lstStyle/>
          <a:p>
            <a:pPr algn="ctr" defTabSz="482163" fontAlgn="base">
              <a:spcBef>
                <a:spcPct val="0"/>
              </a:spcBef>
              <a:spcAft>
                <a:spcPct val="0"/>
              </a:spcAft>
              <a:buClrTx/>
            </a:pPr>
            <a:r>
              <a:rPr lang="en-US" sz="2800" b="1" kern="1200" dirty="0">
                <a:latin typeface="Gill Sans"/>
                <a:ea typeface="ヒラギノ明朝 ProN W3" charset="-128"/>
                <a:sym typeface="Gill Sans" charset="0"/>
              </a:rPr>
              <a:t>On-Chip</a:t>
            </a:r>
            <a:endParaRPr lang="en-US" sz="2800" kern="1200" dirty="0">
              <a:latin typeface="Gill Sans"/>
              <a:ea typeface="ヒラギノ明朝 ProN W3" charset="-128"/>
              <a:sym typeface="Gill Sans" charset="0"/>
            </a:endParaRPr>
          </a:p>
        </p:txBody>
      </p:sp>
      <p:sp>
        <p:nvSpPr>
          <p:cNvPr id="40" name="TextBox 39">
            <a:extLst>
              <a:ext uri="{FF2B5EF4-FFF2-40B4-BE49-F238E27FC236}">
                <a16:creationId xmlns:a16="http://schemas.microsoft.com/office/drawing/2014/main" id="{3AD0343A-9305-AB8B-983F-C617CD6B2417}"/>
              </a:ext>
            </a:extLst>
          </p:cNvPr>
          <p:cNvSpPr txBox="1"/>
          <p:nvPr/>
        </p:nvSpPr>
        <p:spPr>
          <a:xfrm flipH="1">
            <a:off x="5842652" y="199619"/>
            <a:ext cx="1843661" cy="523220"/>
          </a:xfrm>
          <a:prstGeom prst="rect">
            <a:avLst/>
          </a:prstGeom>
          <a:noFill/>
        </p:spPr>
        <p:txBody>
          <a:bodyPr wrap="square" rtlCol="0">
            <a:spAutoFit/>
          </a:bodyPr>
          <a:lstStyle/>
          <a:p>
            <a:pPr algn="ctr" defTabSz="482163" fontAlgn="base">
              <a:spcBef>
                <a:spcPct val="0"/>
              </a:spcBef>
              <a:spcAft>
                <a:spcPct val="0"/>
              </a:spcAft>
              <a:buClrTx/>
            </a:pPr>
            <a:r>
              <a:rPr lang="en-US" sz="2800" b="1" kern="1200" dirty="0">
                <a:latin typeface="Gill Sans"/>
                <a:ea typeface="ヒラギノ明朝 ProN W3" charset="-128"/>
                <a:sym typeface="Gill Sans" charset="0"/>
              </a:rPr>
              <a:t>Off-Chip</a:t>
            </a:r>
          </a:p>
        </p:txBody>
      </p:sp>
      <p:pic>
        <p:nvPicPr>
          <p:cNvPr id="41" name="Picture 40">
            <a:extLst>
              <a:ext uri="{FF2B5EF4-FFF2-40B4-BE49-F238E27FC236}">
                <a16:creationId xmlns:a16="http://schemas.microsoft.com/office/drawing/2014/main" id="{DE235898-399B-8CCA-66D6-B5E091EDCB94}"/>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b="1699"/>
          <a:stretch/>
        </p:blipFill>
        <p:spPr>
          <a:xfrm>
            <a:off x="9094203" y="3028536"/>
            <a:ext cx="1899615" cy="1920735"/>
          </a:xfrm>
          <a:prstGeom prst="rect">
            <a:avLst/>
          </a:prstGeom>
          <a:ln>
            <a:noFill/>
          </a:ln>
          <a:effectLst>
            <a:softEdge rad="112500"/>
          </a:effectLst>
        </p:spPr>
      </p:pic>
      <p:sp>
        <p:nvSpPr>
          <p:cNvPr id="44" name="TextBox 43">
            <a:extLst>
              <a:ext uri="{FF2B5EF4-FFF2-40B4-BE49-F238E27FC236}">
                <a16:creationId xmlns:a16="http://schemas.microsoft.com/office/drawing/2014/main" id="{6A54198A-8FB4-625F-1F6D-D84D995B9FAE}"/>
              </a:ext>
            </a:extLst>
          </p:cNvPr>
          <p:cNvSpPr txBox="1"/>
          <p:nvPr/>
        </p:nvSpPr>
        <p:spPr>
          <a:xfrm>
            <a:off x="1069588" y="4399520"/>
            <a:ext cx="1952779" cy="400110"/>
          </a:xfrm>
          <a:prstGeom prst="rect">
            <a:avLst/>
          </a:prstGeom>
          <a:noFill/>
        </p:spPr>
        <p:txBody>
          <a:bodyPr wrap="none" rtlCol="0">
            <a:spAutoFit/>
          </a:bodyPr>
          <a:lstStyle/>
          <a:p>
            <a:pPr algn="ctr"/>
            <a:r>
              <a:rPr lang="en-US" sz="2000" b="1" dirty="0">
                <a:latin typeface="Gill Sans"/>
              </a:rPr>
              <a:t>Fixed-Point Data</a:t>
            </a:r>
          </a:p>
        </p:txBody>
      </p:sp>
      <p:sp>
        <p:nvSpPr>
          <p:cNvPr id="45" name="TextBox 44">
            <a:extLst>
              <a:ext uri="{FF2B5EF4-FFF2-40B4-BE49-F238E27FC236}">
                <a16:creationId xmlns:a16="http://schemas.microsoft.com/office/drawing/2014/main" id="{F3F0AAAE-14A1-9A3A-FC99-9633FAE62895}"/>
              </a:ext>
            </a:extLst>
          </p:cNvPr>
          <p:cNvSpPr txBox="1"/>
          <p:nvPr/>
        </p:nvSpPr>
        <p:spPr>
          <a:xfrm>
            <a:off x="6060331" y="4297368"/>
            <a:ext cx="2491273" cy="400110"/>
          </a:xfrm>
          <a:prstGeom prst="rect">
            <a:avLst/>
          </a:prstGeom>
          <a:noFill/>
        </p:spPr>
        <p:txBody>
          <a:bodyPr wrap="square" rtlCol="0">
            <a:spAutoFit/>
          </a:bodyPr>
          <a:lstStyle/>
          <a:p>
            <a:pPr algn="ctr"/>
            <a:r>
              <a:rPr lang="en-US" sz="2000" b="1">
                <a:latin typeface="Gill Sans"/>
              </a:rPr>
              <a:t>Compressed Data</a:t>
            </a:r>
          </a:p>
        </p:txBody>
      </p:sp>
      <p:sp>
        <p:nvSpPr>
          <p:cNvPr id="17" name="Rectangle 16">
            <a:extLst>
              <a:ext uri="{FF2B5EF4-FFF2-40B4-BE49-F238E27FC236}">
                <a16:creationId xmlns:a16="http://schemas.microsoft.com/office/drawing/2014/main" id="{4CAEC00A-C410-CB8B-0A23-566DB2D929A2}"/>
              </a:ext>
            </a:extLst>
          </p:cNvPr>
          <p:cNvSpPr/>
          <p:nvPr/>
        </p:nvSpPr>
        <p:spPr>
          <a:xfrm>
            <a:off x="9948131" y="880245"/>
            <a:ext cx="191757" cy="2005741"/>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lowchart: Magnetic Disk 64">
            <a:extLst>
              <a:ext uri="{FF2B5EF4-FFF2-40B4-BE49-F238E27FC236}">
                <a16:creationId xmlns:a16="http://schemas.microsoft.com/office/drawing/2014/main" id="{E6FFB064-B98A-C468-4314-9AE500FB8627}"/>
              </a:ext>
            </a:extLst>
          </p:cNvPr>
          <p:cNvSpPr/>
          <p:nvPr/>
        </p:nvSpPr>
        <p:spPr>
          <a:xfrm>
            <a:off x="1503789" y="3291440"/>
            <a:ext cx="1084378" cy="1125950"/>
          </a:xfrm>
          <a:prstGeom prst="flowChartMagneticDisk">
            <a:avLst/>
          </a:prstGeom>
          <a:solidFill>
            <a:srgbClr val="FCD5B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lowchart: Magnetic Disk 65">
            <a:extLst>
              <a:ext uri="{FF2B5EF4-FFF2-40B4-BE49-F238E27FC236}">
                <a16:creationId xmlns:a16="http://schemas.microsoft.com/office/drawing/2014/main" id="{4195623F-1DF5-1448-C570-5EF8B99E3C29}"/>
              </a:ext>
            </a:extLst>
          </p:cNvPr>
          <p:cNvSpPr/>
          <p:nvPr/>
        </p:nvSpPr>
        <p:spPr>
          <a:xfrm>
            <a:off x="7079982" y="3424292"/>
            <a:ext cx="606331" cy="860247"/>
          </a:xfrm>
          <a:prstGeom prst="flowChartMagneticDisk">
            <a:avLst/>
          </a:prstGeom>
          <a:solidFill>
            <a:srgbClr val="FCD5B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Arrow: Left 67">
            <a:extLst>
              <a:ext uri="{FF2B5EF4-FFF2-40B4-BE49-F238E27FC236}">
                <a16:creationId xmlns:a16="http://schemas.microsoft.com/office/drawing/2014/main" id="{F0399BC5-FAD7-B6D3-1E91-ACA2FB142729}"/>
              </a:ext>
            </a:extLst>
          </p:cNvPr>
          <p:cNvSpPr/>
          <p:nvPr/>
        </p:nvSpPr>
        <p:spPr>
          <a:xfrm rot="10800000">
            <a:off x="2699620" y="3719926"/>
            <a:ext cx="1118601" cy="268977"/>
          </a:xfrm>
          <a:prstGeom prst="leftArrow">
            <a:avLst/>
          </a:prstGeom>
          <a:solidFill>
            <a:schemeClr val="bg1"/>
          </a:solidFill>
          <a:ln w="19050">
            <a:solidFill>
              <a:schemeClr val="tx1"/>
            </a:solidFill>
          </a:ln>
          <a:effectLst>
            <a:outerShdw blurRad="50800" dist="38100" dir="2700000" algn="tl" rotWithShape="0">
              <a:prstClr val="black">
                <a:alpha val="40000"/>
              </a:prst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69" name="Arrow: Left 68">
            <a:extLst>
              <a:ext uri="{FF2B5EF4-FFF2-40B4-BE49-F238E27FC236}">
                <a16:creationId xmlns:a16="http://schemas.microsoft.com/office/drawing/2014/main" id="{2F529144-38A7-C3E3-5382-A86C3257752A}"/>
              </a:ext>
            </a:extLst>
          </p:cNvPr>
          <p:cNvSpPr/>
          <p:nvPr/>
        </p:nvSpPr>
        <p:spPr>
          <a:xfrm rot="10800000">
            <a:off x="5717836" y="3719927"/>
            <a:ext cx="1230055" cy="268977"/>
          </a:xfrm>
          <a:prstGeom prst="leftArrow">
            <a:avLst/>
          </a:prstGeom>
          <a:solidFill>
            <a:schemeClr val="bg1"/>
          </a:solidFill>
          <a:ln w="19050">
            <a:solidFill>
              <a:schemeClr val="tx1"/>
            </a:solidFill>
          </a:ln>
          <a:effectLst>
            <a:outerShdw blurRad="50800" dist="38100" dir="2700000" algn="tl" rotWithShape="0">
              <a:prstClr val="black">
                <a:alpha val="40000"/>
              </a:prst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Tree>
    <p:custDataLst>
      <p:tags r:id="rId1"/>
    </p:custDataLst>
    <p:extLst>
      <p:ext uri="{BB962C8B-B14F-4D97-AF65-F5344CB8AC3E}">
        <p14:creationId xmlns:p14="http://schemas.microsoft.com/office/powerpoint/2010/main" val="110662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grpId="0" nodeType="clickEffect">
                                  <p:stCondLst>
                                    <p:cond delay="0"/>
                                  </p:stCondLst>
                                  <p:childTnLst>
                                    <p:animMotion origin="layout" path="M 0.01024 -0.01019 L 0.01024 -0.01204 C -0.00191 -0.00833 -0.01302 -0.00833 -0.02396 -0.00463 C -0.11059 0.01914 0.01736 -0.00648 -0.08247 0.01173 C -0.09757 0.01914 -0.104 0.02315 -0.12205 0.02315 L -0.42188 0.01914 L -0.48021 0.00648 C -0.48663 0.00463 -0.49358 0.00062 -0.50035 0.00062 C -0.51719 -0.00278 -0.53472 -0.00278 -0.55156 -0.00463 L -0.59566 -0.01019 L -0.61146 -0.01728 C -0.6158 -0.01728 -0.61945 -0.02099 -0.62327 -0.02099 L -0.66216 -0.03364 C -0.66736 -0.0358 -0.6724 -0.03735 -0.67778 -0.04012 L -0.76979 -0.03364 L -0.76945 -0.02099 " pathEditMode="relative" rAng="0" ptsTypes="AAAAAAAAAAAAAAAA">
                                      <p:cBhvr>
                                        <p:cTn id="11" dur="2000" fill="hold"/>
                                        <p:tgtEl>
                                          <p:spTgt spid="17"/>
                                        </p:tgtEl>
                                        <p:attrNameLst>
                                          <p:attrName>ppt_x</p:attrName>
                                          <p:attrName>ppt_y</p:attrName>
                                        </p:attrNameLst>
                                      </p:cBhvr>
                                      <p:rCtr x="-39010" y="154"/>
                                    </p:animMotion>
                                  </p:childTnLst>
                                </p:cTn>
                              </p:par>
                              <p:par>
                                <p:cTn id="12" presetID="0" presetClass="path" presetSubtype="0" accel="50000" decel="50000" fill="hold" nodeType="withEffect">
                                  <p:stCondLst>
                                    <p:cond delay="0"/>
                                  </p:stCondLst>
                                  <p:childTnLst>
                                    <p:animMotion origin="layout" path="M 2.5E-6 2.71605E-6 L 2.5E-6 2.71605E-6 L -0.04705 0.00185 L -0.12448 0.0071 C -0.16198 0.00926 -0.2375 0.01234 -0.2375 0.01265 C -0.25573 0.01203 -0.27413 0.01203 -0.29236 0.01142 C -0.31302 0.01049 -0.33351 0.00864 -0.35417 0.00771 C -0.37222 0.0071 -0.39063 0.00679 -0.40903 0.00648 L -0.4632 0.0071 C -0.46979 0.0071 -0.47639 0.00771 -0.48281 0.00771 C -0.4967 0.00771 -0.52379 0.00648 -0.52379 0.00648 C -0.53091 0.00648 -0.5375 0.00648 -0.54445 0.0071 C -0.54653 0.0071 -0.54879 0.00771 -0.55087 0.00771 C -0.55504 0.00802 -0.55903 0.00833 -0.56302 0.00864 C -0.56615 0.00833 -0.56927 0.00802 -0.5724 0.00771 C -0.57535 0.0074 -0.57518 0.00771 -0.57518 0.00648 L -0.57431 0.00555 " pathEditMode="relative" rAng="0" ptsTypes="AAAAAAAAAAAAAAAAA">
                                      <p:cBhvr>
                                        <p:cTn id="13" dur="2000" fill="hold"/>
                                        <p:tgtEl>
                                          <p:spTgt spid="41"/>
                                        </p:tgtEl>
                                        <p:attrNameLst>
                                          <p:attrName>ppt_x</p:attrName>
                                          <p:attrName>ppt_y</p:attrName>
                                        </p:attrNameLst>
                                      </p:cBhvr>
                                      <p:rCtr x="-28767" y="617"/>
                                    </p:animMotion>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4"/>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68"/>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1700"/>
                                  </p:stCondLst>
                                  <p:childTnLst>
                                    <p:set>
                                      <p:cBhvr>
                                        <p:cTn id="26" dur="1" fill="hold">
                                          <p:stCondLst>
                                            <p:cond delay="0"/>
                                          </p:stCondLst>
                                        </p:cTn>
                                        <p:tgtEl>
                                          <p:spTgt spid="45"/>
                                        </p:tgtEl>
                                        <p:attrNameLst>
                                          <p:attrName>style.visibility</p:attrName>
                                        </p:attrNameLst>
                                      </p:cBhvr>
                                      <p:to>
                                        <p:strVal val="visible"/>
                                      </p:to>
                                    </p:set>
                                  </p:childTnLst>
                                </p:cTn>
                              </p:par>
                            </p:childTnLst>
                          </p:cTn>
                        </p:par>
                        <p:par>
                          <p:cTn id="27" fill="hold">
                            <p:stCondLst>
                              <p:cond delay="1700"/>
                            </p:stCondLst>
                            <p:childTnLst>
                              <p:par>
                                <p:cTn id="28" presetID="1" presetClass="entr" presetSubtype="0" fill="hold" grpId="0" nodeType="afterEffect">
                                  <p:stCondLst>
                                    <p:cond delay="0"/>
                                  </p:stCondLst>
                                  <p:childTnLst>
                                    <p:set>
                                      <p:cBhvr>
                                        <p:cTn id="29" dur="1" fill="hold">
                                          <p:stCondLst>
                                            <p:cond delay="0"/>
                                          </p:stCondLst>
                                        </p:cTn>
                                        <p:tgtEl>
                                          <p:spTgt spid="66"/>
                                        </p:tgtEl>
                                        <p:attrNameLst>
                                          <p:attrName>style.visibility</p:attrName>
                                        </p:attrNameLst>
                                      </p:cBhvr>
                                      <p:to>
                                        <p:strVal val="visible"/>
                                      </p:to>
                                    </p:set>
                                  </p:childTnLst>
                                </p:cTn>
                              </p:par>
                            </p:childTnLst>
                          </p:cTn>
                        </p:par>
                        <p:par>
                          <p:cTn id="30" fill="hold">
                            <p:stCondLst>
                              <p:cond delay="1700"/>
                            </p:stCondLst>
                            <p:childTnLst>
                              <p:par>
                                <p:cTn id="31" presetID="1" presetClass="entr" presetSubtype="0" fill="hold" grpId="0" nodeType="afterEffect">
                                  <p:stCondLst>
                                    <p:cond delay="0"/>
                                  </p:stCondLst>
                                  <p:childTnLst>
                                    <p:set>
                                      <p:cBhvr>
                                        <p:cTn id="32"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4" grpId="0"/>
      <p:bldP spid="45" grpId="0"/>
      <p:bldP spid="17" grpId="0" animBg="1"/>
      <p:bldP spid="65" grpId="0" animBg="1"/>
      <p:bldP spid="66" grpId="0" animBg="1"/>
      <p:bldP spid="68" grpId="0" animBg="1"/>
      <p:bldP spid="6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601ABE9B-D3D9-F194-3380-A1B2A9FE5B23}"/>
                  </a:ext>
                </a:extLst>
              </p:cNvPr>
              <p:cNvGraphicFramePr>
                <a:graphicFrameLocks noGrp="1"/>
              </p:cNvGraphicFramePr>
              <p:nvPr>
                <p:extLst>
                  <p:ext uri="{D42A27DB-BD31-4B8C-83A1-F6EECF244321}">
                    <p14:modId xmlns:p14="http://schemas.microsoft.com/office/powerpoint/2010/main" val="907949468"/>
                  </p:ext>
                </p:extLst>
              </p:nvPr>
            </p:nvGraphicFramePr>
            <p:xfrm>
              <a:off x="4346087" y="1038648"/>
              <a:ext cx="3474722" cy="3733911"/>
            </p:xfrm>
            <a:graphic>
              <a:graphicData uri="http://schemas.openxmlformats.org/drawingml/2006/table">
                <a:tbl>
                  <a:tblPr firstRow="1" bandRow="1">
                    <a:tableStyleId>{0B671928-1D19-45BF-BF23-258C63BDF459}</a:tableStyleId>
                  </a:tblPr>
                  <a:tblGrid>
                    <a:gridCol w="1055681">
                      <a:extLst>
                        <a:ext uri="{9D8B030D-6E8A-4147-A177-3AD203B41FA5}">
                          <a16:colId xmlns:a16="http://schemas.microsoft.com/office/drawing/2014/main" val="374395291"/>
                        </a:ext>
                      </a:extLst>
                    </a:gridCol>
                    <a:gridCol w="1171045">
                      <a:extLst>
                        <a:ext uri="{9D8B030D-6E8A-4147-A177-3AD203B41FA5}">
                          <a16:colId xmlns:a16="http://schemas.microsoft.com/office/drawing/2014/main" val="2877208550"/>
                        </a:ext>
                      </a:extLst>
                    </a:gridCol>
                    <a:gridCol w="1247996">
                      <a:extLst>
                        <a:ext uri="{9D8B030D-6E8A-4147-A177-3AD203B41FA5}">
                          <a16:colId xmlns:a16="http://schemas.microsoft.com/office/drawing/2014/main" val="187098501"/>
                        </a:ext>
                      </a:extLst>
                    </a:gridCol>
                  </a:tblGrid>
                  <a:tr h="644841">
                    <a:tc>
                      <a:txBody>
                        <a:bodyPr/>
                        <a:lstStyle/>
                        <a:p>
                          <a:pPr algn="ctr"/>
                          <a:r>
                            <a:rPr lang="en-US" sz="1600" b="1" i="0" u="none" strike="noStrike" cap="none" dirty="0">
                              <a:solidFill>
                                <a:srgbClr val="000000"/>
                              </a:solidFill>
                              <a:latin typeface="Gill Sans"/>
                              <a:cs typeface="Arial"/>
                              <a:sym typeface="Arial"/>
                            </a:rPr>
                            <a:t>Min </a:t>
                          </a:r>
                        </a:p>
                        <a:p>
                          <a:pPr algn="ctr"/>
                          <a:r>
                            <a:rPr lang="en-US" sz="1600" b="1" i="0" u="none" strike="noStrike" cap="none" dirty="0">
                              <a:solidFill>
                                <a:srgbClr val="000000"/>
                              </a:solidFill>
                              <a:latin typeface="Gill Sans"/>
                              <a:cs typeface="Arial"/>
                              <a:sym typeface="Arial"/>
                            </a:rPr>
                            <a:t>Value</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i="0" u="none" strike="noStrike" cap="none" dirty="0">
                              <a:solidFill>
                                <a:srgbClr val="000000"/>
                              </a:solidFill>
                              <a:latin typeface="Gill Sans"/>
                              <a:cs typeface="Arial"/>
                              <a:sym typeface="Arial"/>
                            </a:rPr>
                            <a:t>#Offset </a:t>
                          </a:r>
                        </a:p>
                        <a:p>
                          <a:pPr algn="ctr"/>
                          <a:r>
                            <a:rPr lang="en-US" sz="1600" b="1" i="0" u="none" strike="noStrike" cap="none" dirty="0">
                              <a:solidFill>
                                <a:srgbClr val="000000"/>
                              </a:solidFill>
                              <a:latin typeface="Gill Sans"/>
                              <a:cs typeface="Arial"/>
                              <a:sym typeface="Arial"/>
                            </a:rPr>
                            <a:t>Bits</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i="0" u="none" strike="noStrike" cap="none" dirty="0">
                              <a:solidFill>
                                <a:srgbClr val="000000"/>
                              </a:solidFill>
                              <a:latin typeface="Gill Sans"/>
                              <a:cs typeface="Arial"/>
                              <a:sym typeface="Arial"/>
                            </a:rPr>
                            <a:t>Probability Limit</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76010"/>
                      </a:ext>
                    </a:extLst>
                  </a:tr>
                  <a:tr h="430250">
                    <a:tc>
                      <a:txBody>
                        <a:bodyPr/>
                        <a:lstStyle/>
                        <a:p>
                          <a:pPr algn="ctr"/>
                          <a14:m>
                            <m:oMathPara xmlns:m="http://schemas.openxmlformats.org/officeDocument/2006/math">
                              <m:oMathParaPr>
                                <m:jc m:val="centerGroup"/>
                              </m:oMathParaPr>
                              <m:oMath xmlns:m="http://schemas.openxmlformats.org/officeDocument/2006/math">
                                <m:sSub>
                                  <m:sSubPr>
                                    <m:ctrlPr>
                                      <a:rPr lang="en-US" sz="1600" b="1" i="1" dirty="0" smtClean="0">
                                        <a:latin typeface="Cambria Math" panose="02040503050406030204" pitchFamily="18" charset="0"/>
                                      </a:rPr>
                                    </m:ctrlPr>
                                  </m:sSubPr>
                                  <m:e>
                                    <m:sSub>
                                      <m:sSubPr>
                                        <m:ctrlPr>
                                          <a:rPr lang="en-US" sz="1600" b="1" i="1" dirty="0" smtClean="0">
                                            <a:latin typeface="Cambria Math" panose="02040503050406030204" pitchFamily="18" charset="0"/>
                                          </a:rPr>
                                        </m:ctrlPr>
                                      </m:sSubPr>
                                      <m:e>
                                        <m:r>
                                          <a:rPr lang="en-US" sz="1600" b="1" i="1" dirty="0" smtClean="0">
                                            <a:latin typeface="Cambria Math" panose="02040503050406030204" pitchFamily="18" charset="0"/>
                                          </a:rPr>
                                          <m:t>𝑽</m:t>
                                        </m:r>
                                      </m:e>
                                      <m:sub>
                                        <m:r>
                                          <a:rPr lang="en-US" sz="1600" b="1" i="1" dirty="0" smtClean="0">
                                            <a:latin typeface="Cambria Math" panose="02040503050406030204" pitchFamily="18" charset="0"/>
                                          </a:rPr>
                                          <m:t>𝒎𝒊𝒏</m:t>
                                        </m:r>
                                      </m:sub>
                                    </m:sSub>
                                  </m:e>
                                  <m:sub>
                                    <m:r>
                                      <a:rPr lang="en-US" sz="1600" b="1" i="1" dirty="0" smtClean="0">
                                        <a:latin typeface="Cambria Math" panose="02040503050406030204" pitchFamily="18" charset="0"/>
                                      </a:rPr>
                                      <m:t>𝟏</m:t>
                                    </m:r>
                                  </m:sub>
                                </m:sSub>
                              </m:oMath>
                            </m:oMathPara>
                          </a14:m>
                          <a:endParaRPr lang="en-US" sz="1600" b="1"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sSub>
                                  <m:sSubPr>
                                    <m:ctrlPr>
                                      <a:rPr lang="en-US" sz="1600" b="1" i="1" dirty="0" smtClean="0">
                                        <a:latin typeface="Cambria Math" panose="02040503050406030204" pitchFamily="18" charset="0"/>
                                      </a:rPr>
                                    </m:ctrlPr>
                                  </m:sSubPr>
                                  <m:e>
                                    <m:r>
                                      <a:rPr lang="en-US" sz="1600" b="1" i="1" dirty="0" smtClean="0">
                                        <a:latin typeface="Cambria Math" panose="02040503050406030204" pitchFamily="18" charset="0"/>
                                      </a:rPr>
                                      <m:t>𝑶</m:t>
                                    </m:r>
                                  </m:e>
                                  <m:sub>
                                    <m:r>
                                      <a:rPr lang="en-US" sz="1600" b="1" i="1" dirty="0" smtClean="0">
                                        <a:latin typeface="Cambria Math" panose="02040503050406030204" pitchFamily="18" charset="0"/>
                                      </a:rPr>
                                      <m:t>𝟏</m:t>
                                    </m:r>
                                  </m:sub>
                                </m:sSub>
                              </m:oMath>
                            </m:oMathPara>
                          </a14:m>
                          <a:endParaRPr lang="en-US" sz="1600" b="1"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sSub>
                                  <m:sSubPr>
                                    <m:ctrlPr>
                                      <a:rPr lang="en-US" sz="1600" b="1" i="1" dirty="0" smtClean="0">
                                        <a:latin typeface="Cambria Math" panose="02040503050406030204" pitchFamily="18" charset="0"/>
                                      </a:rPr>
                                    </m:ctrlPr>
                                  </m:sSubPr>
                                  <m:e>
                                    <m:sSub>
                                      <m:sSubPr>
                                        <m:ctrlPr>
                                          <a:rPr lang="en-US" sz="1600" b="1" i="1" dirty="0" smtClean="0">
                                            <a:latin typeface="Cambria Math" panose="02040503050406030204" pitchFamily="18" charset="0"/>
                                          </a:rPr>
                                        </m:ctrlPr>
                                      </m:sSubPr>
                                      <m:e>
                                        <m:r>
                                          <a:rPr lang="en-US" sz="1600" b="1" i="1" dirty="0" smtClean="0">
                                            <a:latin typeface="Cambria Math" panose="02040503050406030204" pitchFamily="18" charset="0"/>
                                          </a:rPr>
                                          <m:t>𝒕</m:t>
                                        </m:r>
                                      </m:e>
                                      <m:sub>
                                        <m:r>
                                          <a:rPr lang="en-US" sz="1600" b="1" i="1" dirty="0" smtClean="0">
                                            <a:latin typeface="Cambria Math" panose="02040503050406030204" pitchFamily="18" charset="0"/>
                                          </a:rPr>
                                          <m:t>𝒉𝒊𝒈𝒉</m:t>
                                        </m:r>
                                      </m:sub>
                                    </m:sSub>
                                  </m:e>
                                  <m:sub>
                                    <m:r>
                                      <a:rPr lang="en-US" sz="1600" b="1" i="1" dirty="0" smtClean="0">
                                        <a:latin typeface="Cambria Math" panose="02040503050406030204" pitchFamily="18" charset="0"/>
                                      </a:rPr>
                                      <m:t>𝟏</m:t>
                                    </m:r>
                                  </m:sub>
                                </m:sSub>
                              </m:oMath>
                            </m:oMathPara>
                          </a14:m>
                          <a:endParaRPr lang="en-US" sz="1600" b="1"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7391625"/>
                      </a:ext>
                    </a:extLst>
                  </a:tr>
                  <a:tr h="430250">
                    <a:tc>
                      <a:txBody>
                        <a:bodyPr/>
                        <a:lstStyle/>
                        <a:p>
                          <a:pPr algn="ctr"/>
                          <a14:m>
                            <m:oMathPara xmlns:m="http://schemas.openxmlformats.org/officeDocument/2006/math">
                              <m:oMathParaPr>
                                <m:jc m:val="centerGroup"/>
                              </m:oMathParaPr>
                              <m:oMath xmlns:m="http://schemas.openxmlformats.org/officeDocument/2006/math">
                                <m:sSub>
                                  <m:sSubPr>
                                    <m:ctrlPr>
                                      <a:rPr lang="en-US" sz="1600" b="1" i="1" dirty="0" smtClean="0">
                                        <a:latin typeface="Cambria Math" panose="02040503050406030204" pitchFamily="18" charset="0"/>
                                      </a:rPr>
                                    </m:ctrlPr>
                                  </m:sSubPr>
                                  <m:e>
                                    <m:sSub>
                                      <m:sSubPr>
                                        <m:ctrlPr>
                                          <a:rPr lang="en-US" sz="1600" b="1" i="1" dirty="0" smtClean="0">
                                            <a:latin typeface="Cambria Math" panose="02040503050406030204" pitchFamily="18" charset="0"/>
                                          </a:rPr>
                                        </m:ctrlPr>
                                      </m:sSubPr>
                                      <m:e>
                                        <m:r>
                                          <a:rPr lang="en-US" sz="1600" b="1" i="1" dirty="0" smtClean="0">
                                            <a:latin typeface="Cambria Math" panose="02040503050406030204" pitchFamily="18" charset="0"/>
                                          </a:rPr>
                                          <m:t>𝑽</m:t>
                                        </m:r>
                                      </m:e>
                                      <m:sub>
                                        <m:r>
                                          <a:rPr lang="en-US" sz="1600" b="1" i="1" dirty="0" smtClean="0">
                                            <a:latin typeface="Cambria Math" panose="02040503050406030204" pitchFamily="18" charset="0"/>
                                          </a:rPr>
                                          <m:t>𝒎𝒊𝒏</m:t>
                                        </m:r>
                                      </m:sub>
                                    </m:sSub>
                                  </m:e>
                                  <m:sub>
                                    <m:r>
                                      <a:rPr lang="en-US" sz="1600" b="1" i="1" dirty="0" smtClean="0">
                                        <a:latin typeface="Cambria Math" panose="02040503050406030204" pitchFamily="18" charset="0"/>
                                      </a:rPr>
                                      <m:t>𝟐</m:t>
                                    </m:r>
                                  </m:sub>
                                </m:sSub>
                              </m:oMath>
                            </m:oMathPara>
                          </a14:m>
                          <a:endParaRPr lang="en-US" sz="1600" b="1"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1600" b="1" i="1" u="none" strike="noStrike" kern="0" cap="none" spc="0" normalizeH="0" baseline="0" noProof="0" dirty="0" smtClean="0">
                                        <a:ln>
                                          <a:noFill/>
                                        </a:ln>
                                        <a:solidFill>
                                          <a:srgbClr val="000000"/>
                                        </a:solidFill>
                                        <a:effectLst/>
                                        <a:uLnTx/>
                                        <a:uFillTx/>
                                        <a:latin typeface="Cambria Math" panose="02040503050406030204" pitchFamily="18" charset="0"/>
                                        <a:sym typeface="Arial"/>
                                      </a:rPr>
                                    </m:ctrlPr>
                                  </m:sSubPr>
                                  <m:e>
                                    <m:r>
                                      <a:rPr kumimoji="0" lang="en-US" sz="1600" b="1" i="1" u="none" strike="noStrike" kern="0" cap="none" spc="0" normalizeH="0" baseline="0" noProof="0" dirty="0" smtClean="0">
                                        <a:ln>
                                          <a:noFill/>
                                        </a:ln>
                                        <a:solidFill>
                                          <a:srgbClr val="000000"/>
                                        </a:solidFill>
                                        <a:effectLst/>
                                        <a:uLnTx/>
                                        <a:uFillTx/>
                                        <a:latin typeface="Cambria Math" panose="02040503050406030204" pitchFamily="18" charset="0"/>
                                        <a:sym typeface="Arial"/>
                                      </a:rPr>
                                      <m:t>𝑶</m:t>
                                    </m:r>
                                  </m:e>
                                  <m:sub>
                                    <m:r>
                                      <a:rPr kumimoji="0" lang="en-US" sz="1600" b="1" i="1" u="none" strike="noStrike" kern="0" cap="none" spc="0" normalizeH="0" baseline="0" noProof="0" dirty="0" smtClean="0">
                                        <a:ln>
                                          <a:noFill/>
                                        </a:ln>
                                        <a:solidFill>
                                          <a:srgbClr val="000000"/>
                                        </a:solidFill>
                                        <a:effectLst/>
                                        <a:uLnTx/>
                                        <a:uFillTx/>
                                        <a:latin typeface="Cambria Math" panose="02040503050406030204" pitchFamily="18" charset="0"/>
                                        <a:sym typeface="Arial"/>
                                      </a:rPr>
                                      <m:t>𝟐</m:t>
                                    </m:r>
                                  </m:sub>
                                </m:sSub>
                              </m:oMath>
                            </m:oMathPara>
                          </a14:m>
                          <a:endParaRPr kumimoji="0" lang="en-US" sz="1600" b="1" i="0" u="none" strike="noStrike" kern="0" cap="none" spc="0" normalizeH="0" baseline="0" noProof="0" dirty="0">
                            <a:ln>
                              <a:noFill/>
                            </a:ln>
                            <a:solidFill>
                              <a:srgbClr val="000000"/>
                            </a:solidFill>
                            <a:effectLst/>
                            <a:uLnTx/>
                            <a:uFillTx/>
                            <a:latin typeface="Arial"/>
                            <a:cs typeface="Arial"/>
                            <a:sym typeface="Aria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sSub>
                                  <m:sSubPr>
                                    <m:ctrlPr>
                                      <a:rPr lang="en-US" sz="1600" b="1" i="1" dirty="0" smtClean="0">
                                        <a:latin typeface="Cambria Math" panose="02040503050406030204" pitchFamily="18" charset="0"/>
                                      </a:rPr>
                                    </m:ctrlPr>
                                  </m:sSubPr>
                                  <m:e>
                                    <m:sSub>
                                      <m:sSubPr>
                                        <m:ctrlPr>
                                          <a:rPr lang="en-US" sz="1600" b="1" i="1" dirty="0" smtClean="0">
                                            <a:latin typeface="Cambria Math" panose="02040503050406030204" pitchFamily="18" charset="0"/>
                                          </a:rPr>
                                        </m:ctrlPr>
                                      </m:sSubPr>
                                      <m:e>
                                        <m:r>
                                          <a:rPr lang="en-US" sz="1600" b="1" i="1" dirty="0" smtClean="0">
                                            <a:latin typeface="Cambria Math" panose="02040503050406030204" pitchFamily="18" charset="0"/>
                                          </a:rPr>
                                          <m:t>𝒕</m:t>
                                        </m:r>
                                      </m:e>
                                      <m:sub>
                                        <m:r>
                                          <a:rPr lang="en-US" sz="1600" b="1" i="1" dirty="0" smtClean="0">
                                            <a:latin typeface="Cambria Math" panose="02040503050406030204" pitchFamily="18" charset="0"/>
                                          </a:rPr>
                                          <m:t>𝒉𝒊𝒈𝒉</m:t>
                                        </m:r>
                                      </m:sub>
                                    </m:sSub>
                                  </m:e>
                                  <m:sub>
                                    <m:r>
                                      <a:rPr lang="en-US" sz="1600" b="1" i="1" dirty="0" smtClean="0">
                                        <a:latin typeface="Cambria Math" panose="02040503050406030204" pitchFamily="18" charset="0"/>
                                      </a:rPr>
                                      <m:t>𝟐</m:t>
                                    </m:r>
                                  </m:sub>
                                </m:sSub>
                              </m:oMath>
                            </m:oMathPara>
                          </a14:m>
                          <a:endParaRPr lang="en-US" sz="1600" b="1"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4696104"/>
                      </a:ext>
                    </a:extLst>
                  </a:tr>
                  <a:tr h="1724239">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1" i="0" u="none" strike="noStrike" kern="0" cap="none" spc="0" normalizeH="0" baseline="0" noProof="0">
                            <a:ln>
                              <a:noFill/>
                            </a:ln>
                            <a:solidFill>
                              <a:srgbClr val="000000"/>
                            </a:solidFill>
                            <a:effectLst/>
                            <a:uLnTx/>
                            <a:uFillTx/>
                            <a:latin typeface="Arial"/>
                            <a:cs typeface="Arial"/>
                            <a:sym typeface="Aria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1" i="0" u="none" strike="noStrike" kern="0" cap="none" spc="0" normalizeH="0" baseline="0" noProof="0" dirty="0">
                            <a:ln>
                              <a:noFill/>
                            </a:ln>
                            <a:solidFill>
                              <a:srgbClr val="000000"/>
                            </a:solidFill>
                            <a:effectLst/>
                            <a:uLnTx/>
                            <a:uFillTx/>
                            <a:latin typeface="Arial"/>
                            <a:cs typeface="Arial"/>
                            <a:sym typeface="Aria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23592257"/>
                      </a:ext>
                    </a:extLst>
                  </a:tr>
                  <a:tr h="430250">
                    <a:tc>
                      <a:txBody>
                        <a:bodyPr/>
                        <a:lstStyle/>
                        <a:p>
                          <a:pPr algn="ctr"/>
                          <a14:m>
                            <m:oMathPara xmlns:m="http://schemas.openxmlformats.org/officeDocument/2006/math">
                              <m:oMathParaPr>
                                <m:jc m:val="centerGroup"/>
                              </m:oMathParaPr>
                              <m:oMath xmlns:m="http://schemas.openxmlformats.org/officeDocument/2006/math">
                                <m:sSub>
                                  <m:sSubPr>
                                    <m:ctrlPr>
                                      <a:rPr lang="en-US" sz="1600" b="1" i="1" dirty="0" smtClean="0">
                                        <a:latin typeface="Cambria Math" panose="02040503050406030204" pitchFamily="18" charset="0"/>
                                      </a:rPr>
                                    </m:ctrlPr>
                                  </m:sSubPr>
                                  <m:e>
                                    <m:sSub>
                                      <m:sSubPr>
                                        <m:ctrlPr>
                                          <a:rPr lang="en-US" sz="1600" b="1" i="1" dirty="0" smtClean="0">
                                            <a:latin typeface="Cambria Math" panose="02040503050406030204" pitchFamily="18" charset="0"/>
                                          </a:rPr>
                                        </m:ctrlPr>
                                      </m:sSubPr>
                                      <m:e>
                                        <m:r>
                                          <a:rPr lang="en-US" sz="1600" b="1" i="1" dirty="0" smtClean="0">
                                            <a:latin typeface="Cambria Math" panose="02040503050406030204" pitchFamily="18" charset="0"/>
                                          </a:rPr>
                                          <m:t>𝑽</m:t>
                                        </m:r>
                                      </m:e>
                                      <m:sub>
                                        <m:r>
                                          <a:rPr lang="en-US" sz="1600" b="1" i="1" dirty="0" smtClean="0">
                                            <a:latin typeface="Cambria Math" panose="02040503050406030204" pitchFamily="18" charset="0"/>
                                          </a:rPr>
                                          <m:t>𝒎𝒊𝒏</m:t>
                                        </m:r>
                                      </m:sub>
                                    </m:sSub>
                                  </m:e>
                                  <m:sub>
                                    <m:r>
                                      <a:rPr lang="en-US" sz="1600" b="1" i="1" dirty="0" smtClean="0">
                                        <a:latin typeface="Cambria Math" panose="02040503050406030204" pitchFamily="18" charset="0"/>
                                      </a:rPr>
                                      <m:t>𝑵</m:t>
                                    </m:r>
                                  </m:sub>
                                </m:sSub>
                              </m:oMath>
                            </m:oMathPara>
                          </a14:m>
                          <a:endParaRPr lang="en-US" sz="1600" b="1"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1600" b="1" i="1" u="none" strike="noStrike" kern="0" cap="none" spc="0" normalizeH="0" baseline="0" noProof="0" dirty="0" smtClean="0">
                                        <a:ln>
                                          <a:noFill/>
                                        </a:ln>
                                        <a:solidFill>
                                          <a:srgbClr val="000000"/>
                                        </a:solidFill>
                                        <a:effectLst/>
                                        <a:uLnTx/>
                                        <a:uFillTx/>
                                        <a:latin typeface="Cambria Math" panose="02040503050406030204" pitchFamily="18" charset="0"/>
                                        <a:sym typeface="Arial"/>
                                      </a:rPr>
                                    </m:ctrlPr>
                                  </m:sSubPr>
                                  <m:e>
                                    <m:r>
                                      <a:rPr kumimoji="0" lang="en-US" sz="1600" b="1" i="1" u="none" strike="noStrike" kern="0" cap="none" spc="0" normalizeH="0" baseline="0" noProof="0" dirty="0" smtClean="0">
                                        <a:ln>
                                          <a:noFill/>
                                        </a:ln>
                                        <a:solidFill>
                                          <a:srgbClr val="000000"/>
                                        </a:solidFill>
                                        <a:effectLst/>
                                        <a:uLnTx/>
                                        <a:uFillTx/>
                                        <a:latin typeface="Cambria Math" panose="02040503050406030204" pitchFamily="18" charset="0"/>
                                        <a:sym typeface="Arial"/>
                                      </a:rPr>
                                      <m:t>𝑷</m:t>
                                    </m:r>
                                  </m:e>
                                  <m:sub>
                                    <m:r>
                                      <a:rPr kumimoji="0" lang="en-US" sz="1600" b="1" i="1" u="none" strike="noStrike" kern="0" cap="none" spc="0" normalizeH="0" baseline="0" noProof="0" dirty="0" smtClean="0">
                                        <a:ln>
                                          <a:noFill/>
                                        </a:ln>
                                        <a:solidFill>
                                          <a:srgbClr val="000000"/>
                                        </a:solidFill>
                                        <a:effectLst/>
                                        <a:uLnTx/>
                                        <a:uFillTx/>
                                        <a:latin typeface="Cambria Math" panose="02040503050406030204" pitchFamily="18" charset="0"/>
                                        <a:sym typeface="Arial"/>
                                      </a:rPr>
                                      <m:t>𝑵</m:t>
                                    </m:r>
                                  </m:sub>
                                </m:sSub>
                              </m:oMath>
                            </m:oMathPara>
                          </a14:m>
                          <a:endParaRPr kumimoji="0" lang="en-US" sz="1600" b="1" i="0" u="none" strike="noStrike" kern="0" cap="none" spc="0" normalizeH="0" baseline="0" noProof="0" dirty="0">
                            <a:ln>
                              <a:noFill/>
                            </a:ln>
                            <a:solidFill>
                              <a:srgbClr val="000000"/>
                            </a:solidFill>
                            <a:effectLst/>
                            <a:uLnTx/>
                            <a:uFillTx/>
                            <a:latin typeface="Arial"/>
                            <a:cs typeface="Arial"/>
                            <a:sym typeface="Aria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lang="en-US" sz="1600" b="1" i="1" dirty="0" smtClean="0">
                                        <a:latin typeface="Cambria Math" panose="02040503050406030204" pitchFamily="18" charset="0"/>
                                      </a:rPr>
                                    </m:ctrlPr>
                                  </m:sSubPr>
                                  <m:e>
                                    <m:sSub>
                                      <m:sSubPr>
                                        <m:ctrlPr>
                                          <a:rPr lang="en-US" sz="1600" b="1" i="1" dirty="0" smtClean="0">
                                            <a:latin typeface="Cambria Math" panose="02040503050406030204" pitchFamily="18" charset="0"/>
                                          </a:rPr>
                                        </m:ctrlPr>
                                      </m:sSubPr>
                                      <m:e>
                                        <m:r>
                                          <a:rPr lang="en-US" sz="1600" b="1" i="1" dirty="0" smtClean="0">
                                            <a:latin typeface="Cambria Math" panose="02040503050406030204" pitchFamily="18" charset="0"/>
                                          </a:rPr>
                                          <m:t>𝒕</m:t>
                                        </m:r>
                                      </m:e>
                                      <m:sub>
                                        <m:r>
                                          <a:rPr lang="en-US" sz="1600" b="1" i="1" dirty="0" smtClean="0">
                                            <a:latin typeface="Cambria Math" panose="02040503050406030204" pitchFamily="18" charset="0"/>
                                          </a:rPr>
                                          <m:t>𝒉𝒊𝒈𝒉</m:t>
                                        </m:r>
                                      </m:sub>
                                    </m:sSub>
                                  </m:e>
                                  <m:sub>
                                    <m:r>
                                      <a:rPr lang="en-US" sz="1600" b="1" i="1" dirty="0" smtClean="0">
                                        <a:latin typeface="Cambria Math" panose="02040503050406030204" pitchFamily="18" charset="0"/>
                                      </a:rPr>
                                      <m:t>𝑵</m:t>
                                    </m:r>
                                  </m:sub>
                                </m:sSub>
                              </m:oMath>
                            </m:oMathPara>
                          </a14:m>
                          <a:endParaRPr lang="en-US" sz="1600" b="1"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1177838"/>
                      </a:ext>
                    </a:extLst>
                  </a:tr>
                </a:tbl>
              </a:graphicData>
            </a:graphic>
          </p:graphicFrame>
        </mc:Choice>
        <mc:Fallback xmlns="">
          <p:graphicFrame>
            <p:nvGraphicFramePr>
              <p:cNvPr id="6" name="Table 5">
                <a:extLst>
                  <a:ext uri="{FF2B5EF4-FFF2-40B4-BE49-F238E27FC236}">
                    <a16:creationId xmlns:a16="http://schemas.microsoft.com/office/drawing/2014/main" id="{601ABE9B-D3D9-F194-3380-A1B2A9FE5B23}"/>
                  </a:ext>
                </a:extLst>
              </p:cNvPr>
              <p:cNvGraphicFramePr>
                <a:graphicFrameLocks noGrp="1"/>
              </p:cNvGraphicFramePr>
              <p:nvPr>
                <p:extLst>
                  <p:ext uri="{D42A27DB-BD31-4B8C-83A1-F6EECF244321}">
                    <p14:modId xmlns:p14="http://schemas.microsoft.com/office/powerpoint/2010/main" val="907949468"/>
                  </p:ext>
                </p:extLst>
              </p:nvPr>
            </p:nvGraphicFramePr>
            <p:xfrm>
              <a:off x="4346087" y="1038648"/>
              <a:ext cx="3474722" cy="3733911"/>
            </p:xfrm>
            <a:graphic>
              <a:graphicData uri="http://schemas.openxmlformats.org/drawingml/2006/table">
                <a:tbl>
                  <a:tblPr firstRow="1" bandRow="1">
                    <a:tableStyleId>{0B671928-1D19-45BF-BF23-258C63BDF459}</a:tableStyleId>
                  </a:tblPr>
                  <a:tblGrid>
                    <a:gridCol w="1055681">
                      <a:extLst>
                        <a:ext uri="{9D8B030D-6E8A-4147-A177-3AD203B41FA5}">
                          <a16:colId xmlns:a16="http://schemas.microsoft.com/office/drawing/2014/main" val="374395291"/>
                        </a:ext>
                      </a:extLst>
                    </a:gridCol>
                    <a:gridCol w="1171045">
                      <a:extLst>
                        <a:ext uri="{9D8B030D-6E8A-4147-A177-3AD203B41FA5}">
                          <a16:colId xmlns:a16="http://schemas.microsoft.com/office/drawing/2014/main" val="2877208550"/>
                        </a:ext>
                      </a:extLst>
                    </a:gridCol>
                    <a:gridCol w="1247996">
                      <a:extLst>
                        <a:ext uri="{9D8B030D-6E8A-4147-A177-3AD203B41FA5}">
                          <a16:colId xmlns:a16="http://schemas.microsoft.com/office/drawing/2014/main" val="187098501"/>
                        </a:ext>
                      </a:extLst>
                    </a:gridCol>
                  </a:tblGrid>
                  <a:tr h="644841">
                    <a:tc>
                      <a:txBody>
                        <a:bodyPr/>
                        <a:lstStyle/>
                        <a:p>
                          <a:pPr algn="ctr"/>
                          <a:r>
                            <a:rPr lang="en-US" sz="1600" b="1" i="0" u="none" strike="noStrike" cap="none" dirty="0">
                              <a:solidFill>
                                <a:srgbClr val="000000"/>
                              </a:solidFill>
                              <a:latin typeface="Gill Sans"/>
                              <a:cs typeface="Arial"/>
                              <a:sym typeface="Arial"/>
                            </a:rPr>
                            <a:t>Min </a:t>
                          </a:r>
                        </a:p>
                        <a:p>
                          <a:pPr algn="ctr"/>
                          <a:r>
                            <a:rPr lang="en-US" sz="1600" b="1" i="0" u="none" strike="noStrike" cap="none" dirty="0">
                              <a:solidFill>
                                <a:srgbClr val="000000"/>
                              </a:solidFill>
                              <a:latin typeface="Gill Sans"/>
                              <a:cs typeface="Arial"/>
                              <a:sym typeface="Arial"/>
                            </a:rPr>
                            <a:t>Value</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i="0" u="none" strike="noStrike" cap="none" dirty="0">
                              <a:solidFill>
                                <a:srgbClr val="000000"/>
                              </a:solidFill>
                              <a:latin typeface="Gill Sans"/>
                              <a:cs typeface="Arial"/>
                              <a:sym typeface="Arial"/>
                            </a:rPr>
                            <a:t>#Offset </a:t>
                          </a:r>
                        </a:p>
                        <a:p>
                          <a:pPr algn="ctr"/>
                          <a:r>
                            <a:rPr lang="en-US" sz="1600" b="1" i="0" u="none" strike="noStrike" cap="none" dirty="0">
                              <a:solidFill>
                                <a:srgbClr val="000000"/>
                              </a:solidFill>
                              <a:latin typeface="Gill Sans"/>
                              <a:cs typeface="Arial"/>
                              <a:sym typeface="Arial"/>
                            </a:rPr>
                            <a:t>Bits</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i="0" u="none" strike="noStrike" cap="none" dirty="0">
                              <a:solidFill>
                                <a:srgbClr val="000000"/>
                              </a:solidFill>
                              <a:latin typeface="Gill Sans"/>
                              <a:cs typeface="Arial"/>
                              <a:sym typeface="Arial"/>
                            </a:rPr>
                            <a:t>Probability Limit</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76010"/>
                      </a:ext>
                    </a:extLst>
                  </a:tr>
                  <a:tr h="430250">
                    <a:tc>
                      <a:txBody>
                        <a:bodyPr/>
                        <a:lstStyle/>
                        <a:p>
                          <a:endParaRPr lang="en-US"/>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156" t="-154286" r="-232948" b="-631429"/>
                          </a:stretch>
                        </a:blipFill>
                      </a:tcPr>
                    </a:tc>
                    <a:tc>
                      <a:txBody>
                        <a:bodyPr/>
                        <a:lstStyle/>
                        <a:p>
                          <a:endParaRPr lang="en-US"/>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90674" t="-154286" r="-108808" b="-631429"/>
                          </a:stretch>
                        </a:blipFill>
                      </a:tcPr>
                    </a:tc>
                    <a:tc>
                      <a:txBody>
                        <a:bodyPr/>
                        <a:lstStyle/>
                        <a:p>
                          <a:endParaRPr lang="en-US"/>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79512" t="-154286" r="-2439" b="-631429"/>
                          </a:stretch>
                        </a:blipFill>
                      </a:tcPr>
                    </a:tc>
                    <a:extLst>
                      <a:ext uri="{0D108BD9-81ED-4DB2-BD59-A6C34878D82A}">
                        <a16:rowId xmlns:a16="http://schemas.microsoft.com/office/drawing/2014/main" val="3427391625"/>
                      </a:ext>
                    </a:extLst>
                  </a:tr>
                  <a:tr h="430250">
                    <a:tc>
                      <a:txBody>
                        <a:bodyPr/>
                        <a:lstStyle/>
                        <a:p>
                          <a:endParaRPr lang="en-US"/>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156" t="-250704" r="-232948" b="-522535"/>
                          </a:stretch>
                        </a:blipFill>
                      </a:tcPr>
                    </a:tc>
                    <a:tc>
                      <a:txBody>
                        <a:bodyPr/>
                        <a:lstStyle/>
                        <a:p>
                          <a:endParaRPr lang="en-US"/>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90674" t="-250704" r="-108808" b="-522535"/>
                          </a:stretch>
                        </a:blipFill>
                      </a:tcPr>
                    </a:tc>
                    <a:tc>
                      <a:txBody>
                        <a:bodyPr/>
                        <a:lstStyle/>
                        <a:p>
                          <a:endParaRPr lang="en-US"/>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79512" t="-250704" r="-2439" b="-522535"/>
                          </a:stretch>
                        </a:blipFill>
                      </a:tcPr>
                    </a:tc>
                    <a:extLst>
                      <a:ext uri="{0D108BD9-81ED-4DB2-BD59-A6C34878D82A}">
                        <a16:rowId xmlns:a16="http://schemas.microsoft.com/office/drawing/2014/main" val="4234696104"/>
                      </a:ext>
                    </a:extLst>
                  </a:tr>
                  <a:tr h="179832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1" i="0" u="none" strike="noStrike" kern="0" cap="none" spc="0" normalizeH="0" baseline="0" noProof="0">
                            <a:ln>
                              <a:noFill/>
                            </a:ln>
                            <a:solidFill>
                              <a:srgbClr val="000000"/>
                            </a:solidFill>
                            <a:effectLst/>
                            <a:uLnTx/>
                            <a:uFillTx/>
                            <a:latin typeface="Arial"/>
                            <a:cs typeface="Arial"/>
                            <a:sym typeface="Aria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1" i="0" u="none" strike="noStrike" kern="0" cap="none" spc="0" normalizeH="0" baseline="0" noProof="0" dirty="0">
                            <a:ln>
                              <a:noFill/>
                            </a:ln>
                            <a:solidFill>
                              <a:srgbClr val="000000"/>
                            </a:solidFill>
                            <a:effectLst/>
                            <a:uLnTx/>
                            <a:uFillTx/>
                            <a:latin typeface="Arial"/>
                            <a:cs typeface="Arial"/>
                            <a:sym typeface="Aria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23592257"/>
                      </a:ext>
                    </a:extLst>
                  </a:tr>
                  <a:tr h="430250">
                    <a:tc>
                      <a:txBody>
                        <a:bodyPr/>
                        <a:lstStyle/>
                        <a:p>
                          <a:endParaRPr lang="en-US"/>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156" t="-766197" r="-232948" b="-7042"/>
                          </a:stretch>
                        </a:blipFill>
                      </a:tcPr>
                    </a:tc>
                    <a:tc>
                      <a:txBody>
                        <a:bodyPr/>
                        <a:lstStyle/>
                        <a:p>
                          <a:endParaRPr lang="en-US"/>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90674" t="-766197" r="-108808" b="-7042"/>
                          </a:stretch>
                        </a:blipFill>
                      </a:tcPr>
                    </a:tc>
                    <a:tc>
                      <a:txBody>
                        <a:bodyPr/>
                        <a:lstStyle/>
                        <a:p>
                          <a:endParaRPr lang="en-US"/>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79512" t="-766197" r="-2439" b="-7042"/>
                          </a:stretch>
                        </a:blipFill>
                      </a:tcPr>
                    </a:tc>
                    <a:extLst>
                      <a:ext uri="{0D108BD9-81ED-4DB2-BD59-A6C34878D82A}">
                        <a16:rowId xmlns:a16="http://schemas.microsoft.com/office/drawing/2014/main" val="3001177838"/>
                      </a:ext>
                    </a:extLst>
                  </a:tr>
                </a:tbl>
              </a:graphicData>
            </a:graphic>
          </p:graphicFrame>
        </mc:Fallback>
      </mc:AlternateContent>
      <p:sp>
        <p:nvSpPr>
          <p:cNvPr id="13" name="Title 8">
            <a:extLst>
              <a:ext uri="{FF2B5EF4-FFF2-40B4-BE49-F238E27FC236}">
                <a16:creationId xmlns:a16="http://schemas.microsoft.com/office/drawing/2014/main" id="{ABFE5360-F990-FC2F-7D25-B86772E20048}"/>
              </a:ext>
            </a:extLst>
          </p:cNvPr>
          <p:cNvSpPr txBox="1">
            <a:spLocks/>
          </p:cNvSpPr>
          <p:nvPr/>
        </p:nvSpPr>
        <p:spPr>
          <a:xfrm>
            <a:off x="549474" y="151278"/>
            <a:ext cx="390419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Figtree Black"/>
              <a:buNone/>
              <a:defRPr sz="2800" b="0" i="0" u="none" strike="noStrike" cap="none">
                <a:solidFill>
                  <a:schemeClr val="dk1"/>
                </a:solidFill>
                <a:latin typeface="Figtree Black"/>
                <a:ea typeface="Figtree Black"/>
                <a:cs typeface="Figtree Black"/>
                <a:sym typeface="Figtree Black"/>
              </a:defRPr>
            </a:lvl1pPr>
            <a:lvl2pPr marR="0" lvl="1"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2pPr>
            <a:lvl3pPr marR="0" lvl="2"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3pPr>
            <a:lvl4pPr marR="0" lvl="3"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4pPr>
            <a:lvl5pPr marR="0" lvl="4"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5pPr>
            <a:lvl6pPr marR="0" lvl="5"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6pPr>
            <a:lvl7pPr marR="0" lvl="6"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7pPr>
            <a:lvl8pPr marR="0" lvl="7"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8pPr>
            <a:lvl9pPr marR="0" lvl="8"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9pPr>
          </a:lstStyle>
          <a:p>
            <a:r>
              <a:rPr lang="en-US" dirty="0"/>
              <a:t>Atalanta in Software </a:t>
            </a:r>
          </a:p>
        </p:txBody>
      </p:sp>
      <p:sp>
        <p:nvSpPr>
          <p:cNvPr id="15" name="Arrow: Down 14">
            <a:extLst>
              <a:ext uri="{FF2B5EF4-FFF2-40B4-BE49-F238E27FC236}">
                <a16:creationId xmlns:a16="http://schemas.microsoft.com/office/drawing/2014/main" id="{BEBCC586-4BB8-EBC2-D091-6ECDE1B35E34}"/>
              </a:ext>
            </a:extLst>
          </p:cNvPr>
          <p:cNvSpPr/>
          <p:nvPr/>
        </p:nvSpPr>
        <p:spPr>
          <a:xfrm rot="18124192">
            <a:off x="3513094" y="1257877"/>
            <a:ext cx="335284" cy="1360259"/>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TextBox 15">
            <a:extLst>
              <a:ext uri="{FF2B5EF4-FFF2-40B4-BE49-F238E27FC236}">
                <a16:creationId xmlns:a16="http://schemas.microsoft.com/office/drawing/2014/main" id="{71228266-006B-1D38-081E-18149EA2F310}"/>
              </a:ext>
            </a:extLst>
          </p:cNvPr>
          <p:cNvSpPr txBox="1"/>
          <p:nvPr/>
        </p:nvSpPr>
        <p:spPr>
          <a:xfrm>
            <a:off x="6808972" y="515428"/>
            <a:ext cx="742511" cy="523220"/>
          </a:xfrm>
          <a:prstGeom prst="rect">
            <a:avLst/>
          </a:prstGeom>
          <a:noFill/>
        </p:spPr>
        <p:txBody>
          <a:bodyPr wrap="none" rtlCol="0">
            <a:spAutoFit/>
          </a:bodyPr>
          <a:lstStyle/>
          <a:p>
            <a:pPr marL="0" lvl="0" indent="0" algn="ctr" defTabSz="914400" eaLnBrk="1" fontAlgn="auto" latinLnBrk="0" hangingPunct="1">
              <a:buSzTx/>
              <a:buFont typeface="Arial"/>
              <a:buNone/>
              <a:tabLst/>
              <a:defRPr/>
            </a:pPr>
            <a:r>
              <a:rPr lang="en-US" sz="2800" b="1" dirty="0">
                <a:latin typeface="Gill Sans"/>
              </a:rPr>
              <a:t>10b</a:t>
            </a:r>
          </a:p>
        </p:txBody>
      </p:sp>
      <p:sp>
        <p:nvSpPr>
          <p:cNvPr id="18" name="TextBox 17">
            <a:extLst>
              <a:ext uri="{FF2B5EF4-FFF2-40B4-BE49-F238E27FC236}">
                <a16:creationId xmlns:a16="http://schemas.microsoft.com/office/drawing/2014/main" id="{6D2A8BF4-242E-1830-3094-75B583238C62}"/>
              </a:ext>
            </a:extLst>
          </p:cNvPr>
          <p:cNvSpPr txBox="1"/>
          <p:nvPr/>
        </p:nvSpPr>
        <p:spPr>
          <a:xfrm>
            <a:off x="5705355" y="515428"/>
            <a:ext cx="559769" cy="523220"/>
          </a:xfrm>
          <a:prstGeom prst="rect">
            <a:avLst/>
          </a:prstGeom>
          <a:noFill/>
        </p:spPr>
        <p:txBody>
          <a:bodyPr wrap="none" rtlCol="0">
            <a:spAutoFit/>
          </a:bodyPr>
          <a:lstStyle/>
          <a:p>
            <a:pPr algn="ctr">
              <a:defRPr/>
            </a:pPr>
            <a:r>
              <a:rPr lang="en-US" sz="2800" b="1" dirty="0">
                <a:latin typeface="Gill Sans"/>
              </a:rPr>
              <a:t>3b</a:t>
            </a:r>
          </a:p>
        </p:txBody>
      </p:sp>
      <p:sp>
        <p:nvSpPr>
          <p:cNvPr id="19" name="TextBox 18">
            <a:extLst>
              <a:ext uri="{FF2B5EF4-FFF2-40B4-BE49-F238E27FC236}">
                <a16:creationId xmlns:a16="http://schemas.microsoft.com/office/drawing/2014/main" id="{804BCD29-1D4D-7B09-2547-D6570CFC0B04}"/>
              </a:ext>
            </a:extLst>
          </p:cNvPr>
          <p:cNvSpPr txBox="1"/>
          <p:nvPr/>
        </p:nvSpPr>
        <p:spPr>
          <a:xfrm>
            <a:off x="4629218" y="515428"/>
            <a:ext cx="55977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dirty="0">
                <a:latin typeface="Gill Sans"/>
              </a:rPr>
              <a:t>8b</a:t>
            </a:r>
          </a:p>
        </p:txBody>
      </p:sp>
      <p:cxnSp>
        <p:nvCxnSpPr>
          <p:cNvPr id="20" name="Straight Arrow Connector 19">
            <a:extLst>
              <a:ext uri="{FF2B5EF4-FFF2-40B4-BE49-F238E27FC236}">
                <a16:creationId xmlns:a16="http://schemas.microsoft.com/office/drawing/2014/main" id="{62F38EAC-94FD-7A9F-8C7B-A19529451131}"/>
              </a:ext>
            </a:extLst>
          </p:cNvPr>
          <p:cNvCxnSpPr>
            <a:cxnSpLocks/>
          </p:cNvCxnSpPr>
          <p:nvPr/>
        </p:nvCxnSpPr>
        <p:spPr>
          <a:xfrm>
            <a:off x="8066424" y="1701589"/>
            <a:ext cx="0" cy="3154129"/>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9E86E3E-76E4-64C0-C14A-CC37390A1B4C}"/>
              </a:ext>
            </a:extLst>
          </p:cNvPr>
          <p:cNvSpPr txBox="1"/>
          <p:nvPr/>
        </p:nvSpPr>
        <p:spPr>
          <a:xfrm>
            <a:off x="8066424" y="2571750"/>
            <a:ext cx="1787581" cy="707886"/>
          </a:xfrm>
          <a:prstGeom prst="rect">
            <a:avLst/>
          </a:prstGeom>
          <a:noFill/>
        </p:spPr>
        <p:txBody>
          <a:bodyPr wrap="square" rtlCol="0">
            <a:spAutoFit/>
          </a:bodyPr>
          <a:lstStyle/>
          <a:p>
            <a:r>
              <a:rPr lang="en-US" sz="2000" dirty="0">
                <a:ln w="0">
                  <a:solidFill>
                    <a:schemeClr val="tx1"/>
                  </a:solidFill>
                </a:ln>
                <a:solidFill>
                  <a:schemeClr val="tx1"/>
                </a:solidFill>
                <a:effectLst>
                  <a:outerShdw blurRad="38100" dist="19050" dir="2700000" algn="tl" rotWithShape="0">
                    <a:schemeClr val="dk1">
                      <a:alpha val="40000"/>
                    </a:schemeClr>
                  </a:outerShdw>
                </a:effectLst>
                <a:latin typeface="ADLaM Display" panose="02010000000000000000" pitchFamily="2" charset="0"/>
                <a:ea typeface="ADLaM Display" panose="02010000000000000000" pitchFamily="2" charset="0"/>
                <a:cs typeface="ADLaM Display" panose="02010000000000000000" pitchFamily="2" charset="0"/>
              </a:rPr>
              <a:t>8/16</a:t>
            </a:r>
            <a:br>
              <a:rPr lang="en-US" sz="2000" dirty="0">
                <a:ln w="0">
                  <a:solidFill>
                    <a:schemeClr val="tx1"/>
                  </a:solidFill>
                </a:ln>
                <a:solidFill>
                  <a:schemeClr val="tx1"/>
                </a:solidFill>
                <a:effectLst>
                  <a:outerShdw blurRad="38100" dist="19050" dir="2700000" algn="tl" rotWithShape="0">
                    <a:schemeClr val="dk1">
                      <a:alpha val="40000"/>
                    </a:schemeClr>
                  </a:outerShdw>
                </a:effectLst>
                <a:latin typeface="ADLaM Display" panose="02010000000000000000" pitchFamily="2" charset="0"/>
                <a:ea typeface="ADLaM Display" panose="02010000000000000000" pitchFamily="2" charset="0"/>
                <a:cs typeface="ADLaM Display" panose="02010000000000000000" pitchFamily="2" charset="0"/>
              </a:rPr>
            </a:br>
            <a:r>
              <a:rPr lang="en-US" sz="2000" dirty="0">
                <a:ln w="0">
                  <a:solidFill>
                    <a:schemeClr val="tx1"/>
                  </a:solidFill>
                </a:ln>
                <a:solidFill>
                  <a:schemeClr val="tx1"/>
                </a:solidFill>
                <a:effectLst>
                  <a:outerShdw blurRad="38100" dist="19050" dir="2700000" algn="tl" rotWithShape="0">
                    <a:schemeClr val="dk1">
                      <a:alpha val="40000"/>
                    </a:schemeClr>
                  </a:outerShdw>
                </a:effectLst>
                <a:latin typeface="ADLaM Display" panose="02010000000000000000" pitchFamily="2" charset="0"/>
                <a:ea typeface="ADLaM Display" panose="02010000000000000000" pitchFamily="2" charset="0"/>
                <a:cs typeface="ADLaM Display" panose="02010000000000000000" pitchFamily="2" charset="0"/>
              </a:rPr>
              <a:t>Entries</a:t>
            </a:r>
          </a:p>
        </p:txBody>
      </p:sp>
      <p:pic>
        <p:nvPicPr>
          <p:cNvPr id="5" name="Picture 4">
            <a:extLst>
              <a:ext uri="{FF2B5EF4-FFF2-40B4-BE49-F238E27FC236}">
                <a16:creationId xmlns:a16="http://schemas.microsoft.com/office/drawing/2014/main" id="{448E0483-13E4-DE46-A61E-64ED06A2EE96}"/>
              </a:ext>
            </a:extLst>
          </p:cNvPr>
          <p:cNvPicPr>
            <a:picLocks noChangeAspect="1"/>
          </p:cNvPicPr>
          <p:nvPr/>
        </p:nvPicPr>
        <p:blipFill rotWithShape="1">
          <a:blip r:embed="rId5"/>
          <a:srcRect b="4449"/>
          <a:stretch/>
        </p:blipFill>
        <p:spPr>
          <a:xfrm rot="5400000" flipV="1">
            <a:off x="-202991" y="1558887"/>
            <a:ext cx="3733912" cy="2859749"/>
          </a:xfrm>
          <a:prstGeom prst="rect">
            <a:avLst/>
          </a:prstGeom>
        </p:spPr>
      </p:pic>
      <p:sp>
        <p:nvSpPr>
          <p:cNvPr id="7" name="Arrow: Down 6">
            <a:extLst>
              <a:ext uri="{FF2B5EF4-FFF2-40B4-BE49-F238E27FC236}">
                <a16:creationId xmlns:a16="http://schemas.microsoft.com/office/drawing/2014/main" id="{B2DD3C8C-5CDE-927B-82C7-1614DE9BF9B4}"/>
              </a:ext>
            </a:extLst>
          </p:cNvPr>
          <p:cNvSpPr/>
          <p:nvPr/>
        </p:nvSpPr>
        <p:spPr>
          <a:xfrm rot="16200000">
            <a:off x="3558674" y="4064093"/>
            <a:ext cx="335284" cy="123954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custDataLst>
      <p:tags r:id="rId1"/>
    </p:custDataLst>
    <p:extLst>
      <p:ext uri="{BB962C8B-B14F-4D97-AF65-F5344CB8AC3E}">
        <p14:creationId xmlns:p14="http://schemas.microsoft.com/office/powerpoint/2010/main" val="37010491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8" grpId="0"/>
      <p:bldP spid="19" grpId="0"/>
      <p:bldP spid="2"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BC357AE-4C83-6F57-094E-D30C80C1991A}"/>
              </a:ext>
            </a:extLst>
          </p:cNvPr>
          <p:cNvSpPr/>
          <p:nvPr/>
        </p:nvSpPr>
        <p:spPr>
          <a:xfrm>
            <a:off x="2347914" y="1427300"/>
            <a:ext cx="4429126" cy="313517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61914" y="354414"/>
            <a:ext cx="7717500" cy="572700"/>
          </a:xfrm>
        </p:spPr>
        <p:txBody>
          <a:bodyPr/>
          <a:lstStyle/>
          <a:p>
            <a:r>
              <a:rPr lang="en-US" dirty="0"/>
              <a:t>Atalanta Encoder in Hardware</a:t>
            </a:r>
          </a:p>
        </p:txBody>
      </p:sp>
      <p:sp>
        <p:nvSpPr>
          <p:cNvPr id="10" name="Rectangle 9">
            <a:extLst>
              <a:ext uri="{FF2B5EF4-FFF2-40B4-BE49-F238E27FC236}">
                <a16:creationId xmlns:a16="http://schemas.microsoft.com/office/drawing/2014/main" id="{AF184CAB-1A7E-7155-51AC-1BF5AB5FA0EF}"/>
              </a:ext>
            </a:extLst>
          </p:cNvPr>
          <p:cNvSpPr/>
          <p:nvPr/>
        </p:nvSpPr>
        <p:spPr>
          <a:xfrm>
            <a:off x="3167062" y="1623287"/>
            <a:ext cx="2809875" cy="1371600"/>
          </a:xfrm>
          <a:prstGeom prst="rect">
            <a:avLst/>
          </a:prstGeom>
          <a:solidFill>
            <a:srgbClr val="CBD2D3"/>
          </a:solidFill>
          <a:ln w="28575" cap="flat" cmpd="sng" algn="ctr">
            <a:solidFill>
              <a:srgbClr val="000000"/>
            </a:solid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p>
            <a:pPr algn="ctr" defTabSz="482163" fontAlgn="base">
              <a:spcBef>
                <a:spcPct val="0"/>
              </a:spcBef>
              <a:spcAft>
                <a:spcPct val="0"/>
              </a:spcAft>
              <a:buClrTx/>
            </a:pPr>
            <a:r>
              <a:rPr lang="en-US" sz="2215" b="1" kern="1200">
                <a:solidFill>
                  <a:sysClr val="windowText" lastClr="000000"/>
                </a:solidFill>
                <a:latin typeface="Gill Sans"/>
                <a:ea typeface="ADLaM Display" panose="02010000000000000000" pitchFamily="2" charset="0"/>
                <a:cs typeface="ADLaM Display" panose="02010000000000000000" pitchFamily="2" charset="0"/>
              </a:rPr>
              <a:t>Combinational </a:t>
            </a:r>
          </a:p>
          <a:p>
            <a:pPr algn="ctr" defTabSz="482163" fontAlgn="base">
              <a:spcBef>
                <a:spcPct val="0"/>
              </a:spcBef>
              <a:spcAft>
                <a:spcPct val="0"/>
              </a:spcAft>
              <a:buClrTx/>
            </a:pPr>
            <a:r>
              <a:rPr lang="en-US" sz="2215" b="1" kern="1200">
                <a:solidFill>
                  <a:sysClr val="windowText" lastClr="000000"/>
                </a:solidFill>
                <a:latin typeface="Gill Sans"/>
                <a:ea typeface="ADLaM Display" panose="02010000000000000000" pitchFamily="2" charset="0"/>
                <a:cs typeface="ADLaM Display" panose="02010000000000000000" pitchFamily="2" charset="0"/>
              </a:rPr>
              <a:t>Logic</a:t>
            </a:r>
          </a:p>
        </p:txBody>
      </p:sp>
      <p:sp>
        <p:nvSpPr>
          <p:cNvPr id="11" name="Rectangle 10">
            <a:extLst>
              <a:ext uri="{FF2B5EF4-FFF2-40B4-BE49-F238E27FC236}">
                <a16:creationId xmlns:a16="http://schemas.microsoft.com/office/drawing/2014/main" id="{0F610AA9-9341-5E89-4F10-4C7C5E1D3A14}"/>
              </a:ext>
            </a:extLst>
          </p:cNvPr>
          <p:cNvSpPr/>
          <p:nvPr/>
        </p:nvSpPr>
        <p:spPr>
          <a:xfrm>
            <a:off x="3167062" y="3092881"/>
            <a:ext cx="2809875" cy="1371600"/>
          </a:xfrm>
          <a:prstGeom prst="rect">
            <a:avLst/>
          </a:prstGeom>
          <a:solidFill>
            <a:srgbClr val="FCD5B5"/>
          </a:solidFill>
          <a:ln w="28575" cap="flat" cmpd="sng" algn="ctr">
            <a:solidFill>
              <a:srgbClr val="000000"/>
            </a:solid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p>
            <a:pPr algn="ctr" defTabSz="482163" fontAlgn="base">
              <a:spcBef>
                <a:spcPct val="0"/>
              </a:spcBef>
              <a:spcAft>
                <a:spcPct val="0"/>
              </a:spcAft>
              <a:buClrTx/>
            </a:pPr>
            <a:r>
              <a:rPr lang="en-US" sz="2215" b="1" kern="1200" dirty="0">
                <a:solidFill>
                  <a:sysClr val="windowText" lastClr="000000"/>
                </a:solidFill>
                <a:latin typeface="Gill Sans"/>
                <a:ea typeface="ADLaM Display" panose="02010000000000000000" pitchFamily="2" charset="0"/>
                <a:cs typeface="ADLaM Display" panose="02010000000000000000" pitchFamily="2" charset="0"/>
              </a:rPr>
              <a:t>Storage </a:t>
            </a:r>
          </a:p>
          <a:p>
            <a:pPr algn="ctr" defTabSz="482163" fontAlgn="base">
              <a:spcBef>
                <a:spcPct val="0"/>
              </a:spcBef>
              <a:spcAft>
                <a:spcPct val="0"/>
              </a:spcAft>
              <a:buClrTx/>
            </a:pPr>
            <a:r>
              <a:rPr lang="en-US" sz="2215" b="1" kern="1200" dirty="0">
                <a:solidFill>
                  <a:sysClr val="windowText" lastClr="000000"/>
                </a:solidFill>
                <a:latin typeface="Gill Sans"/>
                <a:ea typeface="ADLaM Display" panose="02010000000000000000" pitchFamily="2" charset="0"/>
                <a:cs typeface="ADLaM Display" panose="02010000000000000000" pitchFamily="2" charset="0"/>
              </a:rPr>
              <a:t>&lt; 50 Bytes</a:t>
            </a:r>
          </a:p>
        </p:txBody>
      </p:sp>
      <p:sp>
        <p:nvSpPr>
          <p:cNvPr id="14" name="Arrow: Right 13">
            <a:extLst>
              <a:ext uri="{FF2B5EF4-FFF2-40B4-BE49-F238E27FC236}">
                <a16:creationId xmlns:a16="http://schemas.microsoft.com/office/drawing/2014/main" id="{F0FD29CA-1B0A-EDBC-1DF1-A1BDF4ECE2B0}"/>
              </a:ext>
            </a:extLst>
          </p:cNvPr>
          <p:cNvSpPr/>
          <p:nvPr/>
        </p:nvSpPr>
        <p:spPr>
          <a:xfrm>
            <a:off x="1290639" y="1761875"/>
            <a:ext cx="1876423" cy="238125"/>
          </a:xfrm>
          <a:prstGeom prst="rightArrow">
            <a:avLst/>
          </a:prstGeom>
          <a:solidFill>
            <a:schemeClr val="bg1"/>
          </a:solidFill>
          <a:ln w="19050">
            <a:solidFill>
              <a:schemeClr val="tx1"/>
            </a:solidFill>
          </a:ln>
          <a:effectLst>
            <a:outerShdw blurRad="50800" dist="38100" dir="2700000" algn="tl" rotWithShape="0">
              <a:prstClr val="black">
                <a:alpha val="40000"/>
              </a:prst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5" name="Arrow: Right 14">
            <a:extLst>
              <a:ext uri="{FF2B5EF4-FFF2-40B4-BE49-F238E27FC236}">
                <a16:creationId xmlns:a16="http://schemas.microsoft.com/office/drawing/2014/main" id="{21A12EDE-AD72-C18C-3D31-F8A83B6E6174}"/>
              </a:ext>
            </a:extLst>
          </p:cNvPr>
          <p:cNvSpPr/>
          <p:nvPr/>
        </p:nvSpPr>
        <p:spPr>
          <a:xfrm>
            <a:off x="5976937" y="1761874"/>
            <a:ext cx="1876423" cy="238125"/>
          </a:xfrm>
          <a:prstGeom prst="rightArrow">
            <a:avLst/>
          </a:prstGeom>
          <a:solidFill>
            <a:schemeClr val="bg1"/>
          </a:solidFill>
          <a:ln w="19050">
            <a:solidFill>
              <a:schemeClr val="tx1"/>
            </a:solidFill>
          </a:ln>
          <a:effectLst>
            <a:outerShdw blurRad="50800" dist="38100" dir="2700000" algn="tl" rotWithShape="0">
              <a:prstClr val="black">
                <a:alpha val="40000"/>
              </a:prst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7" name="Arrow: U-Turn 16">
            <a:extLst>
              <a:ext uri="{FF2B5EF4-FFF2-40B4-BE49-F238E27FC236}">
                <a16:creationId xmlns:a16="http://schemas.microsoft.com/office/drawing/2014/main" id="{DEB1A51E-D338-795D-667B-D50C8DE8A8B4}"/>
              </a:ext>
            </a:extLst>
          </p:cNvPr>
          <p:cNvSpPr/>
          <p:nvPr/>
        </p:nvSpPr>
        <p:spPr>
          <a:xfrm rot="5400000">
            <a:off x="5595937" y="2642462"/>
            <a:ext cx="1466852" cy="704852"/>
          </a:xfrm>
          <a:prstGeom prst="uturnArrow">
            <a:avLst>
              <a:gd name="adj1" fmla="val 25000"/>
              <a:gd name="adj2" fmla="val 25000"/>
              <a:gd name="adj3" fmla="val 25000"/>
              <a:gd name="adj4" fmla="val 42538"/>
              <a:gd name="adj5" fmla="val 100000"/>
            </a:avLst>
          </a:prstGeom>
          <a:solidFill>
            <a:schemeClr val="bg1"/>
          </a:solidFill>
          <a:ln w="19050">
            <a:solidFill>
              <a:schemeClr val="tx1"/>
            </a:solidFill>
          </a:ln>
          <a:effectLst>
            <a:outerShdw blurRad="50800" dist="38100" dir="2700000" algn="tl" rotWithShape="0">
              <a:prstClr val="black">
                <a:alpha val="40000"/>
              </a:prst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8" name="Arrow: U-Turn 17">
            <a:extLst>
              <a:ext uri="{FF2B5EF4-FFF2-40B4-BE49-F238E27FC236}">
                <a16:creationId xmlns:a16="http://schemas.microsoft.com/office/drawing/2014/main" id="{4981E70A-9C5E-5AA8-A632-6E55180223C3}"/>
              </a:ext>
            </a:extLst>
          </p:cNvPr>
          <p:cNvSpPr/>
          <p:nvPr/>
        </p:nvSpPr>
        <p:spPr>
          <a:xfrm rot="16200000">
            <a:off x="2081210" y="2690087"/>
            <a:ext cx="1466852" cy="704852"/>
          </a:xfrm>
          <a:prstGeom prst="uturnArrow">
            <a:avLst>
              <a:gd name="adj1" fmla="val 25000"/>
              <a:gd name="adj2" fmla="val 25000"/>
              <a:gd name="adj3" fmla="val 25000"/>
              <a:gd name="adj4" fmla="val 43750"/>
              <a:gd name="adj5" fmla="val 100000"/>
            </a:avLst>
          </a:prstGeom>
          <a:solidFill>
            <a:schemeClr val="bg1"/>
          </a:solidFill>
          <a:ln w="19050">
            <a:solidFill>
              <a:schemeClr val="tx1"/>
            </a:solidFill>
          </a:ln>
          <a:effectLst>
            <a:outerShdw blurRad="50800" dist="38100" dir="2700000" algn="tl" rotWithShape="0">
              <a:prstClr val="black">
                <a:alpha val="40000"/>
              </a:prst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9" name="TextBox 18">
            <a:extLst>
              <a:ext uri="{FF2B5EF4-FFF2-40B4-BE49-F238E27FC236}">
                <a16:creationId xmlns:a16="http://schemas.microsoft.com/office/drawing/2014/main" id="{BFAAFB06-7EAD-852F-B452-E3EE0EE7056C}"/>
              </a:ext>
            </a:extLst>
          </p:cNvPr>
          <p:cNvSpPr txBox="1"/>
          <p:nvPr/>
        </p:nvSpPr>
        <p:spPr>
          <a:xfrm>
            <a:off x="561914" y="1454715"/>
            <a:ext cx="1457450" cy="369332"/>
          </a:xfrm>
          <a:prstGeom prst="rect">
            <a:avLst/>
          </a:prstGeom>
          <a:noFill/>
        </p:spPr>
        <p:txBody>
          <a:bodyPr wrap="none" rtlCol="0">
            <a:spAutoFit/>
          </a:bodyPr>
          <a:lstStyle/>
          <a:p>
            <a:pPr algn="ctr"/>
            <a:r>
              <a:rPr lang="en-US" sz="1800" b="1" dirty="0">
                <a:latin typeface="Gill Sans"/>
              </a:rPr>
              <a:t>Input Symbol</a:t>
            </a:r>
          </a:p>
        </p:txBody>
      </p:sp>
      <p:sp>
        <p:nvSpPr>
          <p:cNvPr id="20" name="TextBox 19">
            <a:extLst>
              <a:ext uri="{FF2B5EF4-FFF2-40B4-BE49-F238E27FC236}">
                <a16:creationId xmlns:a16="http://schemas.microsoft.com/office/drawing/2014/main" id="{DB2CB11F-B311-144A-11A1-8D54F123455C}"/>
              </a:ext>
            </a:extLst>
          </p:cNvPr>
          <p:cNvSpPr txBox="1"/>
          <p:nvPr/>
        </p:nvSpPr>
        <p:spPr>
          <a:xfrm>
            <a:off x="7122914" y="1352299"/>
            <a:ext cx="1407758" cy="369332"/>
          </a:xfrm>
          <a:prstGeom prst="rect">
            <a:avLst/>
          </a:prstGeom>
          <a:noFill/>
        </p:spPr>
        <p:txBody>
          <a:bodyPr wrap="none" rtlCol="0">
            <a:spAutoFit/>
          </a:bodyPr>
          <a:lstStyle/>
          <a:p>
            <a:pPr algn="ctr"/>
            <a:r>
              <a:rPr lang="en-US" sz="1800" b="1">
                <a:latin typeface="Gill Sans"/>
              </a:rPr>
              <a:t>Output Code</a:t>
            </a:r>
          </a:p>
        </p:txBody>
      </p:sp>
    </p:spTree>
    <p:extLst>
      <p:ext uri="{BB962C8B-B14F-4D97-AF65-F5344CB8AC3E}">
        <p14:creationId xmlns:p14="http://schemas.microsoft.com/office/powerpoint/2010/main" val="7780287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244" y="222176"/>
            <a:ext cx="6323812" cy="572700"/>
          </a:xfrm>
        </p:spPr>
        <p:txBody>
          <a:bodyPr/>
          <a:lstStyle/>
          <a:p>
            <a:r>
              <a:rPr lang="en-US" dirty="0"/>
              <a:t>Atalanta During Inference Evaluation</a:t>
            </a:r>
          </a:p>
        </p:txBody>
      </p:sp>
      <p:pic>
        <p:nvPicPr>
          <p:cNvPr id="3" name="Picture 2">
            <a:extLst>
              <a:ext uri="{FF2B5EF4-FFF2-40B4-BE49-F238E27FC236}">
                <a16:creationId xmlns:a16="http://schemas.microsoft.com/office/drawing/2014/main" id="{5634A08E-52E2-929E-8E09-E8C05DE4086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Lst>
          </a:blip>
          <a:srcRect b="1699"/>
          <a:stretch/>
        </p:blipFill>
        <p:spPr>
          <a:xfrm>
            <a:off x="2193101" y="1059964"/>
            <a:ext cx="1560864" cy="1578219"/>
          </a:xfrm>
          <a:prstGeom prst="rect">
            <a:avLst/>
          </a:prstGeom>
          <a:ln w="57150">
            <a:solidFill>
              <a:schemeClr val="tx1"/>
            </a:solidFill>
          </a:ln>
          <a:effectLst>
            <a:softEdge rad="112500"/>
          </a:effectLst>
        </p:spPr>
      </p:pic>
      <p:pic>
        <p:nvPicPr>
          <p:cNvPr id="5124" name="Picture 4" descr="VS Logo design (2388661)">
            <a:extLst>
              <a:ext uri="{FF2B5EF4-FFF2-40B4-BE49-F238E27FC236}">
                <a16:creationId xmlns:a16="http://schemas.microsoft.com/office/drawing/2014/main" id="{BEC65C80-7637-A4EC-A4D3-B1327509BCC5}"/>
              </a:ext>
            </a:extLst>
          </p:cNvPr>
          <p:cNvPicPr>
            <a:picLocks noChangeAspect="1" noChangeArrowheads="1"/>
          </p:cNvPicPr>
          <p:nvPr/>
        </p:nvPicPr>
        <p:blipFill rotWithShape="1">
          <a:blip r:embed="rId6">
            <a:biLevel thresh="75000"/>
            <a:extLst>
              <a:ext uri="{28A0092B-C50C-407E-A947-70E740481C1C}">
                <a14:useLocalDpi xmlns:a14="http://schemas.microsoft.com/office/drawing/2010/main" val="0"/>
              </a:ext>
            </a:extLst>
          </a:blip>
          <a:srcRect l="26533" t="30401" r="26000" b="29558"/>
          <a:stretch/>
        </p:blipFill>
        <p:spPr bwMode="auto">
          <a:xfrm>
            <a:off x="2406152" y="2716906"/>
            <a:ext cx="1248589" cy="7021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A80D076-FF01-A5CE-9F3C-27D7F565217E}"/>
              </a:ext>
            </a:extLst>
          </p:cNvPr>
          <p:cNvPicPr>
            <a:picLocks noChangeAspect="1"/>
          </p:cNvPicPr>
          <p:nvPr/>
        </p:nvPicPr>
        <p:blipFill rotWithShape="1">
          <a:blip r:embed="rId7">
            <a:biLevel thresh="75000"/>
          </a:blip>
          <a:srcRect l="14396" r="13364"/>
          <a:stretch/>
        </p:blipFill>
        <p:spPr>
          <a:xfrm>
            <a:off x="1173254" y="3419067"/>
            <a:ext cx="1087445" cy="1505327"/>
          </a:xfrm>
          <a:prstGeom prst="rect">
            <a:avLst/>
          </a:prstGeom>
        </p:spPr>
      </p:pic>
      <p:sp>
        <p:nvSpPr>
          <p:cNvPr id="8" name="AutoShape 8" descr="Strong Icon Vector Concept Logo Design Graphic by quatrovio · Creative  Fabrica">
            <a:extLst>
              <a:ext uri="{FF2B5EF4-FFF2-40B4-BE49-F238E27FC236}">
                <a16:creationId xmlns:a16="http://schemas.microsoft.com/office/drawing/2014/main" id="{0D13EC9D-9BA3-0F0D-4E47-1963986BFF65}"/>
              </a:ext>
            </a:extLst>
          </p:cNvPr>
          <p:cNvSpPr>
            <a:spLocks noChangeAspect="1" noChangeArrowheads="1"/>
          </p:cNvSpPr>
          <p:nvPr/>
        </p:nvSpPr>
        <p:spPr bwMode="auto">
          <a:xfrm>
            <a:off x="723001" y="457559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64CC6A71-DF10-56E3-78B2-7CE96265EE5C}"/>
              </a:ext>
            </a:extLst>
          </p:cNvPr>
          <p:cNvPicPr>
            <a:picLocks noChangeAspect="1"/>
          </p:cNvPicPr>
          <p:nvPr/>
        </p:nvPicPr>
        <p:blipFill rotWithShape="1">
          <a:blip r:embed="rId8">
            <a:biLevel thresh="75000"/>
          </a:blip>
          <a:srcRect l="31235" t="21112" r="29506" b="22037"/>
          <a:stretch/>
        </p:blipFill>
        <p:spPr>
          <a:xfrm>
            <a:off x="120347" y="3419067"/>
            <a:ext cx="1052907" cy="1016486"/>
          </a:xfrm>
          <a:prstGeom prst="rect">
            <a:avLst/>
          </a:prstGeom>
        </p:spPr>
      </p:pic>
      <p:pic>
        <p:nvPicPr>
          <p:cNvPr id="12" name="Picture 11">
            <a:extLst>
              <a:ext uri="{FF2B5EF4-FFF2-40B4-BE49-F238E27FC236}">
                <a16:creationId xmlns:a16="http://schemas.microsoft.com/office/drawing/2014/main" id="{DCE242D8-6A64-8A2A-96E2-CF8172041836}"/>
              </a:ext>
            </a:extLst>
          </p:cNvPr>
          <p:cNvPicPr>
            <a:picLocks noChangeAspect="1"/>
          </p:cNvPicPr>
          <p:nvPr/>
        </p:nvPicPr>
        <p:blipFill rotWithShape="1">
          <a:blip r:embed="rId9">
            <a:biLevel thresh="75000"/>
          </a:blip>
          <a:srcRect l="30116" t="20014" r="24081" b="26716"/>
          <a:stretch/>
        </p:blipFill>
        <p:spPr>
          <a:xfrm>
            <a:off x="4325016" y="3488732"/>
            <a:ext cx="1234409" cy="1435662"/>
          </a:xfrm>
          <a:prstGeom prst="rect">
            <a:avLst/>
          </a:prstGeom>
        </p:spPr>
      </p:pic>
      <p:sp>
        <p:nvSpPr>
          <p:cNvPr id="16" name="Google Shape;319;p35">
            <a:extLst>
              <a:ext uri="{FF2B5EF4-FFF2-40B4-BE49-F238E27FC236}">
                <a16:creationId xmlns:a16="http://schemas.microsoft.com/office/drawing/2014/main" id="{405DE248-8D51-660B-EBB1-DEB74121409E}"/>
              </a:ext>
            </a:extLst>
          </p:cNvPr>
          <p:cNvSpPr txBox="1">
            <a:spLocks/>
          </p:cNvSpPr>
          <p:nvPr/>
        </p:nvSpPr>
        <p:spPr>
          <a:xfrm>
            <a:off x="2444273" y="3706449"/>
            <a:ext cx="2240517" cy="1138732"/>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b="1" dirty="0">
                <a:solidFill>
                  <a:schemeClr val="tx1"/>
                </a:solidFill>
                <a:latin typeface="Gill Sans"/>
              </a:rPr>
              <a:t>Bit Plane Compression</a:t>
            </a:r>
          </a:p>
          <a:p>
            <a:pPr algn="ctr"/>
            <a:r>
              <a:rPr lang="en-US" sz="2400" b="1" dirty="0">
                <a:solidFill>
                  <a:schemeClr val="tx1"/>
                </a:solidFill>
                <a:latin typeface="Gill Sans"/>
              </a:rPr>
              <a:t>(BPC)</a:t>
            </a:r>
          </a:p>
        </p:txBody>
      </p:sp>
      <p:grpSp>
        <p:nvGrpSpPr>
          <p:cNvPr id="25" name="Group 24">
            <a:extLst>
              <a:ext uri="{FF2B5EF4-FFF2-40B4-BE49-F238E27FC236}">
                <a16:creationId xmlns:a16="http://schemas.microsoft.com/office/drawing/2014/main" id="{0C3A4A54-0B5F-3777-2CAD-C0B88C80B3BC}"/>
              </a:ext>
            </a:extLst>
          </p:cNvPr>
          <p:cNvGrpSpPr/>
          <p:nvPr/>
        </p:nvGrpSpPr>
        <p:grpSpPr>
          <a:xfrm>
            <a:off x="6256667" y="3735749"/>
            <a:ext cx="1560864" cy="1094050"/>
            <a:chOff x="5779216" y="2044729"/>
            <a:chExt cx="1909918" cy="1252046"/>
          </a:xfrm>
        </p:grpSpPr>
        <p:pic>
          <p:nvPicPr>
            <p:cNvPr id="23" name="Picture 22">
              <a:extLst>
                <a:ext uri="{FF2B5EF4-FFF2-40B4-BE49-F238E27FC236}">
                  <a16:creationId xmlns:a16="http://schemas.microsoft.com/office/drawing/2014/main" id="{2572DAD9-61EE-5835-DFD9-7AFBEB81840A}"/>
                </a:ext>
              </a:extLst>
            </p:cNvPr>
            <p:cNvPicPr>
              <a:picLocks noChangeAspect="1"/>
            </p:cNvPicPr>
            <p:nvPr/>
          </p:nvPicPr>
          <p:blipFill>
            <a:blip r:embed="rId10"/>
            <a:stretch>
              <a:fillRect/>
            </a:stretch>
          </p:blipFill>
          <p:spPr>
            <a:xfrm>
              <a:off x="5779216" y="2500976"/>
              <a:ext cx="1909918" cy="795799"/>
            </a:xfrm>
            <a:prstGeom prst="rect">
              <a:avLst/>
            </a:prstGeom>
          </p:spPr>
        </p:pic>
        <p:pic>
          <p:nvPicPr>
            <p:cNvPr id="24" name="Picture 23">
              <a:extLst>
                <a:ext uri="{FF2B5EF4-FFF2-40B4-BE49-F238E27FC236}">
                  <a16:creationId xmlns:a16="http://schemas.microsoft.com/office/drawing/2014/main" id="{3CC9AFB9-151E-4FB3-C8FB-EE3EA3A298ED}"/>
                </a:ext>
              </a:extLst>
            </p:cNvPr>
            <p:cNvPicPr>
              <a:picLocks noChangeAspect="1"/>
            </p:cNvPicPr>
            <p:nvPr/>
          </p:nvPicPr>
          <p:blipFill rotWithShape="1">
            <a:blip r:embed="rId11"/>
            <a:srcRect l="16592" t="32953" r="66864" b="31626"/>
            <a:stretch/>
          </p:blipFill>
          <p:spPr>
            <a:xfrm>
              <a:off x="6486877" y="2044729"/>
              <a:ext cx="494595" cy="702162"/>
            </a:xfrm>
            <a:prstGeom prst="rect">
              <a:avLst/>
            </a:prstGeom>
          </p:spPr>
        </p:pic>
      </p:grpSp>
      <p:sp>
        <p:nvSpPr>
          <p:cNvPr id="4" name="TextBox 3">
            <a:extLst>
              <a:ext uri="{FF2B5EF4-FFF2-40B4-BE49-F238E27FC236}">
                <a16:creationId xmlns:a16="http://schemas.microsoft.com/office/drawing/2014/main" id="{9E6A577A-0AE1-241B-9E22-7221045A083A}"/>
              </a:ext>
            </a:extLst>
          </p:cNvPr>
          <p:cNvSpPr txBox="1"/>
          <p:nvPr/>
        </p:nvSpPr>
        <p:spPr>
          <a:xfrm>
            <a:off x="6150810" y="3072168"/>
            <a:ext cx="1864613" cy="369332"/>
          </a:xfrm>
          <a:prstGeom prst="rect">
            <a:avLst/>
          </a:prstGeom>
          <a:noFill/>
        </p:spPr>
        <p:txBody>
          <a:bodyPr wrap="none" rtlCol="0">
            <a:spAutoFit/>
          </a:bodyPr>
          <a:lstStyle/>
          <a:p>
            <a:pPr algn="ctr"/>
            <a:r>
              <a:rPr lang="en-US" sz="1800" dirty="0">
                <a:latin typeface="Franklin Gothic Medium" panose="020B0603020102020204" pitchFamily="34" charset="0"/>
              </a:rPr>
              <a:t>EFFICIENTNET v2</a:t>
            </a:r>
          </a:p>
        </p:txBody>
      </p:sp>
      <p:pic>
        <p:nvPicPr>
          <p:cNvPr id="7" name="Picture 6">
            <a:extLst>
              <a:ext uri="{FF2B5EF4-FFF2-40B4-BE49-F238E27FC236}">
                <a16:creationId xmlns:a16="http://schemas.microsoft.com/office/drawing/2014/main" id="{580C192D-82CD-CB2D-E35A-D3173E1691F0}"/>
              </a:ext>
            </a:extLst>
          </p:cNvPr>
          <p:cNvPicPr>
            <a:picLocks noChangeAspect="1"/>
          </p:cNvPicPr>
          <p:nvPr/>
        </p:nvPicPr>
        <p:blipFill>
          <a:blip r:embed="rId12"/>
          <a:stretch>
            <a:fillRect/>
          </a:stretch>
        </p:blipFill>
        <p:spPr>
          <a:xfrm>
            <a:off x="6637415" y="2599697"/>
            <a:ext cx="740514" cy="416539"/>
          </a:xfrm>
          <a:prstGeom prst="rect">
            <a:avLst/>
          </a:prstGeom>
        </p:spPr>
      </p:pic>
      <p:pic>
        <p:nvPicPr>
          <p:cNvPr id="10" name="Picture 9">
            <a:extLst>
              <a:ext uri="{FF2B5EF4-FFF2-40B4-BE49-F238E27FC236}">
                <a16:creationId xmlns:a16="http://schemas.microsoft.com/office/drawing/2014/main" id="{6B3FD41F-0DDF-FB28-A5DC-DE8DD7DC20A9}"/>
              </a:ext>
            </a:extLst>
          </p:cNvPr>
          <p:cNvPicPr>
            <a:picLocks noChangeAspect="1"/>
          </p:cNvPicPr>
          <p:nvPr/>
        </p:nvPicPr>
        <p:blipFill rotWithShape="1">
          <a:blip r:embed="rId13"/>
          <a:srcRect l="6482" r="5330"/>
          <a:stretch/>
        </p:blipFill>
        <p:spPr>
          <a:xfrm>
            <a:off x="5458617" y="1320282"/>
            <a:ext cx="1320126" cy="841803"/>
          </a:xfrm>
          <a:prstGeom prst="rect">
            <a:avLst/>
          </a:prstGeom>
        </p:spPr>
      </p:pic>
      <p:pic>
        <p:nvPicPr>
          <p:cNvPr id="11" name="Picture 10">
            <a:extLst>
              <a:ext uri="{FF2B5EF4-FFF2-40B4-BE49-F238E27FC236}">
                <a16:creationId xmlns:a16="http://schemas.microsoft.com/office/drawing/2014/main" id="{20091E94-2CF0-C07B-280E-15BAA11DC204}"/>
              </a:ext>
            </a:extLst>
          </p:cNvPr>
          <p:cNvPicPr>
            <a:picLocks noChangeAspect="1"/>
          </p:cNvPicPr>
          <p:nvPr/>
        </p:nvPicPr>
        <p:blipFill rotWithShape="1">
          <a:blip r:embed="rId14"/>
          <a:srcRect l="23427" t="13787" r="23221" b="31312"/>
          <a:stretch/>
        </p:blipFill>
        <p:spPr>
          <a:xfrm>
            <a:off x="6959675" y="1340249"/>
            <a:ext cx="1612943" cy="890645"/>
          </a:xfrm>
          <a:prstGeom prst="rect">
            <a:avLst/>
          </a:prstGeom>
        </p:spPr>
      </p:pic>
    </p:spTree>
    <p:custDataLst>
      <p:tags r:id="rId1"/>
    </p:custDataLst>
    <p:extLst>
      <p:ext uri="{BB962C8B-B14F-4D97-AF65-F5344CB8AC3E}">
        <p14:creationId xmlns:p14="http://schemas.microsoft.com/office/powerpoint/2010/main" val="374325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500"/>
                                        <p:tgtEl>
                                          <p:spTgt spid="512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10"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845410C-4BB7-E531-D925-211E20000B42}"/>
              </a:ext>
            </a:extLst>
          </p:cNvPr>
          <p:cNvPicPr>
            <a:picLocks noChangeAspect="1"/>
          </p:cNvPicPr>
          <p:nvPr/>
        </p:nvPicPr>
        <p:blipFill>
          <a:blip r:embed="rId4"/>
          <a:srcRect/>
          <a:stretch/>
        </p:blipFill>
        <p:spPr>
          <a:xfrm>
            <a:off x="181257" y="916125"/>
            <a:ext cx="8334446" cy="4041595"/>
          </a:xfrm>
          <a:prstGeom prst="rect">
            <a:avLst/>
          </a:prstGeom>
          <a:solidFill>
            <a:srgbClr val="525252"/>
          </a:solidFill>
        </p:spPr>
      </p:pic>
      <p:sp>
        <p:nvSpPr>
          <p:cNvPr id="2" name="Title 1">
            <a:extLst>
              <a:ext uri="{FF2B5EF4-FFF2-40B4-BE49-F238E27FC236}">
                <a16:creationId xmlns:a16="http://schemas.microsoft.com/office/drawing/2014/main" id="{B2172926-FACB-B682-CFCF-C53083117198}"/>
              </a:ext>
            </a:extLst>
          </p:cNvPr>
          <p:cNvSpPr>
            <a:spLocks noGrp="1"/>
          </p:cNvSpPr>
          <p:nvPr>
            <p:ph type="title"/>
          </p:nvPr>
        </p:nvSpPr>
        <p:spPr/>
        <p:txBody>
          <a:bodyPr/>
          <a:lstStyle/>
          <a:p>
            <a:r>
              <a:rPr lang="en-US" dirty="0">
                <a:solidFill>
                  <a:schemeClr val="dk1"/>
                </a:solidFill>
                <a:latin typeface="Figtree Black"/>
                <a:sym typeface="Figtree Black"/>
              </a:rPr>
              <a:t>Compression Performance: Weights</a:t>
            </a:r>
            <a:endParaRPr lang="en-US" dirty="0"/>
          </a:p>
        </p:txBody>
      </p:sp>
      <p:grpSp>
        <p:nvGrpSpPr>
          <p:cNvPr id="14" name="Group 13">
            <a:extLst>
              <a:ext uri="{FF2B5EF4-FFF2-40B4-BE49-F238E27FC236}">
                <a16:creationId xmlns:a16="http://schemas.microsoft.com/office/drawing/2014/main" id="{C53AF42C-A5F0-1C6E-CEEB-433519C92EB5}"/>
              </a:ext>
            </a:extLst>
          </p:cNvPr>
          <p:cNvGrpSpPr/>
          <p:nvPr/>
        </p:nvGrpSpPr>
        <p:grpSpPr>
          <a:xfrm>
            <a:off x="1142702" y="1057366"/>
            <a:ext cx="6357319" cy="1671351"/>
            <a:chOff x="1142702" y="1057366"/>
            <a:chExt cx="6357319" cy="1671351"/>
          </a:xfrm>
        </p:grpSpPr>
        <p:pic>
          <p:nvPicPr>
            <p:cNvPr id="9" name="Picture 8" descr="A green arrow pointing to the left&#10;&#10;Description automatically generated">
              <a:extLst>
                <a:ext uri="{FF2B5EF4-FFF2-40B4-BE49-F238E27FC236}">
                  <a16:creationId xmlns:a16="http://schemas.microsoft.com/office/drawing/2014/main" id="{BA5EF4AB-CFD4-B86E-1BB4-C467C6B7FEE5}"/>
                </a:ext>
              </a:extLst>
            </p:cNvPr>
            <p:cNvPicPr>
              <a:picLocks noChangeAspect="1"/>
            </p:cNvPicPr>
            <p:nvPr/>
          </p:nvPicPr>
          <p:blipFill>
            <a:blip r:embed="rId5">
              <a:duotone>
                <a:prstClr val="black"/>
                <a:srgbClr val="00B050">
                  <a:tint val="45000"/>
                  <a:satMod val="400000"/>
                </a:srgbClr>
              </a:duotone>
            </a:blip>
            <a:stretch>
              <a:fillRect/>
            </a:stretch>
          </p:blipFill>
          <p:spPr>
            <a:xfrm>
              <a:off x="4348480" y="2312306"/>
              <a:ext cx="416411" cy="416411"/>
            </a:xfrm>
            <a:prstGeom prst="rect">
              <a:avLst/>
            </a:prstGeom>
          </p:spPr>
        </p:pic>
        <p:pic>
          <p:nvPicPr>
            <p:cNvPr id="10" name="Picture 9" descr="A green arrow pointing to the left&#10;&#10;Description automatically generated">
              <a:extLst>
                <a:ext uri="{FF2B5EF4-FFF2-40B4-BE49-F238E27FC236}">
                  <a16:creationId xmlns:a16="http://schemas.microsoft.com/office/drawing/2014/main" id="{A68C2AFC-3B6D-CC35-49A1-E35BF95FE062}"/>
                </a:ext>
              </a:extLst>
            </p:cNvPr>
            <p:cNvPicPr>
              <a:picLocks noChangeAspect="1"/>
            </p:cNvPicPr>
            <p:nvPr/>
          </p:nvPicPr>
          <p:blipFill>
            <a:blip r:embed="rId5">
              <a:duotone>
                <a:prstClr val="black"/>
                <a:srgbClr val="00B050">
                  <a:tint val="45000"/>
                  <a:satMod val="400000"/>
                </a:srgbClr>
              </a:duotone>
            </a:blip>
            <a:stretch>
              <a:fillRect/>
            </a:stretch>
          </p:blipFill>
          <p:spPr>
            <a:xfrm>
              <a:off x="2659530" y="1580786"/>
              <a:ext cx="416411" cy="416411"/>
            </a:xfrm>
            <a:prstGeom prst="rect">
              <a:avLst/>
            </a:prstGeom>
          </p:spPr>
        </p:pic>
        <p:pic>
          <p:nvPicPr>
            <p:cNvPr id="11" name="Picture 10" descr="A green arrow pointing to the left&#10;&#10;Description automatically generated">
              <a:extLst>
                <a:ext uri="{FF2B5EF4-FFF2-40B4-BE49-F238E27FC236}">
                  <a16:creationId xmlns:a16="http://schemas.microsoft.com/office/drawing/2014/main" id="{F0F41474-84C8-D755-5851-C0EB296A1423}"/>
                </a:ext>
              </a:extLst>
            </p:cNvPr>
            <p:cNvPicPr>
              <a:picLocks noChangeAspect="1"/>
            </p:cNvPicPr>
            <p:nvPr/>
          </p:nvPicPr>
          <p:blipFill>
            <a:blip r:embed="rId5">
              <a:duotone>
                <a:prstClr val="black"/>
                <a:srgbClr val="00B050">
                  <a:tint val="45000"/>
                  <a:satMod val="400000"/>
                </a:srgbClr>
              </a:duotone>
            </a:blip>
            <a:stretch>
              <a:fillRect/>
            </a:stretch>
          </p:blipFill>
          <p:spPr>
            <a:xfrm>
              <a:off x="1142702" y="1057366"/>
              <a:ext cx="416411" cy="416411"/>
            </a:xfrm>
            <a:prstGeom prst="rect">
              <a:avLst/>
            </a:prstGeom>
          </p:spPr>
        </p:pic>
        <p:pic>
          <p:nvPicPr>
            <p:cNvPr id="12" name="Picture 11" descr="A green arrow pointing to the left&#10;&#10;Description automatically generated">
              <a:extLst>
                <a:ext uri="{FF2B5EF4-FFF2-40B4-BE49-F238E27FC236}">
                  <a16:creationId xmlns:a16="http://schemas.microsoft.com/office/drawing/2014/main" id="{BC6907F0-1771-E261-2DC2-4202E9F52B32}"/>
                </a:ext>
              </a:extLst>
            </p:cNvPr>
            <p:cNvPicPr>
              <a:picLocks noChangeAspect="1"/>
            </p:cNvPicPr>
            <p:nvPr/>
          </p:nvPicPr>
          <p:blipFill>
            <a:blip r:embed="rId5">
              <a:duotone>
                <a:prstClr val="black"/>
                <a:srgbClr val="00B050">
                  <a:tint val="45000"/>
                  <a:satMod val="400000"/>
                </a:srgbClr>
              </a:duotone>
            </a:blip>
            <a:stretch>
              <a:fillRect/>
            </a:stretch>
          </p:blipFill>
          <p:spPr>
            <a:xfrm>
              <a:off x="5566782" y="1473777"/>
              <a:ext cx="416411" cy="416411"/>
            </a:xfrm>
            <a:prstGeom prst="rect">
              <a:avLst/>
            </a:prstGeom>
          </p:spPr>
        </p:pic>
        <p:pic>
          <p:nvPicPr>
            <p:cNvPr id="13" name="Picture 12" descr="A green arrow pointing to the left&#10;&#10;Description automatically generated">
              <a:extLst>
                <a:ext uri="{FF2B5EF4-FFF2-40B4-BE49-F238E27FC236}">
                  <a16:creationId xmlns:a16="http://schemas.microsoft.com/office/drawing/2014/main" id="{41BE8F6F-B1D7-EEEA-683C-B3D7C976EB57}"/>
                </a:ext>
              </a:extLst>
            </p:cNvPr>
            <p:cNvPicPr>
              <a:picLocks noChangeAspect="1"/>
            </p:cNvPicPr>
            <p:nvPr/>
          </p:nvPicPr>
          <p:blipFill>
            <a:blip r:embed="rId5">
              <a:duotone>
                <a:prstClr val="black"/>
                <a:srgbClr val="00B050">
                  <a:tint val="45000"/>
                  <a:satMod val="400000"/>
                </a:srgbClr>
              </a:duotone>
            </a:blip>
            <a:stretch>
              <a:fillRect/>
            </a:stretch>
          </p:blipFill>
          <p:spPr>
            <a:xfrm>
              <a:off x="7083610" y="1423778"/>
              <a:ext cx="416411" cy="416411"/>
            </a:xfrm>
            <a:prstGeom prst="rect">
              <a:avLst/>
            </a:prstGeom>
          </p:spPr>
        </p:pic>
      </p:gr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0227CDA9-9A63-B17A-76E8-3FC6195276A0}"/>
                  </a:ext>
                </a:extLst>
              </p:cNvPr>
              <p:cNvSpPr/>
              <p:nvPr/>
            </p:nvSpPr>
            <p:spPr>
              <a:xfrm>
                <a:off x="5411096" y="2969111"/>
                <a:ext cx="1247887" cy="572700"/>
              </a:xfrm>
              <a:prstGeom prst="rect">
                <a:avLst/>
              </a:prstGeom>
              <a:solidFill>
                <a:srgbClr val="CCE5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800" b="1" i="1" smtClean="0">
                          <a:solidFill>
                            <a:srgbClr val="20A026"/>
                          </a:solidFill>
                          <a:latin typeface="Cambria Math" panose="02040503050406030204" pitchFamily="18" charset="0"/>
                        </a:rPr>
                        <m:t>−</m:t>
                      </m:r>
                      <m:r>
                        <a:rPr lang="en-US" sz="2800" b="1" i="1" smtClean="0">
                          <a:solidFill>
                            <a:srgbClr val="20A026"/>
                          </a:solidFill>
                          <a:latin typeface="Cambria Math" panose="02040503050406030204" pitchFamily="18" charset="0"/>
                        </a:rPr>
                        <m:t>𝟑𝟓</m:t>
                      </m:r>
                      <m:r>
                        <a:rPr lang="en-US" sz="2800" b="1" i="1" smtClean="0">
                          <a:solidFill>
                            <a:srgbClr val="20A026"/>
                          </a:solidFill>
                          <a:latin typeface="Cambria Math" panose="02040503050406030204" pitchFamily="18" charset="0"/>
                        </a:rPr>
                        <m:t>%</m:t>
                      </m:r>
                    </m:oMath>
                  </m:oMathPara>
                </a14:m>
                <a:endParaRPr lang="en-US" sz="2800" b="1" i="1" dirty="0">
                  <a:solidFill>
                    <a:srgbClr val="20A026"/>
                  </a:solidFill>
                  <a:latin typeface="Cambria Math" panose="02040503050406030204" pitchFamily="18" charset="0"/>
                </a:endParaRPr>
              </a:p>
            </p:txBody>
          </p:sp>
        </mc:Choice>
        <mc:Fallback xmlns="">
          <p:sp>
            <p:nvSpPr>
              <p:cNvPr id="15" name="Rectangle 14">
                <a:extLst>
                  <a:ext uri="{FF2B5EF4-FFF2-40B4-BE49-F238E27FC236}">
                    <a16:creationId xmlns:a16="http://schemas.microsoft.com/office/drawing/2014/main" id="{0227CDA9-9A63-B17A-76E8-3FC6195276A0}"/>
                  </a:ext>
                </a:extLst>
              </p:cNvPr>
              <p:cNvSpPr>
                <a:spLocks noRot="1" noChangeAspect="1" noMove="1" noResize="1" noEditPoints="1" noAdjustHandles="1" noChangeArrowheads="1" noChangeShapeType="1" noTextEdit="1"/>
              </p:cNvSpPr>
              <p:nvPr/>
            </p:nvSpPr>
            <p:spPr>
              <a:xfrm>
                <a:off x="5411096" y="2969111"/>
                <a:ext cx="1247887" cy="572700"/>
              </a:xfrm>
              <a:prstGeom prst="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84B90A5C-49E5-6D85-9746-950FCF3C88D2}"/>
                  </a:ext>
                </a:extLst>
              </p:cNvPr>
              <p:cNvSpPr/>
              <p:nvPr/>
            </p:nvSpPr>
            <p:spPr>
              <a:xfrm>
                <a:off x="902830" y="2882643"/>
                <a:ext cx="1247887" cy="572700"/>
              </a:xfrm>
              <a:prstGeom prst="rect">
                <a:avLst/>
              </a:prstGeom>
              <a:solidFill>
                <a:srgbClr val="CCE5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800" b="1" i="1">
                          <a:solidFill>
                            <a:srgbClr val="20A026"/>
                          </a:solidFill>
                          <a:latin typeface="Cambria Math" panose="02040503050406030204" pitchFamily="18" charset="0"/>
                        </a:rPr>
                        <m:t>−</m:t>
                      </m:r>
                      <m:r>
                        <a:rPr lang="en-US" sz="2800" b="1" i="1">
                          <a:solidFill>
                            <a:srgbClr val="20A026"/>
                          </a:solidFill>
                          <a:latin typeface="Cambria Math" panose="02040503050406030204" pitchFamily="18" charset="0"/>
                        </a:rPr>
                        <m:t>𝟗</m:t>
                      </m:r>
                      <m:r>
                        <a:rPr lang="en-US" sz="2800" b="1" i="1">
                          <a:solidFill>
                            <a:srgbClr val="20A026"/>
                          </a:solidFill>
                          <a:latin typeface="Cambria Math" panose="02040503050406030204" pitchFamily="18" charset="0"/>
                        </a:rPr>
                        <m:t>%</m:t>
                      </m:r>
                    </m:oMath>
                  </m:oMathPara>
                </a14:m>
                <a:endParaRPr lang="en-US" sz="2800" b="1" i="1" dirty="0">
                  <a:solidFill>
                    <a:srgbClr val="20A026"/>
                  </a:solidFill>
                  <a:latin typeface="Cambria Math" panose="02040503050406030204" pitchFamily="18" charset="0"/>
                </a:endParaRPr>
              </a:p>
            </p:txBody>
          </p:sp>
        </mc:Choice>
        <mc:Fallback xmlns="">
          <p:sp>
            <p:nvSpPr>
              <p:cNvPr id="16" name="Rectangle 15">
                <a:extLst>
                  <a:ext uri="{FF2B5EF4-FFF2-40B4-BE49-F238E27FC236}">
                    <a16:creationId xmlns:a16="http://schemas.microsoft.com/office/drawing/2014/main" id="{84B90A5C-49E5-6D85-9746-950FCF3C88D2}"/>
                  </a:ext>
                </a:extLst>
              </p:cNvPr>
              <p:cNvSpPr>
                <a:spLocks noRot="1" noChangeAspect="1" noMove="1" noResize="1" noEditPoints="1" noAdjustHandles="1" noChangeArrowheads="1" noChangeShapeType="1" noTextEdit="1"/>
              </p:cNvSpPr>
              <p:nvPr/>
            </p:nvSpPr>
            <p:spPr>
              <a:xfrm>
                <a:off x="902830" y="2882643"/>
                <a:ext cx="1247887" cy="572700"/>
              </a:xfrm>
              <a:prstGeom prst="rect">
                <a:avLst/>
              </a:prstGeom>
              <a:blipFill>
                <a:blip r:embed="rId7"/>
                <a:stretch>
                  <a:fillRect/>
                </a:stretch>
              </a:blipFill>
              <a:ln>
                <a:noFill/>
              </a:ln>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358572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72926-FACB-B682-CFCF-C53083117198}"/>
              </a:ext>
            </a:extLst>
          </p:cNvPr>
          <p:cNvSpPr>
            <a:spLocks noGrp="1"/>
          </p:cNvSpPr>
          <p:nvPr>
            <p:ph type="title"/>
          </p:nvPr>
        </p:nvSpPr>
        <p:spPr/>
        <p:txBody>
          <a:bodyPr/>
          <a:lstStyle/>
          <a:p>
            <a:r>
              <a:rPr lang="en-US" dirty="0">
                <a:solidFill>
                  <a:schemeClr val="dk1"/>
                </a:solidFill>
                <a:latin typeface="Figtree Black"/>
                <a:sym typeface="Figtree Black"/>
              </a:rPr>
              <a:t>Compression Performance: Weights</a:t>
            </a:r>
            <a:endParaRPr lang="en-US" dirty="0"/>
          </a:p>
        </p:txBody>
      </p:sp>
      <p:pic>
        <p:nvPicPr>
          <p:cNvPr id="24" name="Picture 23">
            <a:extLst>
              <a:ext uri="{FF2B5EF4-FFF2-40B4-BE49-F238E27FC236}">
                <a16:creationId xmlns:a16="http://schemas.microsoft.com/office/drawing/2014/main" id="{731E8A38-C2F6-72CD-6E0D-A21C57DB009A}"/>
              </a:ext>
            </a:extLst>
          </p:cNvPr>
          <p:cNvPicPr>
            <a:picLocks noChangeAspect="1"/>
          </p:cNvPicPr>
          <p:nvPr/>
        </p:nvPicPr>
        <p:blipFill>
          <a:blip r:embed="rId4"/>
          <a:srcRect/>
          <a:stretch/>
        </p:blipFill>
        <p:spPr>
          <a:xfrm>
            <a:off x="181256" y="916125"/>
            <a:ext cx="8334446" cy="4041596"/>
          </a:xfrm>
          <a:prstGeom prst="rect">
            <a:avLst/>
          </a:prstGeom>
        </p:spPr>
      </p:pic>
      <p:grpSp>
        <p:nvGrpSpPr>
          <p:cNvPr id="3" name="Group 2">
            <a:extLst>
              <a:ext uri="{FF2B5EF4-FFF2-40B4-BE49-F238E27FC236}">
                <a16:creationId xmlns:a16="http://schemas.microsoft.com/office/drawing/2014/main" id="{25D148BA-091B-C4B2-2895-6929A8ED9565}"/>
              </a:ext>
            </a:extLst>
          </p:cNvPr>
          <p:cNvGrpSpPr/>
          <p:nvPr/>
        </p:nvGrpSpPr>
        <p:grpSpPr>
          <a:xfrm>
            <a:off x="2648157" y="1372580"/>
            <a:ext cx="4851864" cy="1356137"/>
            <a:chOff x="2648157" y="1372580"/>
            <a:chExt cx="4851864" cy="1356137"/>
          </a:xfrm>
        </p:grpSpPr>
        <p:pic>
          <p:nvPicPr>
            <p:cNvPr id="4" name="Picture 3" descr="A green arrow pointing to the left&#10;&#10;Description automatically generated">
              <a:extLst>
                <a:ext uri="{FF2B5EF4-FFF2-40B4-BE49-F238E27FC236}">
                  <a16:creationId xmlns:a16="http://schemas.microsoft.com/office/drawing/2014/main" id="{23CF0F5B-7676-3338-C2AC-7B417BCC0AF6}"/>
                </a:ext>
              </a:extLst>
            </p:cNvPr>
            <p:cNvPicPr>
              <a:picLocks noChangeAspect="1"/>
            </p:cNvPicPr>
            <p:nvPr/>
          </p:nvPicPr>
          <p:blipFill>
            <a:blip r:embed="rId5">
              <a:duotone>
                <a:prstClr val="black"/>
                <a:srgbClr val="00B050">
                  <a:tint val="45000"/>
                  <a:satMod val="400000"/>
                </a:srgbClr>
              </a:duotone>
            </a:blip>
            <a:stretch>
              <a:fillRect/>
            </a:stretch>
          </p:blipFill>
          <p:spPr>
            <a:xfrm>
              <a:off x="4348480" y="2312306"/>
              <a:ext cx="416411" cy="416411"/>
            </a:xfrm>
            <a:prstGeom prst="rect">
              <a:avLst/>
            </a:prstGeom>
          </p:spPr>
        </p:pic>
        <p:pic>
          <p:nvPicPr>
            <p:cNvPr id="5" name="Picture 4" descr="A green arrow pointing to the left&#10;&#10;Description automatically generated">
              <a:extLst>
                <a:ext uri="{FF2B5EF4-FFF2-40B4-BE49-F238E27FC236}">
                  <a16:creationId xmlns:a16="http://schemas.microsoft.com/office/drawing/2014/main" id="{272A47AD-21FD-94E7-5472-4D9BDB80E013}"/>
                </a:ext>
              </a:extLst>
            </p:cNvPr>
            <p:cNvPicPr>
              <a:picLocks noChangeAspect="1"/>
            </p:cNvPicPr>
            <p:nvPr/>
          </p:nvPicPr>
          <p:blipFill>
            <a:blip r:embed="rId5">
              <a:duotone>
                <a:prstClr val="black"/>
                <a:srgbClr val="00B050">
                  <a:tint val="45000"/>
                  <a:satMod val="400000"/>
                </a:srgbClr>
              </a:duotone>
            </a:blip>
            <a:stretch>
              <a:fillRect/>
            </a:stretch>
          </p:blipFill>
          <p:spPr>
            <a:xfrm>
              <a:off x="2648157" y="1788969"/>
              <a:ext cx="416411" cy="416411"/>
            </a:xfrm>
            <a:prstGeom prst="rect">
              <a:avLst/>
            </a:prstGeom>
          </p:spPr>
        </p:pic>
        <p:pic>
          <p:nvPicPr>
            <p:cNvPr id="7" name="Picture 6" descr="A green arrow pointing to the left&#10;&#10;Description automatically generated">
              <a:extLst>
                <a:ext uri="{FF2B5EF4-FFF2-40B4-BE49-F238E27FC236}">
                  <a16:creationId xmlns:a16="http://schemas.microsoft.com/office/drawing/2014/main" id="{9D878A8C-5381-C559-BF1D-EF7077ADF79B}"/>
                </a:ext>
              </a:extLst>
            </p:cNvPr>
            <p:cNvPicPr>
              <a:picLocks noChangeAspect="1"/>
            </p:cNvPicPr>
            <p:nvPr/>
          </p:nvPicPr>
          <p:blipFill>
            <a:blip r:embed="rId5">
              <a:duotone>
                <a:prstClr val="black"/>
                <a:srgbClr val="00B050">
                  <a:tint val="45000"/>
                  <a:satMod val="400000"/>
                </a:srgbClr>
              </a:duotone>
            </a:blip>
            <a:stretch>
              <a:fillRect/>
            </a:stretch>
          </p:blipFill>
          <p:spPr>
            <a:xfrm>
              <a:off x="5581930" y="1372580"/>
              <a:ext cx="416411" cy="416411"/>
            </a:xfrm>
            <a:prstGeom prst="rect">
              <a:avLst/>
            </a:prstGeom>
          </p:spPr>
        </p:pic>
        <p:pic>
          <p:nvPicPr>
            <p:cNvPr id="8" name="Picture 7" descr="A green arrow pointing to the left&#10;&#10;Description automatically generated">
              <a:extLst>
                <a:ext uri="{FF2B5EF4-FFF2-40B4-BE49-F238E27FC236}">
                  <a16:creationId xmlns:a16="http://schemas.microsoft.com/office/drawing/2014/main" id="{95C47E0F-11D4-24C1-69BC-8CA931DEE902}"/>
                </a:ext>
              </a:extLst>
            </p:cNvPr>
            <p:cNvPicPr>
              <a:picLocks noChangeAspect="1"/>
            </p:cNvPicPr>
            <p:nvPr/>
          </p:nvPicPr>
          <p:blipFill>
            <a:blip r:embed="rId5">
              <a:duotone>
                <a:prstClr val="black"/>
                <a:srgbClr val="00B050">
                  <a:tint val="45000"/>
                  <a:satMod val="400000"/>
                </a:srgbClr>
              </a:duotone>
            </a:blip>
            <a:stretch>
              <a:fillRect/>
            </a:stretch>
          </p:blipFill>
          <p:spPr>
            <a:xfrm>
              <a:off x="7083610" y="1580764"/>
              <a:ext cx="416411" cy="416411"/>
            </a:xfrm>
            <a:prstGeom prst="rect">
              <a:avLst/>
            </a:prstGeom>
          </p:spPr>
        </p:pic>
      </p:grpSp>
      <p:pic>
        <p:nvPicPr>
          <p:cNvPr id="1028" name="Picture 4" descr="Approximately equal symbol icon 3 types color Vector Image">
            <a:extLst>
              <a:ext uri="{FF2B5EF4-FFF2-40B4-BE49-F238E27FC236}">
                <a16:creationId xmlns:a16="http://schemas.microsoft.com/office/drawing/2014/main" id="{EAC9D9DA-5DD8-A14D-4EFE-3D76417A767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437" t="34782" r="68792" b="44366"/>
          <a:stretch/>
        </p:blipFill>
        <p:spPr bwMode="auto">
          <a:xfrm>
            <a:off x="1210405" y="1072413"/>
            <a:ext cx="610982" cy="43638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C1838B97-5C08-C394-8197-D024AD0C36D4}"/>
                  </a:ext>
                </a:extLst>
              </p:cNvPr>
              <p:cNvSpPr/>
              <p:nvPr/>
            </p:nvSpPr>
            <p:spPr>
              <a:xfrm>
                <a:off x="5411096" y="2969111"/>
                <a:ext cx="1247887" cy="572700"/>
              </a:xfrm>
              <a:prstGeom prst="rect">
                <a:avLst/>
              </a:prstGeom>
              <a:solidFill>
                <a:srgbClr val="CCE5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800" b="1" i="1">
                          <a:solidFill>
                            <a:srgbClr val="20A026"/>
                          </a:solidFill>
                          <a:latin typeface="Cambria Math" panose="02040503050406030204" pitchFamily="18" charset="0"/>
                        </a:rPr>
                        <m:t>−</m:t>
                      </m:r>
                      <m:r>
                        <a:rPr lang="en-US" sz="2800" b="1" i="1">
                          <a:solidFill>
                            <a:srgbClr val="20A026"/>
                          </a:solidFill>
                          <a:latin typeface="Cambria Math" panose="02040503050406030204" pitchFamily="18" charset="0"/>
                        </a:rPr>
                        <m:t>𝟑𝟕</m:t>
                      </m:r>
                      <m:r>
                        <a:rPr lang="en-US" sz="2800" b="1" i="1">
                          <a:solidFill>
                            <a:srgbClr val="20A026"/>
                          </a:solidFill>
                          <a:latin typeface="Cambria Math" panose="02040503050406030204" pitchFamily="18" charset="0"/>
                        </a:rPr>
                        <m:t>%</m:t>
                      </m:r>
                    </m:oMath>
                  </m:oMathPara>
                </a14:m>
                <a:endParaRPr lang="en-US" sz="2800" b="1" i="1" dirty="0">
                  <a:solidFill>
                    <a:srgbClr val="20A026"/>
                  </a:solidFill>
                  <a:latin typeface="Cambria Math" panose="02040503050406030204" pitchFamily="18" charset="0"/>
                </a:endParaRPr>
              </a:p>
            </p:txBody>
          </p:sp>
        </mc:Choice>
        <mc:Fallback xmlns="">
          <p:sp>
            <p:nvSpPr>
              <p:cNvPr id="10" name="Rectangle 9">
                <a:extLst>
                  <a:ext uri="{FF2B5EF4-FFF2-40B4-BE49-F238E27FC236}">
                    <a16:creationId xmlns:a16="http://schemas.microsoft.com/office/drawing/2014/main" id="{C1838B97-5C08-C394-8197-D024AD0C36D4}"/>
                  </a:ext>
                </a:extLst>
              </p:cNvPr>
              <p:cNvSpPr>
                <a:spLocks noRot="1" noChangeAspect="1" noMove="1" noResize="1" noEditPoints="1" noAdjustHandles="1" noChangeArrowheads="1" noChangeShapeType="1" noTextEdit="1"/>
              </p:cNvSpPr>
              <p:nvPr/>
            </p:nvSpPr>
            <p:spPr>
              <a:xfrm>
                <a:off x="5411096" y="2969111"/>
                <a:ext cx="1247887" cy="572700"/>
              </a:xfrm>
              <a:prstGeom prst="rect">
                <a:avLst/>
              </a:prstGeom>
              <a:blipFill>
                <a:blip r:embed="rId7"/>
                <a:stretch>
                  <a:fillRect/>
                </a:stretch>
              </a:blipFill>
              <a:ln>
                <a:noFill/>
              </a:ln>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108855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72926-FACB-B682-CFCF-C53083117198}"/>
              </a:ext>
            </a:extLst>
          </p:cNvPr>
          <p:cNvSpPr>
            <a:spLocks noGrp="1"/>
          </p:cNvSpPr>
          <p:nvPr>
            <p:ph type="title"/>
          </p:nvPr>
        </p:nvSpPr>
        <p:spPr/>
        <p:txBody>
          <a:bodyPr/>
          <a:lstStyle/>
          <a:p>
            <a:r>
              <a:rPr lang="en-US" dirty="0">
                <a:solidFill>
                  <a:schemeClr val="dk1"/>
                </a:solidFill>
                <a:latin typeface="Figtree Black"/>
                <a:sym typeface="Figtree Black"/>
              </a:rPr>
              <a:t>Compression Performance: Activations</a:t>
            </a:r>
            <a:endParaRPr lang="en-US" dirty="0"/>
          </a:p>
        </p:txBody>
      </p:sp>
      <p:pic>
        <p:nvPicPr>
          <p:cNvPr id="6" name="Picture 5">
            <a:extLst>
              <a:ext uri="{FF2B5EF4-FFF2-40B4-BE49-F238E27FC236}">
                <a16:creationId xmlns:a16="http://schemas.microsoft.com/office/drawing/2014/main" id="{81E5B29F-5A03-62AC-7D03-35DA2AA0223B}"/>
              </a:ext>
            </a:extLst>
          </p:cNvPr>
          <p:cNvPicPr>
            <a:picLocks noChangeAspect="1"/>
          </p:cNvPicPr>
          <p:nvPr/>
        </p:nvPicPr>
        <p:blipFill>
          <a:blip r:embed="rId4"/>
          <a:srcRect/>
          <a:stretch/>
        </p:blipFill>
        <p:spPr>
          <a:xfrm>
            <a:off x="137565" y="959157"/>
            <a:ext cx="8382018" cy="4064665"/>
          </a:xfrm>
          <a:prstGeom prst="rect">
            <a:avLst/>
          </a:prstGeom>
        </p:spPr>
      </p:pic>
      <p:grpSp>
        <p:nvGrpSpPr>
          <p:cNvPr id="4" name="Group 3">
            <a:extLst>
              <a:ext uri="{FF2B5EF4-FFF2-40B4-BE49-F238E27FC236}">
                <a16:creationId xmlns:a16="http://schemas.microsoft.com/office/drawing/2014/main" id="{964A11DB-AD22-6735-EDF2-1844FF5D6B71}"/>
              </a:ext>
            </a:extLst>
          </p:cNvPr>
          <p:cNvGrpSpPr/>
          <p:nvPr/>
        </p:nvGrpSpPr>
        <p:grpSpPr>
          <a:xfrm>
            <a:off x="2783279" y="1583964"/>
            <a:ext cx="4722569" cy="1059342"/>
            <a:chOff x="3050164" y="1820632"/>
            <a:chExt cx="4722569" cy="1059342"/>
          </a:xfrm>
        </p:grpSpPr>
        <p:pic>
          <p:nvPicPr>
            <p:cNvPr id="7" name="Picture 6" descr="A green arrow pointing to the left&#10;&#10;Description automatically generated">
              <a:extLst>
                <a:ext uri="{FF2B5EF4-FFF2-40B4-BE49-F238E27FC236}">
                  <a16:creationId xmlns:a16="http://schemas.microsoft.com/office/drawing/2014/main" id="{83B900DF-D6E2-F134-A547-4F90B309B809}"/>
                </a:ext>
              </a:extLst>
            </p:cNvPr>
            <p:cNvPicPr>
              <a:picLocks noChangeAspect="1"/>
            </p:cNvPicPr>
            <p:nvPr/>
          </p:nvPicPr>
          <p:blipFill>
            <a:blip r:embed="rId5">
              <a:duotone>
                <a:prstClr val="black"/>
                <a:srgbClr val="00B050">
                  <a:tint val="45000"/>
                  <a:satMod val="400000"/>
                </a:srgbClr>
              </a:duotone>
            </a:blip>
            <a:stretch>
              <a:fillRect/>
            </a:stretch>
          </p:blipFill>
          <p:spPr>
            <a:xfrm>
              <a:off x="4348479" y="2392007"/>
              <a:ext cx="416411" cy="416411"/>
            </a:xfrm>
            <a:prstGeom prst="rect">
              <a:avLst/>
            </a:prstGeom>
          </p:spPr>
        </p:pic>
        <p:pic>
          <p:nvPicPr>
            <p:cNvPr id="8" name="Picture 7" descr="A green arrow pointing to the left&#10;&#10;Description automatically generated">
              <a:extLst>
                <a:ext uri="{FF2B5EF4-FFF2-40B4-BE49-F238E27FC236}">
                  <a16:creationId xmlns:a16="http://schemas.microsoft.com/office/drawing/2014/main" id="{327FCF77-56B9-D2FA-4637-D75CDB083F0E}"/>
                </a:ext>
              </a:extLst>
            </p:cNvPr>
            <p:cNvPicPr>
              <a:picLocks noChangeAspect="1"/>
            </p:cNvPicPr>
            <p:nvPr/>
          </p:nvPicPr>
          <p:blipFill>
            <a:blip r:embed="rId5">
              <a:duotone>
                <a:prstClr val="black"/>
                <a:srgbClr val="00B050">
                  <a:tint val="45000"/>
                  <a:satMod val="400000"/>
                </a:srgbClr>
              </a:duotone>
            </a:blip>
            <a:stretch>
              <a:fillRect/>
            </a:stretch>
          </p:blipFill>
          <p:spPr>
            <a:xfrm>
              <a:off x="3050164" y="2463563"/>
              <a:ext cx="416411" cy="416411"/>
            </a:xfrm>
            <a:prstGeom prst="rect">
              <a:avLst/>
            </a:prstGeom>
          </p:spPr>
        </p:pic>
        <p:pic>
          <p:nvPicPr>
            <p:cNvPr id="9" name="Picture 8" descr="A green arrow pointing to the left&#10;&#10;Description automatically generated">
              <a:extLst>
                <a:ext uri="{FF2B5EF4-FFF2-40B4-BE49-F238E27FC236}">
                  <a16:creationId xmlns:a16="http://schemas.microsoft.com/office/drawing/2014/main" id="{A37381BE-E74B-4201-D330-04344A19822A}"/>
                </a:ext>
              </a:extLst>
            </p:cNvPr>
            <p:cNvPicPr>
              <a:picLocks noChangeAspect="1"/>
            </p:cNvPicPr>
            <p:nvPr/>
          </p:nvPicPr>
          <p:blipFill>
            <a:blip r:embed="rId5">
              <a:duotone>
                <a:prstClr val="black"/>
                <a:srgbClr val="00B050">
                  <a:tint val="45000"/>
                  <a:satMod val="400000"/>
                </a:srgbClr>
              </a:duotone>
            </a:blip>
            <a:stretch>
              <a:fillRect/>
            </a:stretch>
          </p:blipFill>
          <p:spPr>
            <a:xfrm>
              <a:off x="5926175" y="1820632"/>
              <a:ext cx="416411" cy="416411"/>
            </a:xfrm>
            <a:prstGeom prst="rect">
              <a:avLst/>
            </a:prstGeom>
          </p:spPr>
        </p:pic>
        <p:pic>
          <p:nvPicPr>
            <p:cNvPr id="10" name="Picture 9" descr="A green arrow pointing to the left&#10;&#10;Description automatically generated">
              <a:extLst>
                <a:ext uri="{FF2B5EF4-FFF2-40B4-BE49-F238E27FC236}">
                  <a16:creationId xmlns:a16="http://schemas.microsoft.com/office/drawing/2014/main" id="{00085D3C-8DFF-41D3-CCB4-83D76F604475}"/>
                </a:ext>
              </a:extLst>
            </p:cNvPr>
            <p:cNvPicPr>
              <a:picLocks noChangeAspect="1"/>
            </p:cNvPicPr>
            <p:nvPr/>
          </p:nvPicPr>
          <p:blipFill>
            <a:blip r:embed="rId5">
              <a:duotone>
                <a:prstClr val="black"/>
                <a:srgbClr val="00B050">
                  <a:tint val="45000"/>
                  <a:satMod val="400000"/>
                </a:srgbClr>
              </a:duotone>
            </a:blip>
            <a:stretch>
              <a:fillRect/>
            </a:stretch>
          </p:blipFill>
          <p:spPr>
            <a:xfrm>
              <a:off x="7356322" y="1968038"/>
              <a:ext cx="416411" cy="416411"/>
            </a:xfrm>
            <a:prstGeom prst="rect">
              <a:avLst/>
            </a:prstGeom>
          </p:spPr>
        </p:pic>
      </p:grpSp>
      <p:pic>
        <p:nvPicPr>
          <p:cNvPr id="11" name="Picture 10" descr="A green arrow pointing to the left&#10;&#10;Description automatically generated">
            <a:extLst>
              <a:ext uri="{FF2B5EF4-FFF2-40B4-BE49-F238E27FC236}">
                <a16:creationId xmlns:a16="http://schemas.microsoft.com/office/drawing/2014/main" id="{B7814E78-4339-C89E-102E-FD95ACB242CC}"/>
              </a:ext>
            </a:extLst>
          </p:cNvPr>
          <p:cNvPicPr>
            <a:picLocks noChangeAspect="1"/>
          </p:cNvPicPr>
          <p:nvPr/>
        </p:nvPicPr>
        <p:blipFill>
          <a:blip r:embed="rId5">
            <a:duotone>
              <a:prstClr val="black"/>
              <a:schemeClr val="accent2">
                <a:tint val="45000"/>
                <a:satMod val="400000"/>
              </a:schemeClr>
            </a:duotone>
          </a:blip>
          <a:stretch>
            <a:fillRect/>
          </a:stretch>
        </p:blipFill>
        <p:spPr>
          <a:xfrm rot="10800000">
            <a:off x="1484964" y="2025722"/>
            <a:ext cx="416411" cy="416411"/>
          </a:xfrm>
          <a:prstGeom prst="rect">
            <a:avLst/>
          </a:prstGeom>
        </p:spPr>
      </p:pic>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4D4E7F56-E95C-6B9F-E9CC-591BEB06245B}"/>
                  </a:ext>
                </a:extLst>
              </p:cNvPr>
              <p:cNvSpPr/>
              <p:nvPr/>
            </p:nvSpPr>
            <p:spPr>
              <a:xfrm>
                <a:off x="6952593" y="2991489"/>
                <a:ext cx="1169431" cy="572700"/>
              </a:xfrm>
              <a:prstGeom prst="rect">
                <a:avLst/>
              </a:prstGeom>
              <a:solidFill>
                <a:srgbClr val="CCE5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800" b="1" i="1">
                          <a:solidFill>
                            <a:srgbClr val="20A026"/>
                          </a:solidFill>
                          <a:latin typeface="Cambria Math" panose="02040503050406030204" pitchFamily="18" charset="0"/>
                        </a:rPr>
                        <m:t>−</m:t>
                      </m:r>
                      <m:r>
                        <a:rPr lang="en-US" sz="2800" b="1" i="1">
                          <a:solidFill>
                            <a:srgbClr val="20A026"/>
                          </a:solidFill>
                          <a:latin typeface="Cambria Math" panose="02040503050406030204" pitchFamily="18" charset="0"/>
                        </a:rPr>
                        <m:t>𝟏𝟓</m:t>
                      </m:r>
                      <m:r>
                        <a:rPr lang="en-US" sz="2800" b="1" i="1">
                          <a:solidFill>
                            <a:srgbClr val="20A026"/>
                          </a:solidFill>
                          <a:latin typeface="Cambria Math" panose="02040503050406030204" pitchFamily="18" charset="0"/>
                        </a:rPr>
                        <m:t>%</m:t>
                      </m:r>
                    </m:oMath>
                  </m:oMathPara>
                </a14:m>
                <a:endParaRPr lang="en-US" sz="2800" b="1" i="1" dirty="0">
                  <a:solidFill>
                    <a:srgbClr val="20A026"/>
                  </a:solidFill>
                  <a:latin typeface="Cambria Math" panose="02040503050406030204" pitchFamily="18" charset="0"/>
                </a:endParaRPr>
              </a:p>
            </p:txBody>
          </p:sp>
        </mc:Choice>
        <mc:Fallback xmlns="">
          <p:sp>
            <p:nvSpPr>
              <p:cNvPr id="12" name="Rectangle 11">
                <a:extLst>
                  <a:ext uri="{FF2B5EF4-FFF2-40B4-BE49-F238E27FC236}">
                    <a16:creationId xmlns:a16="http://schemas.microsoft.com/office/drawing/2014/main" id="{4D4E7F56-E95C-6B9F-E9CC-591BEB06245B}"/>
                  </a:ext>
                </a:extLst>
              </p:cNvPr>
              <p:cNvSpPr>
                <a:spLocks noRot="1" noChangeAspect="1" noMove="1" noResize="1" noEditPoints="1" noAdjustHandles="1" noChangeArrowheads="1" noChangeShapeType="1" noTextEdit="1"/>
              </p:cNvSpPr>
              <p:nvPr/>
            </p:nvSpPr>
            <p:spPr>
              <a:xfrm>
                <a:off x="6952593" y="2991489"/>
                <a:ext cx="1169431" cy="572700"/>
              </a:xfrm>
              <a:prstGeom prst="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57663EED-A9AD-CD1B-8058-1504E94F156A}"/>
                  </a:ext>
                </a:extLst>
              </p:cNvPr>
              <p:cNvSpPr/>
              <p:nvPr/>
            </p:nvSpPr>
            <p:spPr>
              <a:xfrm>
                <a:off x="861019" y="3160277"/>
                <a:ext cx="1247887" cy="572700"/>
              </a:xfrm>
              <a:prstGeom prst="rect">
                <a:avLst/>
              </a:prstGeom>
              <a:solidFill>
                <a:srgbClr val="F9D0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800" b="1" i="1" smtClean="0">
                          <a:solidFill>
                            <a:srgbClr val="C00000"/>
                          </a:solidFill>
                          <a:latin typeface="Cambria Math" panose="02040503050406030204" pitchFamily="18" charset="0"/>
                        </a:rPr>
                        <m:t>+</m:t>
                      </m:r>
                      <m:r>
                        <a:rPr lang="en-US" sz="2800" b="1" i="1" smtClean="0">
                          <a:solidFill>
                            <a:srgbClr val="C00000"/>
                          </a:solidFill>
                          <a:latin typeface="Cambria Math" panose="02040503050406030204" pitchFamily="18" charset="0"/>
                        </a:rPr>
                        <m:t>𝟓</m:t>
                      </m:r>
                      <m:r>
                        <a:rPr lang="en-US" sz="2800" b="1" i="1" smtClean="0">
                          <a:solidFill>
                            <a:srgbClr val="C00000"/>
                          </a:solidFill>
                          <a:latin typeface="Cambria Math" panose="02040503050406030204" pitchFamily="18" charset="0"/>
                        </a:rPr>
                        <m:t>%</m:t>
                      </m:r>
                    </m:oMath>
                  </m:oMathPara>
                </a14:m>
                <a:endParaRPr lang="en-US" sz="2800" b="1" dirty="0">
                  <a:solidFill>
                    <a:srgbClr val="C00000"/>
                  </a:solidFill>
                </a:endParaRPr>
              </a:p>
            </p:txBody>
          </p:sp>
        </mc:Choice>
        <mc:Fallback xmlns="">
          <p:sp>
            <p:nvSpPr>
              <p:cNvPr id="13" name="Rectangle 12">
                <a:extLst>
                  <a:ext uri="{FF2B5EF4-FFF2-40B4-BE49-F238E27FC236}">
                    <a16:creationId xmlns:a16="http://schemas.microsoft.com/office/drawing/2014/main" id="{57663EED-A9AD-CD1B-8058-1504E94F156A}"/>
                  </a:ext>
                </a:extLst>
              </p:cNvPr>
              <p:cNvSpPr>
                <a:spLocks noRot="1" noChangeAspect="1" noMove="1" noResize="1" noEditPoints="1" noAdjustHandles="1" noChangeArrowheads="1" noChangeShapeType="1" noTextEdit="1"/>
              </p:cNvSpPr>
              <p:nvPr/>
            </p:nvSpPr>
            <p:spPr>
              <a:xfrm>
                <a:off x="861019" y="3160277"/>
                <a:ext cx="1247887" cy="572700"/>
              </a:xfrm>
              <a:prstGeom prst="rect">
                <a:avLst/>
              </a:prstGeom>
              <a:blipFill>
                <a:blip r:embed="rId7"/>
                <a:stretch>
                  <a:fillRect/>
                </a:stretch>
              </a:blipFill>
              <a:ln>
                <a:noFill/>
              </a:ln>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256305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72926-FACB-B682-CFCF-C53083117198}"/>
              </a:ext>
            </a:extLst>
          </p:cNvPr>
          <p:cNvSpPr>
            <a:spLocks noGrp="1"/>
          </p:cNvSpPr>
          <p:nvPr>
            <p:ph type="title"/>
          </p:nvPr>
        </p:nvSpPr>
        <p:spPr/>
        <p:txBody>
          <a:bodyPr/>
          <a:lstStyle/>
          <a:p>
            <a:r>
              <a:rPr lang="en-US" dirty="0">
                <a:solidFill>
                  <a:schemeClr val="dk1"/>
                </a:solidFill>
                <a:latin typeface="Figtree Black"/>
                <a:sym typeface="Figtree Black"/>
              </a:rPr>
              <a:t>Compression Performance: Activations</a:t>
            </a:r>
            <a:endParaRPr lang="en-US" dirty="0"/>
          </a:p>
        </p:txBody>
      </p:sp>
      <p:pic>
        <p:nvPicPr>
          <p:cNvPr id="4" name="Picture 3">
            <a:extLst>
              <a:ext uri="{FF2B5EF4-FFF2-40B4-BE49-F238E27FC236}">
                <a16:creationId xmlns:a16="http://schemas.microsoft.com/office/drawing/2014/main" id="{B2156ACE-0838-8FD4-D1BC-459C0C5F3935}"/>
              </a:ext>
            </a:extLst>
          </p:cNvPr>
          <p:cNvPicPr>
            <a:picLocks noChangeAspect="1"/>
          </p:cNvPicPr>
          <p:nvPr/>
        </p:nvPicPr>
        <p:blipFill>
          <a:blip r:embed="rId4"/>
          <a:srcRect/>
          <a:stretch/>
        </p:blipFill>
        <p:spPr>
          <a:xfrm>
            <a:off x="172123" y="980669"/>
            <a:ext cx="8326418" cy="4037702"/>
          </a:xfrm>
          <a:prstGeom prst="rect">
            <a:avLst/>
          </a:prstGeom>
        </p:spPr>
      </p:pic>
      <p:grpSp>
        <p:nvGrpSpPr>
          <p:cNvPr id="19" name="Group 18">
            <a:extLst>
              <a:ext uri="{FF2B5EF4-FFF2-40B4-BE49-F238E27FC236}">
                <a16:creationId xmlns:a16="http://schemas.microsoft.com/office/drawing/2014/main" id="{58AE1E19-4F76-6D92-302B-BFA443978768}"/>
              </a:ext>
            </a:extLst>
          </p:cNvPr>
          <p:cNvGrpSpPr/>
          <p:nvPr/>
        </p:nvGrpSpPr>
        <p:grpSpPr>
          <a:xfrm>
            <a:off x="6952594" y="1792481"/>
            <a:ext cx="1165386" cy="1771708"/>
            <a:chOff x="6952594" y="1792481"/>
            <a:chExt cx="1165386" cy="1771708"/>
          </a:xfrm>
        </p:grpSpPr>
        <p:pic>
          <p:nvPicPr>
            <p:cNvPr id="10" name="Picture 9" descr="A green arrow pointing to the left&#10;&#10;Description automatically generated">
              <a:extLst>
                <a:ext uri="{FF2B5EF4-FFF2-40B4-BE49-F238E27FC236}">
                  <a16:creationId xmlns:a16="http://schemas.microsoft.com/office/drawing/2014/main" id="{6AFF9D42-91F0-02A0-7BEC-491FD79CC131}"/>
                </a:ext>
              </a:extLst>
            </p:cNvPr>
            <p:cNvPicPr>
              <a:picLocks noChangeAspect="1"/>
            </p:cNvPicPr>
            <p:nvPr/>
          </p:nvPicPr>
          <p:blipFill>
            <a:blip r:embed="rId5">
              <a:duotone>
                <a:prstClr val="black"/>
                <a:srgbClr val="00B050">
                  <a:tint val="45000"/>
                  <a:satMod val="400000"/>
                </a:srgbClr>
              </a:duotone>
            </a:blip>
            <a:stretch>
              <a:fillRect/>
            </a:stretch>
          </p:blipFill>
          <p:spPr>
            <a:xfrm>
              <a:off x="7188811" y="1792481"/>
              <a:ext cx="416411" cy="416411"/>
            </a:xfrm>
            <a:prstGeom prst="rect">
              <a:avLst/>
            </a:prstGeom>
          </p:spPr>
        </p:pic>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F62E65F0-0A11-C567-4128-3A374A74E9EF}"/>
                    </a:ext>
                  </a:extLst>
                </p:cNvPr>
                <p:cNvSpPr/>
                <p:nvPr/>
              </p:nvSpPr>
              <p:spPr>
                <a:xfrm>
                  <a:off x="6952594" y="2991489"/>
                  <a:ext cx="1165386" cy="572700"/>
                </a:xfrm>
                <a:prstGeom prst="rect">
                  <a:avLst/>
                </a:prstGeom>
                <a:solidFill>
                  <a:srgbClr val="CCE5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800" b="1" i="1">
                            <a:solidFill>
                              <a:srgbClr val="20A026"/>
                            </a:solidFill>
                            <a:latin typeface="Cambria Math" panose="02040503050406030204" pitchFamily="18" charset="0"/>
                          </a:rPr>
                          <m:t>−</m:t>
                        </m:r>
                        <m:r>
                          <a:rPr lang="en-US" sz="2800" b="1" i="1">
                            <a:solidFill>
                              <a:srgbClr val="20A026"/>
                            </a:solidFill>
                            <a:latin typeface="Cambria Math" panose="02040503050406030204" pitchFamily="18" charset="0"/>
                          </a:rPr>
                          <m:t>𝟔</m:t>
                        </m:r>
                        <m:r>
                          <a:rPr lang="en-US" sz="2800" b="1" i="1">
                            <a:solidFill>
                              <a:srgbClr val="20A026"/>
                            </a:solidFill>
                            <a:latin typeface="Cambria Math" panose="02040503050406030204" pitchFamily="18" charset="0"/>
                          </a:rPr>
                          <m:t>%</m:t>
                        </m:r>
                      </m:oMath>
                    </m:oMathPara>
                  </a14:m>
                  <a:endParaRPr lang="en-US" sz="2800" b="1" i="1" dirty="0">
                    <a:solidFill>
                      <a:srgbClr val="20A026"/>
                    </a:solidFill>
                    <a:latin typeface="Cambria Math" panose="02040503050406030204" pitchFamily="18" charset="0"/>
                  </a:endParaRPr>
                </a:p>
              </p:txBody>
            </p:sp>
          </mc:Choice>
          <mc:Fallback xmlns="">
            <p:sp>
              <p:nvSpPr>
                <p:cNvPr id="16" name="Rectangle 15">
                  <a:extLst>
                    <a:ext uri="{FF2B5EF4-FFF2-40B4-BE49-F238E27FC236}">
                      <a16:creationId xmlns:a16="http://schemas.microsoft.com/office/drawing/2014/main" id="{F62E65F0-0A11-C567-4128-3A374A74E9EF}"/>
                    </a:ext>
                  </a:extLst>
                </p:cNvPr>
                <p:cNvSpPr>
                  <a:spLocks noRot="1" noChangeAspect="1" noMove="1" noResize="1" noEditPoints="1" noAdjustHandles="1" noChangeArrowheads="1" noChangeShapeType="1" noTextEdit="1"/>
                </p:cNvSpPr>
                <p:nvPr/>
              </p:nvSpPr>
              <p:spPr>
                <a:xfrm>
                  <a:off x="6952594" y="2991489"/>
                  <a:ext cx="1165386" cy="572700"/>
                </a:xfrm>
                <a:prstGeom prst="rect">
                  <a:avLst/>
                </a:prstGeom>
                <a:blipFill>
                  <a:blip r:embed="rId6"/>
                  <a:stretch>
                    <a:fillRect/>
                  </a:stretch>
                </a:blipFill>
                <a:ln>
                  <a:noFill/>
                </a:ln>
              </p:spPr>
              <p:txBody>
                <a:bodyPr/>
                <a:lstStyle/>
                <a:p>
                  <a:r>
                    <a:rPr lang="en-US">
                      <a:noFill/>
                    </a:rPr>
                    <a:t> </a:t>
                  </a:r>
                </a:p>
              </p:txBody>
            </p:sp>
          </mc:Fallback>
        </mc:AlternateContent>
      </p:grpSp>
      <p:grpSp>
        <p:nvGrpSpPr>
          <p:cNvPr id="18" name="Group 17">
            <a:extLst>
              <a:ext uri="{FF2B5EF4-FFF2-40B4-BE49-F238E27FC236}">
                <a16:creationId xmlns:a16="http://schemas.microsoft.com/office/drawing/2014/main" id="{4FDC9D95-60D5-E5C9-EC3B-D848BC779D7E}"/>
              </a:ext>
            </a:extLst>
          </p:cNvPr>
          <p:cNvGrpSpPr/>
          <p:nvPr/>
        </p:nvGrpSpPr>
        <p:grpSpPr>
          <a:xfrm>
            <a:off x="943520" y="1792482"/>
            <a:ext cx="5475477" cy="1940495"/>
            <a:chOff x="943520" y="1792482"/>
            <a:chExt cx="5475477" cy="1940495"/>
          </a:xfrm>
        </p:grpSpPr>
        <p:pic>
          <p:nvPicPr>
            <p:cNvPr id="9" name="Picture 8" descr="A green arrow pointing to the left&#10;&#10;Description automatically generated">
              <a:extLst>
                <a:ext uri="{FF2B5EF4-FFF2-40B4-BE49-F238E27FC236}">
                  <a16:creationId xmlns:a16="http://schemas.microsoft.com/office/drawing/2014/main" id="{7B00FBC2-8456-6BC7-329D-54C51BD168BF}"/>
                </a:ext>
              </a:extLst>
            </p:cNvPr>
            <p:cNvPicPr>
              <a:picLocks noChangeAspect="1"/>
            </p:cNvPicPr>
            <p:nvPr/>
          </p:nvPicPr>
          <p:blipFill>
            <a:blip r:embed="rId5">
              <a:duotone>
                <a:prstClr val="black"/>
                <a:schemeClr val="accent2">
                  <a:tint val="45000"/>
                  <a:satMod val="400000"/>
                </a:schemeClr>
              </a:duotone>
            </a:blip>
            <a:stretch>
              <a:fillRect/>
            </a:stretch>
          </p:blipFill>
          <p:spPr>
            <a:xfrm rot="10800000">
              <a:off x="1442596" y="2000688"/>
              <a:ext cx="416411" cy="416411"/>
            </a:xfrm>
            <a:prstGeom prst="rect">
              <a:avLst/>
            </a:prstGeom>
          </p:spPr>
        </p:pic>
        <p:pic>
          <p:nvPicPr>
            <p:cNvPr id="13" name="Picture 12" descr="A green arrow pointing to the left&#10;&#10;Description automatically generated">
              <a:extLst>
                <a:ext uri="{FF2B5EF4-FFF2-40B4-BE49-F238E27FC236}">
                  <a16:creationId xmlns:a16="http://schemas.microsoft.com/office/drawing/2014/main" id="{F9421B8F-717E-14AA-7225-A649ADFD8A4E}"/>
                </a:ext>
              </a:extLst>
            </p:cNvPr>
            <p:cNvPicPr>
              <a:picLocks noChangeAspect="1"/>
            </p:cNvPicPr>
            <p:nvPr/>
          </p:nvPicPr>
          <p:blipFill>
            <a:blip r:embed="rId5">
              <a:duotone>
                <a:prstClr val="black"/>
                <a:schemeClr val="accent2">
                  <a:tint val="45000"/>
                  <a:satMod val="400000"/>
                </a:schemeClr>
              </a:duotone>
            </a:blip>
            <a:stretch>
              <a:fillRect/>
            </a:stretch>
          </p:blipFill>
          <p:spPr>
            <a:xfrm rot="10800000">
              <a:off x="6002586" y="1792482"/>
              <a:ext cx="416411" cy="416411"/>
            </a:xfrm>
            <a:prstGeom prst="rect">
              <a:avLst/>
            </a:prstGeom>
          </p:spPr>
        </p:pic>
        <p:pic>
          <p:nvPicPr>
            <p:cNvPr id="14" name="Picture 13" descr="A green arrow pointing to the left&#10;&#10;Description automatically generated">
              <a:extLst>
                <a:ext uri="{FF2B5EF4-FFF2-40B4-BE49-F238E27FC236}">
                  <a16:creationId xmlns:a16="http://schemas.microsoft.com/office/drawing/2014/main" id="{00CCF381-2AE6-B7B3-87A0-B0F179943CD3}"/>
                </a:ext>
              </a:extLst>
            </p:cNvPr>
            <p:cNvPicPr>
              <a:picLocks noChangeAspect="1"/>
            </p:cNvPicPr>
            <p:nvPr/>
          </p:nvPicPr>
          <p:blipFill>
            <a:blip r:embed="rId5">
              <a:duotone>
                <a:prstClr val="black"/>
                <a:schemeClr val="accent2">
                  <a:tint val="45000"/>
                  <a:satMod val="400000"/>
                </a:schemeClr>
              </a:duotone>
            </a:blip>
            <a:stretch>
              <a:fillRect/>
            </a:stretch>
          </p:blipFill>
          <p:spPr>
            <a:xfrm rot="10800000">
              <a:off x="4523909" y="2208893"/>
              <a:ext cx="416411" cy="416411"/>
            </a:xfrm>
            <a:prstGeom prst="rect">
              <a:avLst/>
            </a:prstGeom>
          </p:spPr>
        </p:pic>
        <p:pic>
          <p:nvPicPr>
            <p:cNvPr id="15" name="Picture 14" descr="A green arrow pointing to the left&#10;&#10;Description automatically generated">
              <a:extLst>
                <a:ext uri="{FF2B5EF4-FFF2-40B4-BE49-F238E27FC236}">
                  <a16:creationId xmlns:a16="http://schemas.microsoft.com/office/drawing/2014/main" id="{E71CDB2A-7AA9-BF4C-FF8A-6752B8244DFD}"/>
                </a:ext>
              </a:extLst>
            </p:cNvPr>
            <p:cNvPicPr>
              <a:picLocks noChangeAspect="1"/>
            </p:cNvPicPr>
            <p:nvPr/>
          </p:nvPicPr>
          <p:blipFill>
            <a:blip r:embed="rId5">
              <a:duotone>
                <a:prstClr val="black"/>
                <a:schemeClr val="accent2">
                  <a:tint val="45000"/>
                  <a:satMod val="400000"/>
                </a:schemeClr>
              </a:duotone>
            </a:blip>
            <a:stretch>
              <a:fillRect/>
            </a:stretch>
          </p:blipFill>
          <p:spPr>
            <a:xfrm rot="10800000">
              <a:off x="3045232" y="2417099"/>
              <a:ext cx="416411" cy="416411"/>
            </a:xfrm>
            <a:prstGeom prst="rect">
              <a:avLst/>
            </a:prstGeom>
          </p:spPr>
        </p:pic>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D7CDB1C0-4176-A611-264F-98CFE33A7A45}"/>
                    </a:ext>
                  </a:extLst>
                </p:cNvPr>
                <p:cNvSpPr/>
                <p:nvPr/>
              </p:nvSpPr>
              <p:spPr>
                <a:xfrm>
                  <a:off x="943520" y="3160277"/>
                  <a:ext cx="1165386" cy="572700"/>
                </a:xfrm>
                <a:prstGeom prst="rect">
                  <a:avLst/>
                </a:prstGeom>
                <a:solidFill>
                  <a:srgbClr val="F9D0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800" b="1" i="1">
                            <a:solidFill>
                              <a:srgbClr val="C00000"/>
                            </a:solidFill>
                            <a:latin typeface="Cambria Math" panose="02040503050406030204" pitchFamily="18" charset="0"/>
                          </a:rPr>
                          <m:t>+</m:t>
                        </m:r>
                        <m:r>
                          <a:rPr lang="en-US" sz="2800" b="1" i="1">
                            <a:solidFill>
                              <a:srgbClr val="C00000"/>
                            </a:solidFill>
                            <a:latin typeface="Cambria Math" panose="02040503050406030204" pitchFamily="18" charset="0"/>
                          </a:rPr>
                          <m:t>𝟕</m:t>
                        </m:r>
                        <m:r>
                          <a:rPr lang="en-US" sz="2800" b="1" i="1">
                            <a:solidFill>
                              <a:srgbClr val="C00000"/>
                            </a:solidFill>
                            <a:latin typeface="Cambria Math" panose="02040503050406030204" pitchFamily="18" charset="0"/>
                          </a:rPr>
                          <m:t>%</m:t>
                        </m:r>
                      </m:oMath>
                    </m:oMathPara>
                  </a14:m>
                  <a:endParaRPr lang="en-US" sz="2800" b="1" i="1" dirty="0">
                    <a:solidFill>
                      <a:srgbClr val="C00000"/>
                    </a:solidFill>
                    <a:latin typeface="Cambria Math" panose="02040503050406030204" pitchFamily="18" charset="0"/>
                  </a:endParaRPr>
                </a:p>
              </p:txBody>
            </p:sp>
          </mc:Choice>
          <mc:Fallback xmlns="">
            <p:sp>
              <p:nvSpPr>
                <p:cNvPr id="17" name="Rectangle 16">
                  <a:extLst>
                    <a:ext uri="{FF2B5EF4-FFF2-40B4-BE49-F238E27FC236}">
                      <a16:creationId xmlns:a16="http://schemas.microsoft.com/office/drawing/2014/main" id="{D7CDB1C0-4176-A611-264F-98CFE33A7A45}"/>
                    </a:ext>
                  </a:extLst>
                </p:cNvPr>
                <p:cNvSpPr>
                  <a:spLocks noRot="1" noChangeAspect="1" noMove="1" noResize="1" noEditPoints="1" noAdjustHandles="1" noChangeArrowheads="1" noChangeShapeType="1" noTextEdit="1"/>
                </p:cNvSpPr>
                <p:nvPr/>
              </p:nvSpPr>
              <p:spPr>
                <a:xfrm>
                  <a:off x="943520" y="3160277"/>
                  <a:ext cx="1165386" cy="572700"/>
                </a:xfrm>
                <a:prstGeom prst="rect">
                  <a:avLst/>
                </a:prstGeom>
                <a:blipFill>
                  <a:blip r:embed="rId7"/>
                  <a:stretch>
                    <a:fillRect/>
                  </a:stretch>
                </a:blipFill>
                <a:ln>
                  <a:noFill/>
                </a:ln>
              </p:spPr>
              <p:txBody>
                <a:bodyPr/>
                <a:lstStyle/>
                <a:p>
                  <a:r>
                    <a:rPr lang="en-US">
                      <a:noFill/>
                    </a:rPr>
                    <a:t> </a:t>
                  </a:r>
                </a:p>
              </p:txBody>
            </p:sp>
          </mc:Fallback>
        </mc:AlternateContent>
      </p:grpSp>
    </p:spTree>
    <p:custDataLst>
      <p:tags r:id="rId1"/>
    </p:custDataLst>
    <p:extLst>
      <p:ext uri="{BB962C8B-B14F-4D97-AF65-F5344CB8AC3E}">
        <p14:creationId xmlns:p14="http://schemas.microsoft.com/office/powerpoint/2010/main" val="255967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F5501A2F-6463-5F43-B76D-38E4709C6442}"/>
              </a:ext>
            </a:extLst>
          </p:cNvPr>
          <p:cNvSpPr/>
          <p:nvPr/>
        </p:nvSpPr>
        <p:spPr>
          <a:xfrm>
            <a:off x="2225878" y="1253131"/>
            <a:ext cx="4468322" cy="94122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800" b="1" dirty="0">
                <a:solidFill>
                  <a:schemeClr val="tx1"/>
                </a:solidFill>
                <a:latin typeface="Gill Sans"/>
              </a:rPr>
              <a:t>Accelerator</a:t>
            </a:r>
            <a:endParaRPr lang="en-GR" sz="2800" b="1" dirty="0">
              <a:solidFill>
                <a:schemeClr val="tx1"/>
              </a:solidFill>
              <a:latin typeface="Gill Sans"/>
            </a:endParaRPr>
          </a:p>
        </p:txBody>
      </p:sp>
      <p:sp>
        <p:nvSpPr>
          <p:cNvPr id="2" name="Title 1">
            <a:extLst>
              <a:ext uri="{FF2B5EF4-FFF2-40B4-BE49-F238E27FC236}">
                <a16:creationId xmlns:a16="http://schemas.microsoft.com/office/drawing/2014/main" id="{83FBBCC1-30BA-8D18-4755-298E915B27A8}"/>
              </a:ext>
            </a:extLst>
          </p:cNvPr>
          <p:cNvSpPr>
            <a:spLocks noGrp="1"/>
          </p:cNvSpPr>
          <p:nvPr>
            <p:ph type="title"/>
          </p:nvPr>
        </p:nvSpPr>
        <p:spPr/>
        <p:txBody>
          <a:bodyPr/>
          <a:lstStyle/>
          <a:p>
            <a:r>
              <a:rPr lang="en-US" dirty="0">
                <a:solidFill>
                  <a:schemeClr val="dk1"/>
                </a:solidFill>
              </a:rPr>
              <a:t>Energy Efficiency and Speedup</a:t>
            </a:r>
          </a:p>
        </p:txBody>
      </p:sp>
      <p:sp>
        <p:nvSpPr>
          <p:cNvPr id="4" name="Rounded Rectangle 4">
            <a:extLst>
              <a:ext uri="{FF2B5EF4-FFF2-40B4-BE49-F238E27FC236}">
                <a16:creationId xmlns:a16="http://schemas.microsoft.com/office/drawing/2014/main" id="{9BBCF05C-0C1D-7A60-F1A1-31B0EDC9B968}"/>
              </a:ext>
            </a:extLst>
          </p:cNvPr>
          <p:cNvSpPr/>
          <p:nvPr/>
        </p:nvSpPr>
        <p:spPr>
          <a:xfrm>
            <a:off x="2225878" y="1263206"/>
            <a:ext cx="4468322" cy="941221"/>
          </a:xfrm>
          <a:prstGeom prst="roundRect">
            <a:avLst/>
          </a:prstGeom>
          <a:solidFill>
            <a:srgbClr val="FCD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R" sz="2800" b="1" dirty="0">
                <a:solidFill>
                  <a:schemeClr val="tx1"/>
                </a:solidFill>
                <a:latin typeface="Gill Sans"/>
              </a:rPr>
              <a:t>Tensor Cores</a:t>
            </a:r>
          </a:p>
        </p:txBody>
      </p:sp>
      <p:sp>
        <p:nvSpPr>
          <p:cNvPr id="5" name="Rounded Rectangle 11">
            <a:extLst>
              <a:ext uri="{FF2B5EF4-FFF2-40B4-BE49-F238E27FC236}">
                <a16:creationId xmlns:a16="http://schemas.microsoft.com/office/drawing/2014/main" id="{D209D2FE-2135-4016-15EE-981CA74DAF46}"/>
              </a:ext>
            </a:extLst>
          </p:cNvPr>
          <p:cNvSpPr/>
          <p:nvPr/>
        </p:nvSpPr>
        <p:spPr>
          <a:xfrm>
            <a:off x="1643341" y="1134136"/>
            <a:ext cx="5660199" cy="2814021"/>
          </a:xfrm>
          <a:prstGeom prst="roundRect">
            <a:avLst>
              <a:gd name="adj" fmla="val 10953"/>
            </a:avLst>
          </a:prstGeom>
          <a:no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Avenir Medium" panose="02000503020000020003" pitchFamily="2" charset="0"/>
            </a:endParaRPr>
          </a:p>
        </p:txBody>
      </p:sp>
      <p:sp>
        <p:nvSpPr>
          <p:cNvPr id="12" name="TextBox 11">
            <a:extLst>
              <a:ext uri="{FF2B5EF4-FFF2-40B4-BE49-F238E27FC236}">
                <a16:creationId xmlns:a16="http://schemas.microsoft.com/office/drawing/2014/main" id="{5BD76A0E-F44A-62A4-542C-5FE3275D4B16}"/>
              </a:ext>
            </a:extLst>
          </p:cNvPr>
          <p:cNvSpPr txBox="1"/>
          <p:nvPr/>
        </p:nvSpPr>
        <p:spPr>
          <a:xfrm>
            <a:off x="2225878" y="4047972"/>
            <a:ext cx="4495126" cy="95410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a:solidFill>
                  <a:schemeClr val="bg1">
                    <a:lumMod val="10000"/>
                  </a:schemeClr>
                </a:solidFill>
                <a:latin typeface="Gill Sans"/>
              </a:rPr>
              <a:t>Speedup: </a:t>
            </a:r>
            <a:r>
              <a:rPr lang="en-US" sz="2800" dirty="0">
                <a:solidFill>
                  <a:srgbClr val="20A026"/>
                </a:solidFill>
                <a:latin typeface="Gill Sans"/>
              </a:rPr>
              <a:t>1.44x</a:t>
            </a:r>
            <a:endParaRPr lang="en-GR" sz="2800" dirty="0">
              <a:solidFill>
                <a:srgbClr val="20A026"/>
              </a:solidFill>
              <a:latin typeface="Gill Sans"/>
            </a:endParaRPr>
          </a:p>
          <a:p>
            <a:pPr algn="ctr"/>
            <a:r>
              <a:rPr lang="en-GR" sz="2800" dirty="0">
                <a:solidFill>
                  <a:schemeClr val="bg1">
                    <a:lumMod val="10000"/>
                  </a:schemeClr>
                </a:solidFill>
                <a:latin typeface="Gill Sans"/>
              </a:rPr>
              <a:t>Energy Efficiency: </a:t>
            </a:r>
            <a:r>
              <a:rPr lang="en-GR" sz="2800" dirty="0">
                <a:solidFill>
                  <a:srgbClr val="20A026"/>
                </a:solidFill>
                <a:latin typeface="Gill Sans"/>
              </a:rPr>
              <a:t>1.37x</a:t>
            </a:r>
            <a:endParaRPr lang="en-GR" sz="2000" dirty="0">
              <a:solidFill>
                <a:srgbClr val="20A026"/>
              </a:solidFill>
              <a:latin typeface="Gill Sans"/>
            </a:endParaRPr>
          </a:p>
        </p:txBody>
      </p:sp>
      <p:pic>
        <p:nvPicPr>
          <p:cNvPr id="13" name="Picture 12">
            <a:extLst>
              <a:ext uri="{FF2B5EF4-FFF2-40B4-BE49-F238E27FC236}">
                <a16:creationId xmlns:a16="http://schemas.microsoft.com/office/drawing/2014/main" id="{54C01D2B-02F0-AB31-BDA6-78A424C12A1D}"/>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Lst>
          </a:blip>
          <a:srcRect b="1699"/>
          <a:stretch/>
        </p:blipFill>
        <p:spPr>
          <a:xfrm>
            <a:off x="1986290" y="2862896"/>
            <a:ext cx="929697" cy="940034"/>
          </a:xfrm>
          <a:prstGeom prst="rect">
            <a:avLst/>
          </a:prstGeom>
          <a:ln w="57150">
            <a:solidFill>
              <a:schemeClr val="tx1"/>
            </a:solidFill>
          </a:ln>
          <a:effectLst>
            <a:softEdge rad="112500"/>
          </a:effectLst>
        </p:spPr>
      </p:pic>
      <p:pic>
        <p:nvPicPr>
          <p:cNvPr id="14" name="Picture 13">
            <a:extLst>
              <a:ext uri="{FF2B5EF4-FFF2-40B4-BE49-F238E27FC236}">
                <a16:creationId xmlns:a16="http://schemas.microsoft.com/office/drawing/2014/main" id="{66B16BC2-D93E-F274-46E4-70C21B17D059}"/>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Lst>
          </a:blip>
          <a:srcRect b="1699"/>
          <a:stretch/>
        </p:blipFill>
        <p:spPr>
          <a:xfrm>
            <a:off x="4049719" y="2874049"/>
            <a:ext cx="929697" cy="940034"/>
          </a:xfrm>
          <a:prstGeom prst="rect">
            <a:avLst/>
          </a:prstGeom>
          <a:ln w="57150">
            <a:solidFill>
              <a:schemeClr val="tx1"/>
            </a:solidFill>
          </a:ln>
          <a:effectLst>
            <a:softEdge rad="112500"/>
          </a:effectLst>
        </p:spPr>
      </p:pic>
      <p:pic>
        <p:nvPicPr>
          <p:cNvPr id="15" name="Picture 14">
            <a:extLst>
              <a:ext uri="{FF2B5EF4-FFF2-40B4-BE49-F238E27FC236}">
                <a16:creationId xmlns:a16="http://schemas.microsoft.com/office/drawing/2014/main" id="{1F94DFE4-44EE-20D2-4D6F-A741E5C6A252}"/>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Lst>
          </a:blip>
          <a:srcRect b="1699"/>
          <a:stretch/>
        </p:blipFill>
        <p:spPr>
          <a:xfrm>
            <a:off x="6000688" y="2862896"/>
            <a:ext cx="929697" cy="940034"/>
          </a:xfrm>
          <a:prstGeom prst="rect">
            <a:avLst/>
          </a:prstGeom>
          <a:ln w="57150">
            <a:solidFill>
              <a:schemeClr val="tx1"/>
            </a:solidFill>
          </a:ln>
          <a:effectLst>
            <a:softEdge rad="112500"/>
          </a:effectLst>
        </p:spPr>
      </p:pic>
      <p:sp>
        <p:nvSpPr>
          <p:cNvPr id="16" name="Plus Sign 15">
            <a:extLst>
              <a:ext uri="{FF2B5EF4-FFF2-40B4-BE49-F238E27FC236}">
                <a16:creationId xmlns:a16="http://schemas.microsoft.com/office/drawing/2014/main" id="{C0F6CDB9-B69B-2E95-7B7D-2D616C47AC80}"/>
              </a:ext>
            </a:extLst>
          </p:cNvPr>
          <p:cNvSpPr/>
          <p:nvPr/>
        </p:nvSpPr>
        <p:spPr>
          <a:xfrm>
            <a:off x="4195157" y="2214502"/>
            <a:ext cx="753686" cy="638319"/>
          </a:xfrm>
          <a:prstGeom prst="mathPlus">
            <a:avLst>
              <a:gd name="adj1" fmla="val 12189"/>
            </a:avLst>
          </a:prstGeom>
          <a:solidFill>
            <a:srgbClr val="BEBEBE"/>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0521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EE6F5D4C-5D96-251D-7743-364DB8C4D299}"/>
              </a:ext>
            </a:extLst>
          </p:cNvPr>
          <p:cNvCxnSpPr>
            <a:cxnSpLocks/>
          </p:cNvCxnSpPr>
          <p:nvPr/>
        </p:nvCxnSpPr>
        <p:spPr>
          <a:xfrm>
            <a:off x="3309953" y="916125"/>
            <a:ext cx="0" cy="3649475"/>
          </a:xfrm>
          <a:prstGeom prst="line">
            <a:avLst/>
          </a:prstGeom>
          <a:ln>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45599B59-CA74-43E2-919B-FF0B80F22054}"/>
              </a:ext>
            </a:extLst>
          </p:cNvPr>
          <p:cNvCxnSpPr>
            <a:cxnSpLocks/>
          </p:cNvCxnSpPr>
          <p:nvPr/>
        </p:nvCxnSpPr>
        <p:spPr>
          <a:xfrm>
            <a:off x="5564055" y="986320"/>
            <a:ext cx="0" cy="3649475"/>
          </a:xfrm>
          <a:prstGeom prst="line">
            <a:avLst/>
          </a:prstGeom>
          <a:ln>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A1143C41-0DD7-987A-FE34-93DB73F98E6C}"/>
              </a:ext>
            </a:extLst>
          </p:cNvPr>
          <p:cNvCxnSpPr>
            <a:cxnSpLocks/>
          </p:cNvCxnSpPr>
          <p:nvPr/>
        </p:nvCxnSpPr>
        <p:spPr>
          <a:xfrm>
            <a:off x="7818158" y="986320"/>
            <a:ext cx="0" cy="3649475"/>
          </a:xfrm>
          <a:prstGeom prst="line">
            <a:avLst/>
          </a:prstGeom>
          <a:ln>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E64B22A1-A6C2-D1D0-BE0E-85DB1A108D04}"/>
              </a:ext>
            </a:extLst>
          </p:cNvPr>
          <p:cNvCxnSpPr>
            <a:cxnSpLocks/>
          </p:cNvCxnSpPr>
          <p:nvPr/>
        </p:nvCxnSpPr>
        <p:spPr>
          <a:xfrm>
            <a:off x="1055851" y="986320"/>
            <a:ext cx="0" cy="3649475"/>
          </a:xfrm>
          <a:prstGeom prst="line">
            <a:avLst/>
          </a:prstGeom>
          <a:ln>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83FBBCC1-30BA-8D18-4755-298E915B27A8}"/>
              </a:ext>
            </a:extLst>
          </p:cNvPr>
          <p:cNvSpPr>
            <a:spLocks noGrp="1"/>
          </p:cNvSpPr>
          <p:nvPr>
            <p:ph type="title"/>
          </p:nvPr>
        </p:nvSpPr>
        <p:spPr/>
        <p:txBody>
          <a:bodyPr/>
          <a:lstStyle/>
          <a:p>
            <a:r>
              <a:rPr lang="en-US" dirty="0">
                <a:solidFill>
                  <a:schemeClr val="dk1"/>
                </a:solidFill>
              </a:rPr>
              <a:t>Training for Fixed-Point Inference</a:t>
            </a:r>
          </a:p>
        </p:txBody>
      </p:sp>
      <p:sp>
        <p:nvSpPr>
          <p:cNvPr id="7" name="Arrow: Right 6">
            <a:extLst>
              <a:ext uri="{FF2B5EF4-FFF2-40B4-BE49-F238E27FC236}">
                <a16:creationId xmlns:a16="http://schemas.microsoft.com/office/drawing/2014/main" id="{9A27C391-C9C9-56B4-D90F-78B7222CA08A}"/>
              </a:ext>
            </a:extLst>
          </p:cNvPr>
          <p:cNvSpPr/>
          <p:nvPr/>
        </p:nvSpPr>
        <p:spPr>
          <a:xfrm>
            <a:off x="565080" y="986320"/>
            <a:ext cx="7777537" cy="572700"/>
          </a:xfrm>
          <a:prstGeom prst="rightArrow">
            <a:avLst/>
          </a:prstGeom>
          <a:solidFill>
            <a:srgbClr val="CBD2D3"/>
          </a:solidFill>
          <a:ln w="28575" cap="flat" cmpd="sng" algn="ctr">
            <a:no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p>
            <a:pPr algn="ctr" defTabSz="482163" fontAlgn="base">
              <a:spcBef>
                <a:spcPct val="0"/>
              </a:spcBef>
              <a:spcAft>
                <a:spcPct val="0"/>
              </a:spcAft>
              <a:buClrTx/>
            </a:pPr>
            <a:r>
              <a:rPr lang="en-US" sz="2000" b="1" kern="1200" dirty="0">
                <a:solidFill>
                  <a:sysClr val="windowText" lastClr="000000"/>
                </a:solidFill>
                <a:latin typeface="Gill Sans"/>
                <a:ea typeface="ADLaM Display" panose="02010000000000000000" pitchFamily="2" charset="0"/>
                <a:cs typeface="ADLaM Display" panose="02010000000000000000" pitchFamily="2" charset="0"/>
              </a:rPr>
              <a:t>Forward </a:t>
            </a:r>
            <a:r>
              <a:rPr lang="en-US" sz="2000" b="1" kern="1200">
                <a:solidFill>
                  <a:sysClr val="windowText" lastClr="000000"/>
                </a:solidFill>
                <a:latin typeface="Gill Sans"/>
                <a:ea typeface="ADLaM Display" panose="02010000000000000000" pitchFamily="2" charset="0"/>
                <a:cs typeface="ADLaM Display" panose="02010000000000000000" pitchFamily="2" charset="0"/>
              </a:rPr>
              <a:t>Pass </a:t>
            </a:r>
            <a:endParaRPr lang="en-US" sz="2000" b="1" kern="1200" dirty="0">
              <a:solidFill>
                <a:sysClr val="windowText" lastClr="000000"/>
              </a:solidFill>
              <a:latin typeface="Gill Sans"/>
              <a:ea typeface="ADLaM Display" panose="02010000000000000000" pitchFamily="2" charset="0"/>
              <a:cs typeface="ADLaM Display" panose="02010000000000000000" pitchFamily="2" charset="0"/>
            </a:endParaRPr>
          </a:p>
        </p:txBody>
      </p:sp>
      <p:sp>
        <p:nvSpPr>
          <p:cNvPr id="8" name="Arrow: Right 7">
            <a:extLst>
              <a:ext uri="{FF2B5EF4-FFF2-40B4-BE49-F238E27FC236}">
                <a16:creationId xmlns:a16="http://schemas.microsoft.com/office/drawing/2014/main" id="{26EDFB3C-9F37-2850-5787-07B7E23D4368}"/>
              </a:ext>
            </a:extLst>
          </p:cNvPr>
          <p:cNvSpPr/>
          <p:nvPr/>
        </p:nvSpPr>
        <p:spPr>
          <a:xfrm rot="10800000" flipV="1">
            <a:off x="590765" y="3829111"/>
            <a:ext cx="7777537" cy="563354"/>
          </a:xfrm>
          <a:prstGeom prst="rightArrow">
            <a:avLst/>
          </a:prstGeom>
          <a:solidFill>
            <a:srgbClr val="CBD2D3"/>
          </a:solidFill>
          <a:ln w="28575" cap="flat" cmpd="sng" algn="ctr">
            <a:no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p>
            <a:pPr algn="ctr" defTabSz="482163" fontAlgn="base">
              <a:spcBef>
                <a:spcPct val="0"/>
              </a:spcBef>
              <a:spcAft>
                <a:spcPct val="0"/>
              </a:spcAft>
              <a:buClrTx/>
            </a:pPr>
            <a:r>
              <a:rPr lang="en-US" sz="2000" b="1" kern="1200" dirty="0">
                <a:solidFill>
                  <a:sysClr val="windowText" lastClr="000000"/>
                </a:solidFill>
                <a:latin typeface="Gill Sans"/>
                <a:ea typeface="ADLaM Display" panose="02010000000000000000" pitchFamily="2" charset="0"/>
                <a:cs typeface="ADLaM Display" panose="02010000000000000000" pitchFamily="2" charset="0"/>
              </a:rPr>
              <a:t>Backward Pass</a:t>
            </a:r>
          </a:p>
        </p:txBody>
      </p:sp>
      <p:sp>
        <p:nvSpPr>
          <p:cNvPr id="10" name="Rounded Rectangle 4">
            <a:extLst>
              <a:ext uri="{FF2B5EF4-FFF2-40B4-BE49-F238E27FC236}">
                <a16:creationId xmlns:a16="http://schemas.microsoft.com/office/drawing/2014/main" id="{8E7ECD91-286C-A87D-358A-B226182ED65E}"/>
              </a:ext>
            </a:extLst>
          </p:cNvPr>
          <p:cNvSpPr/>
          <p:nvPr/>
        </p:nvSpPr>
        <p:spPr>
          <a:xfrm>
            <a:off x="487188" y="2223455"/>
            <a:ext cx="7777537" cy="941221"/>
          </a:xfrm>
          <a:prstGeom prst="roundRect">
            <a:avLst/>
          </a:prstGeom>
          <a:solidFill>
            <a:srgbClr val="FCD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800" b="1" dirty="0">
                <a:solidFill>
                  <a:schemeClr val="tx1"/>
                </a:solidFill>
                <a:latin typeface="Gill Sans"/>
              </a:rPr>
              <a:t>Off-chip memory</a:t>
            </a:r>
            <a:endParaRPr lang="en-GR" sz="2800" b="1" dirty="0">
              <a:solidFill>
                <a:schemeClr val="tx1"/>
              </a:solidFill>
              <a:latin typeface="Gill Sans"/>
            </a:endParaRPr>
          </a:p>
        </p:txBody>
      </p:sp>
      <p:sp>
        <p:nvSpPr>
          <p:cNvPr id="17" name="Arrow: U-Turn 16">
            <a:extLst>
              <a:ext uri="{FF2B5EF4-FFF2-40B4-BE49-F238E27FC236}">
                <a16:creationId xmlns:a16="http://schemas.microsoft.com/office/drawing/2014/main" id="{ED75B02F-A2C4-009B-BD8B-B0F6F874F246}"/>
              </a:ext>
            </a:extLst>
          </p:cNvPr>
          <p:cNvSpPr/>
          <p:nvPr/>
        </p:nvSpPr>
        <p:spPr>
          <a:xfrm rot="5400000">
            <a:off x="7062318" y="2427419"/>
            <a:ext cx="3138623" cy="626886"/>
          </a:xfrm>
          <a:prstGeom prst="uturnArrow">
            <a:avLst>
              <a:gd name="adj1" fmla="val 31680"/>
              <a:gd name="adj2" fmla="val 25000"/>
              <a:gd name="adj3" fmla="val 33307"/>
              <a:gd name="adj4" fmla="val 61077"/>
              <a:gd name="adj5" fmla="val 100000"/>
            </a:avLst>
          </a:prstGeom>
          <a:solidFill>
            <a:srgbClr val="CBD2D3"/>
          </a:solidFill>
          <a:ln w="28575" cap="flat" cmpd="sng" algn="ctr">
            <a:no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p>
            <a:pPr algn="ctr" defTabSz="482163" fontAlgn="base">
              <a:spcBef>
                <a:spcPct val="0"/>
              </a:spcBef>
              <a:spcAft>
                <a:spcPct val="0"/>
              </a:spcAft>
              <a:buClrTx/>
            </a:pPr>
            <a:endParaRPr lang="en-US" sz="2215" b="1" kern="1200">
              <a:solidFill>
                <a:sysClr val="windowText" lastClr="000000"/>
              </a:solidFill>
              <a:latin typeface="Gill Sans"/>
              <a:ea typeface="ADLaM Display" panose="02010000000000000000" pitchFamily="2" charset="0"/>
              <a:cs typeface="ADLaM Display" panose="02010000000000000000" pitchFamily="2" charset="0"/>
            </a:endParaRPr>
          </a:p>
        </p:txBody>
      </p:sp>
      <p:grpSp>
        <p:nvGrpSpPr>
          <p:cNvPr id="119" name="Group 118">
            <a:extLst>
              <a:ext uri="{FF2B5EF4-FFF2-40B4-BE49-F238E27FC236}">
                <a16:creationId xmlns:a16="http://schemas.microsoft.com/office/drawing/2014/main" id="{78815F1F-C64E-DCA3-E420-555A2B87CBC0}"/>
              </a:ext>
            </a:extLst>
          </p:cNvPr>
          <p:cNvGrpSpPr/>
          <p:nvPr/>
        </p:nvGrpSpPr>
        <p:grpSpPr>
          <a:xfrm>
            <a:off x="1696315" y="1414249"/>
            <a:ext cx="5555135" cy="2569807"/>
            <a:chOff x="1696315" y="1414249"/>
            <a:chExt cx="5555135" cy="2569807"/>
          </a:xfrm>
        </p:grpSpPr>
        <p:grpSp>
          <p:nvGrpSpPr>
            <p:cNvPr id="118" name="Group 117">
              <a:extLst>
                <a:ext uri="{FF2B5EF4-FFF2-40B4-BE49-F238E27FC236}">
                  <a16:creationId xmlns:a16="http://schemas.microsoft.com/office/drawing/2014/main" id="{2D149822-3D71-050A-6CCA-FB73D78C92DB}"/>
                </a:ext>
              </a:extLst>
            </p:cNvPr>
            <p:cNvGrpSpPr/>
            <p:nvPr/>
          </p:nvGrpSpPr>
          <p:grpSpPr>
            <a:xfrm>
              <a:off x="1696315" y="1414249"/>
              <a:ext cx="5555135" cy="2569807"/>
              <a:chOff x="1696315" y="1414249"/>
              <a:chExt cx="5555135" cy="2569807"/>
            </a:xfrm>
          </p:grpSpPr>
          <p:grpSp>
            <p:nvGrpSpPr>
              <p:cNvPr id="67" name="Group 66">
                <a:extLst>
                  <a:ext uri="{FF2B5EF4-FFF2-40B4-BE49-F238E27FC236}">
                    <a16:creationId xmlns:a16="http://schemas.microsoft.com/office/drawing/2014/main" id="{911B85C2-C172-626F-F202-649677D2518F}"/>
                  </a:ext>
                </a:extLst>
              </p:cNvPr>
              <p:cNvGrpSpPr/>
              <p:nvPr/>
            </p:nvGrpSpPr>
            <p:grpSpPr>
              <a:xfrm>
                <a:off x="1696315" y="1414249"/>
                <a:ext cx="987601" cy="819380"/>
                <a:chOff x="2356939" y="1418897"/>
                <a:chExt cx="987601" cy="819380"/>
              </a:xfrm>
            </p:grpSpPr>
            <p:sp>
              <p:nvSpPr>
                <p:cNvPr id="54" name="TextBox 53">
                  <a:extLst>
                    <a:ext uri="{FF2B5EF4-FFF2-40B4-BE49-F238E27FC236}">
                      <a16:creationId xmlns:a16="http://schemas.microsoft.com/office/drawing/2014/main" id="{C9EB1D57-A60E-0656-5411-D88643DC7307}"/>
                    </a:ext>
                  </a:extLst>
                </p:cNvPr>
                <p:cNvSpPr txBox="1"/>
                <p:nvPr/>
              </p:nvSpPr>
              <p:spPr>
                <a:xfrm>
                  <a:off x="2356939" y="1684709"/>
                  <a:ext cx="351378" cy="369332"/>
                </a:xfrm>
                <a:prstGeom prst="rect">
                  <a:avLst/>
                </a:prstGeom>
                <a:noFill/>
                <a:ln>
                  <a:solidFill>
                    <a:schemeClr val="bg1">
                      <a:lumMod val="75000"/>
                    </a:schemeClr>
                  </a:solidFill>
                </a:ln>
              </p:spPr>
              <p:txBody>
                <a:bodyPr wrap="none" rtlCol="0">
                  <a:spAutoFit/>
                </a:bodyPr>
                <a:lstStyle/>
                <a:p>
                  <a:r>
                    <a:rPr lang="en-US" sz="1800" b="1" dirty="0"/>
                    <a:t>D</a:t>
                  </a:r>
                </a:p>
              </p:txBody>
            </p:sp>
            <p:sp>
              <p:nvSpPr>
                <p:cNvPr id="24" name="TextBox 23">
                  <a:extLst>
                    <a:ext uri="{FF2B5EF4-FFF2-40B4-BE49-F238E27FC236}">
                      <a16:creationId xmlns:a16="http://schemas.microsoft.com/office/drawing/2014/main" id="{48423A72-A58B-CC44-615F-FA5EBF48A2E2}"/>
                    </a:ext>
                  </a:extLst>
                </p:cNvPr>
                <p:cNvSpPr txBox="1"/>
                <p:nvPr/>
              </p:nvSpPr>
              <p:spPr>
                <a:xfrm>
                  <a:off x="2993162" y="1684709"/>
                  <a:ext cx="351378" cy="369332"/>
                </a:xfrm>
                <a:prstGeom prst="rect">
                  <a:avLst/>
                </a:prstGeom>
                <a:noFill/>
                <a:ln>
                  <a:solidFill>
                    <a:schemeClr val="bg1">
                      <a:lumMod val="75000"/>
                    </a:schemeClr>
                  </a:solidFill>
                </a:ln>
              </p:spPr>
              <p:txBody>
                <a:bodyPr wrap="none" rtlCol="0">
                  <a:spAutoFit/>
                </a:bodyPr>
                <a:lstStyle/>
                <a:p>
                  <a:r>
                    <a:rPr lang="en-US" sz="1800" b="1" dirty="0"/>
                    <a:t>C</a:t>
                  </a:r>
                </a:p>
              </p:txBody>
            </p:sp>
            <p:cxnSp>
              <p:nvCxnSpPr>
                <p:cNvPr id="19" name="Straight Arrow Connector 18">
                  <a:extLst>
                    <a:ext uri="{FF2B5EF4-FFF2-40B4-BE49-F238E27FC236}">
                      <a16:creationId xmlns:a16="http://schemas.microsoft.com/office/drawing/2014/main" id="{9FF5C3DB-AA3D-24F7-A0B8-86626E2B0C05}"/>
                    </a:ext>
                  </a:extLst>
                </p:cNvPr>
                <p:cNvCxnSpPr>
                  <a:cxnSpLocks/>
                  <a:endCxn id="24" idx="0"/>
                </p:cNvCxnSpPr>
                <p:nvPr/>
              </p:nvCxnSpPr>
              <p:spPr>
                <a:xfrm>
                  <a:off x="3168851" y="1418897"/>
                  <a:ext cx="0" cy="265812"/>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21" name="Picture 20">
                  <a:extLst>
                    <a:ext uri="{FF2B5EF4-FFF2-40B4-BE49-F238E27FC236}">
                      <a16:creationId xmlns:a16="http://schemas.microsoft.com/office/drawing/2014/main" id="{275ED1FA-8466-4E35-608F-00B1E2DE9E37}"/>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Lst>
                </a:blip>
                <a:srcRect r="-6" b="-6"/>
                <a:stretch/>
              </p:blipFill>
              <p:spPr>
                <a:xfrm>
                  <a:off x="2645952" y="1659051"/>
                  <a:ext cx="426826" cy="426826"/>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cxnSp>
              <p:nvCxnSpPr>
                <p:cNvPr id="27" name="Straight Arrow Connector 26">
                  <a:extLst>
                    <a:ext uri="{FF2B5EF4-FFF2-40B4-BE49-F238E27FC236}">
                      <a16:creationId xmlns:a16="http://schemas.microsoft.com/office/drawing/2014/main" id="{7876EE6D-627D-B81A-A41D-6A3D6953EDCF}"/>
                    </a:ext>
                  </a:extLst>
                </p:cNvPr>
                <p:cNvCxnSpPr>
                  <a:cxnSpLocks/>
                </p:cNvCxnSpPr>
                <p:nvPr/>
              </p:nvCxnSpPr>
              <p:spPr>
                <a:xfrm>
                  <a:off x="3168058" y="2054041"/>
                  <a:ext cx="0" cy="184236"/>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12BAFED7-4701-50B6-82A6-1B052F6E5E29}"/>
                    </a:ext>
                  </a:extLst>
                </p:cNvPr>
                <p:cNvCxnSpPr>
                  <a:cxnSpLocks/>
                  <a:stCxn id="54" idx="0"/>
                </p:cNvCxnSpPr>
                <p:nvPr/>
              </p:nvCxnSpPr>
              <p:spPr>
                <a:xfrm flipV="1">
                  <a:off x="2532628" y="1418897"/>
                  <a:ext cx="0" cy="265812"/>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4" name="Straight Arrow Connector 63">
                  <a:extLst>
                    <a:ext uri="{FF2B5EF4-FFF2-40B4-BE49-F238E27FC236}">
                      <a16:creationId xmlns:a16="http://schemas.microsoft.com/office/drawing/2014/main" id="{10755CE9-B0ED-68A3-8B8E-E80210DAC249}"/>
                    </a:ext>
                  </a:extLst>
                </p:cNvPr>
                <p:cNvCxnSpPr>
                  <a:cxnSpLocks/>
                  <a:endCxn id="54" idx="2"/>
                </p:cNvCxnSpPr>
                <p:nvPr/>
              </p:nvCxnSpPr>
              <p:spPr>
                <a:xfrm flipV="1">
                  <a:off x="2532628" y="2054041"/>
                  <a:ext cx="0" cy="184236"/>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70" name="Group 69">
                <a:extLst>
                  <a:ext uri="{FF2B5EF4-FFF2-40B4-BE49-F238E27FC236}">
                    <a16:creationId xmlns:a16="http://schemas.microsoft.com/office/drawing/2014/main" id="{4316E332-278F-1FFB-7BAE-1F9AC79C07FA}"/>
                  </a:ext>
                </a:extLst>
              </p:cNvPr>
              <p:cNvGrpSpPr/>
              <p:nvPr/>
            </p:nvGrpSpPr>
            <p:grpSpPr>
              <a:xfrm>
                <a:off x="3980082" y="1414249"/>
                <a:ext cx="987601" cy="819380"/>
                <a:chOff x="2356939" y="1418897"/>
                <a:chExt cx="987601" cy="819380"/>
              </a:xfrm>
            </p:grpSpPr>
            <p:sp>
              <p:nvSpPr>
                <p:cNvPr id="71" name="TextBox 70">
                  <a:extLst>
                    <a:ext uri="{FF2B5EF4-FFF2-40B4-BE49-F238E27FC236}">
                      <a16:creationId xmlns:a16="http://schemas.microsoft.com/office/drawing/2014/main" id="{8D05129F-0DAB-128C-89D8-83E5F3879A31}"/>
                    </a:ext>
                  </a:extLst>
                </p:cNvPr>
                <p:cNvSpPr txBox="1"/>
                <p:nvPr/>
              </p:nvSpPr>
              <p:spPr>
                <a:xfrm>
                  <a:off x="2356939" y="1684709"/>
                  <a:ext cx="351378" cy="369332"/>
                </a:xfrm>
                <a:prstGeom prst="rect">
                  <a:avLst/>
                </a:prstGeom>
                <a:noFill/>
                <a:ln>
                  <a:solidFill>
                    <a:schemeClr val="bg1">
                      <a:lumMod val="75000"/>
                    </a:schemeClr>
                  </a:solidFill>
                </a:ln>
              </p:spPr>
              <p:txBody>
                <a:bodyPr wrap="none" rtlCol="0">
                  <a:spAutoFit/>
                </a:bodyPr>
                <a:lstStyle/>
                <a:p>
                  <a:r>
                    <a:rPr lang="en-US" sz="1800" b="1" dirty="0"/>
                    <a:t>D</a:t>
                  </a:r>
                </a:p>
              </p:txBody>
            </p:sp>
            <p:sp>
              <p:nvSpPr>
                <p:cNvPr id="72" name="TextBox 71">
                  <a:extLst>
                    <a:ext uri="{FF2B5EF4-FFF2-40B4-BE49-F238E27FC236}">
                      <a16:creationId xmlns:a16="http://schemas.microsoft.com/office/drawing/2014/main" id="{0C4863B5-6B00-EED4-E1D3-65ADAAFD9ECE}"/>
                    </a:ext>
                  </a:extLst>
                </p:cNvPr>
                <p:cNvSpPr txBox="1"/>
                <p:nvPr/>
              </p:nvSpPr>
              <p:spPr>
                <a:xfrm>
                  <a:off x="2993162" y="1684709"/>
                  <a:ext cx="351378" cy="369332"/>
                </a:xfrm>
                <a:prstGeom prst="rect">
                  <a:avLst/>
                </a:prstGeom>
                <a:noFill/>
                <a:ln>
                  <a:solidFill>
                    <a:schemeClr val="bg1">
                      <a:lumMod val="75000"/>
                    </a:schemeClr>
                  </a:solidFill>
                </a:ln>
              </p:spPr>
              <p:txBody>
                <a:bodyPr wrap="none" rtlCol="0">
                  <a:spAutoFit/>
                </a:bodyPr>
                <a:lstStyle/>
                <a:p>
                  <a:r>
                    <a:rPr lang="en-US" sz="1800" b="1" dirty="0"/>
                    <a:t>C</a:t>
                  </a:r>
                </a:p>
              </p:txBody>
            </p:sp>
            <p:cxnSp>
              <p:nvCxnSpPr>
                <p:cNvPr id="73" name="Straight Arrow Connector 72">
                  <a:extLst>
                    <a:ext uri="{FF2B5EF4-FFF2-40B4-BE49-F238E27FC236}">
                      <a16:creationId xmlns:a16="http://schemas.microsoft.com/office/drawing/2014/main" id="{B1DD339E-AFF4-7681-E96D-11D9CE1CD45D}"/>
                    </a:ext>
                  </a:extLst>
                </p:cNvPr>
                <p:cNvCxnSpPr>
                  <a:cxnSpLocks/>
                  <a:endCxn id="72" idx="0"/>
                </p:cNvCxnSpPr>
                <p:nvPr/>
              </p:nvCxnSpPr>
              <p:spPr>
                <a:xfrm>
                  <a:off x="3168851" y="1418897"/>
                  <a:ext cx="0" cy="265812"/>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74" name="Picture 73">
                  <a:extLst>
                    <a:ext uri="{FF2B5EF4-FFF2-40B4-BE49-F238E27FC236}">
                      <a16:creationId xmlns:a16="http://schemas.microsoft.com/office/drawing/2014/main" id="{F8690483-62A2-A96B-22C8-2FA4AAD6A7B7}"/>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Lst>
                </a:blip>
                <a:srcRect r="-6" b="-6"/>
                <a:stretch/>
              </p:blipFill>
              <p:spPr>
                <a:xfrm>
                  <a:off x="2645952" y="1659051"/>
                  <a:ext cx="426826" cy="426826"/>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cxnSp>
              <p:nvCxnSpPr>
                <p:cNvPr id="75" name="Straight Arrow Connector 74">
                  <a:extLst>
                    <a:ext uri="{FF2B5EF4-FFF2-40B4-BE49-F238E27FC236}">
                      <a16:creationId xmlns:a16="http://schemas.microsoft.com/office/drawing/2014/main" id="{8E45D8CA-2ADA-7DE8-C2AF-EFFA6E547F53}"/>
                    </a:ext>
                  </a:extLst>
                </p:cNvPr>
                <p:cNvCxnSpPr>
                  <a:cxnSpLocks/>
                </p:cNvCxnSpPr>
                <p:nvPr/>
              </p:nvCxnSpPr>
              <p:spPr>
                <a:xfrm>
                  <a:off x="3168058" y="2054041"/>
                  <a:ext cx="0" cy="184236"/>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a:extLst>
                    <a:ext uri="{FF2B5EF4-FFF2-40B4-BE49-F238E27FC236}">
                      <a16:creationId xmlns:a16="http://schemas.microsoft.com/office/drawing/2014/main" id="{02157A36-FABC-4F61-B046-CCCE6FC6F1E5}"/>
                    </a:ext>
                  </a:extLst>
                </p:cNvPr>
                <p:cNvCxnSpPr>
                  <a:cxnSpLocks/>
                  <a:stCxn id="71" idx="0"/>
                </p:cNvCxnSpPr>
                <p:nvPr/>
              </p:nvCxnSpPr>
              <p:spPr>
                <a:xfrm flipV="1">
                  <a:off x="2532628" y="1418897"/>
                  <a:ext cx="0" cy="265812"/>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7" name="Straight Arrow Connector 76">
                  <a:extLst>
                    <a:ext uri="{FF2B5EF4-FFF2-40B4-BE49-F238E27FC236}">
                      <a16:creationId xmlns:a16="http://schemas.microsoft.com/office/drawing/2014/main" id="{7F73CCD5-7FFB-021C-F036-377F81732334}"/>
                    </a:ext>
                  </a:extLst>
                </p:cNvPr>
                <p:cNvCxnSpPr>
                  <a:cxnSpLocks/>
                  <a:endCxn id="71" idx="2"/>
                </p:cNvCxnSpPr>
                <p:nvPr/>
              </p:nvCxnSpPr>
              <p:spPr>
                <a:xfrm flipV="1">
                  <a:off x="2532628" y="2054041"/>
                  <a:ext cx="0" cy="184236"/>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78" name="Group 77">
                <a:extLst>
                  <a:ext uri="{FF2B5EF4-FFF2-40B4-BE49-F238E27FC236}">
                    <a16:creationId xmlns:a16="http://schemas.microsoft.com/office/drawing/2014/main" id="{9E3866BB-5A5B-E7A4-D7B0-4AE36D847E82}"/>
                  </a:ext>
                </a:extLst>
              </p:cNvPr>
              <p:cNvGrpSpPr/>
              <p:nvPr/>
            </p:nvGrpSpPr>
            <p:grpSpPr>
              <a:xfrm>
                <a:off x="6263849" y="1414249"/>
                <a:ext cx="987601" cy="819380"/>
                <a:chOff x="2356939" y="1418897"/>
                <a:chExt cx="987601" cy="819380"/>
              </a:xfrm>
            </p:grpSpPr>
            <p:sp>
              <p:nvSpPr>
                <p:cNvPr id="79" name="TextBox 78">
                  <a:extLst>
                    <a:ext uri="{FF2B5EF4-FFF2-40B4-BE49-F238E27FC236}">
                      <a16:creationId xmlns:a16="http://schemas.microsoft.com/office/drawing/2014/main" id="{D34E8480-7762-E669-3D85-658367E01EB3}"/>
                    </a:ext>
                  </a:extLst>
                </p:cNvPr>
                <p:cNvSpPr txBox="1"/>
                <p:nvPr/>
              </p:nvSpPr>
              <p:spPr>
                <a:xfrm>
                  <a:off x="2356939" y="1684709"/>
                  <a:ext cx="351378" cy="369332"/>
                </a:xfrm>
                <a:prstGeom prst="rect">
                  <a:avLst/>
                </a:prstGeom>
                <a:noFill/>
                <a:ln>
                  <a:solidFill>
                    <a:schemeClr val="bg1">
                      <a:lumMod val="75000"/>
                    </a:schemeClr>
                  </a:solidFill>
                </a:ln>
              </p:spPr>
              <p:txBody>
                <a:bodyPr wrap="none" rtlCol="0">
                  <a:spAutoFit/>
                </a:bodyPr>
                <a:lstStyle/>
                <a:p>
                  <a:r>
                    <a:rPr lang="en-US" sz="1800" b="1" dirty="0"/>
                    <a:t>D</a:t>
                  </a:r>
                </a:p>
              </p:txBody>
            </p:sp>
            <p:sp>
              <p:nvSpPr>
                <p:cNvPr id="80" name="TextBox 79">
                  <a:extLst>
                    <a:ext uri="{FF2B5EF4-FFF2-40B4-BE49-F238E27FC236}">
                      <a16:creationId xmlns:a16="http://schemas.microsoft.com/office/drawing/2014/main" id="{FF407EB4-84AB-196A-57CC-7E0BD5673D06}"/>
                    </a:ext>
                  </a:extLst>
                </p:cNvPr>
                <p:cNvSpPr txBox="1"/>
                <p:nvPr/>
              </p:nvSpPr>
              <p:spPr>
                <a:xfrm>
                  <a:off x="2993162" y="1684709"/>
                  <a:ext cx="351378" cy="369332"/>
                </a:xfrm>
                <a:prstGeom prst="rect">
                  <a:avLst/>
                </a:prstGeom>
                <a:noFill/>
                <a:ln>
                  <a:solidFill>
                    <a:schemeClr val="bg1">
                      <a:lumMod val="75000"/>
                    </a:schemeClr>
                  </a:solidFill>
                </a:ln>
              </p:spPr>
              <p:txBody>
                <a:bodyPr wrap="none" rtlCol="0">
                  <a:spAutoFit/>
                </a:bodyPr>
                <a:lstStyle/>
                <a:p>
                  <a:r>
                    <a:rPr lang="en-US" sz="1800" b="1" dirty="0"/>
                    <a:t>C</a:t>
                  </a:r>
                </a:p>
              </p:txBody>
            </p:sp>
            <p:cxnSp>
              <p:nvCxnSpPr>
                <p:cNvPr id="81" name="Straight Arrow Connector 80">
                  <a:extLst>
                    <a:ext uri="{FF2B5EF4-FFF2-40B4-BE49-F238E27FC236}">
                      <a16:creationId xmlns:a16="http://schemas.microsoft.com/office/drawing/2014/main" id="{710674E2-70E4-2EA7-C6F6-31A3D7DBC2BC}"/>
                    </a:ext>
                  </a:extLst>
                </p:cNvPr>
                <p:cNvCxnSpPr>
                  <a:cxnSpLocks/>
                  <a:endCxn id="80" idx="0"/>
                </p:cNvCxnSpPr>
                <p:nvPr/>
              </p:nvCxnSpPr>
              <p:spPr>
                <a:xfrm>
                  <a:off x="3168851" y="1418897"/>
                  <a:ext cx="0" cy="265812"/>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82" name="Picture 81">
                  <a:extLst>
                    <a:ext uri="{FF2B5EF4-FFF2-40B4-BE49-F238E27FC236}">
                      <a16:creationId xmlns:a16="http://schemas.microsoft.com/office/drawing/2014/main" id="{EE4EDF8F-6497-4062-2795-4335F57AB973}"/>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Lst>
                </a:blip>
                <a:srcRect r="-6" b="-6"/>
                <a:stretch/>
              </p:blipFill>
              <p:spPr>
                <a:xfrm>
                  <a:off x="2645952" y="1659051"/>
                  <a:ext cx="426826" cy="426826"/>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cxnSp>
              <p:nvCxnSpPr>
                <p:cNvPr id="83" name="Straight Arrow Connector 82">
                  <a:extLst>
                    <a:ext uri="{FF2B5EF4-FFF2-40B4-BE49-F238E27FC236}">
                      <a16:creationId xmlns:a16="http://schemas.microsoft.com/office/drawing/2014/main" id="{461B1ADF-86B4-80FF-CBB4-477906E3652D}"/>
                    </a:ext>
                  </a:extLst>
                </p:cNvPr>
                <p:cNvCxnSpPr>
                  <a:cxnSpLocks/>
                </p:cNvCxnSpPr>
                <p:nvPr/>
              </p:nvCxnSpPr>
              <p:spPr>
                <a:xfrm>
                  <a:off x="3168058" y="2054041"/>
                  <a:ext cx="0" cy="184236"/>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4" name="Straight Arrow Connector 83">
                  <a:extLst>
                    <a:ext uri="{FF2B5EF4-FFF2-40B4-BE49-F238E27FC236}">
                      <a16:creationId xmlns:a16="http://schemas.microsoft.com/office/drawing/2014/main" id="{2D37CBF0-4613-549E-D2A5-99C75FF2F119}"/>
                    </a:ext>
                  </a:extLst>
                </p:cNvPr>
                <p:cNvCxnSpPr>
                  <a:cxnSpLocks/>
                  <a:stCxn id="79" idx="0"/>
                </p:cNvCxnSpPr>
                <p:nvPr/>
              </p:nvCxnSpPr>
              <p:spPr>
                <a:xfrm flipV="1">
                  <a:off x="2532628" y="1418897"/>
                  <a:ext cx="0" cy="265812"/>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5" name="Straight Arrow Connector 84">
                  <a:extLst>
                    <a:ext uri="{FF2B5EF4-FFF2-40B4-BE49-F238E27FC236}">
                      <a16:creationId xmlns:a16="http://schemas.microsoft.com/office/drawing/2014/main" id="{60E24047-1C98-9B65-F9B5-0E24D0778303}"/>
                    </a:ext>
                  </a:extLst>
                </p:cNvPr>
                <p:cNvCxnSpPr>
                  <a:cxnSpLocks/>
                  <a:endCxn id="79" idx="2"/>
                </p:cNvCxnSpPr>
                <p:nvPr/>
              </p:nvCxnSpPr>
              <p:spPr>
                <a:xfrm flipV="1">
                  <a:off x="2532628" y="2054041"/>
                  <a:ext cx="0" cy="184236"/>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86" name="Group 85">
                <a:extLst>
                  <a:ext uri="{FF2B5EF4-FFF2-40B4-BE49-F238E27FC236}">
                    <a16:creationId xmlns:a16="http://schemas.microsoft.com/office/drawing/2014/main" id="{60742B4D-C71F-B5AB-5282-A82CD18259D2}"/>
                  </a:ext>
                </a:extLst>
              </p:cNvPr>
              <p:cNvGrpSpPr/>
              <p:nvPr/>
            </p:nvGrpSpPr>
            <p:grpSpPr>
              <a:xfrm>
                <a:off x="1696315" y="3164676"/>
                <a:ext cx="987601" cy="819380"/>
                <a:chOff x="2356939" y="1418897"/>
                <a:chExt cx="987601" cy="819380"/>
              </a:xfrm>
            </p:grpSpPr>
            <p:sp>
              <p:nvSpPr>
                <p:cNvPr id="87" name="TextBox 86">
                  <a:extLst>
                    <a:ext uri="{FF2B5EF4-FFF2-40B4-BE49-F238E27FC236}">
                      <a16:creationId xmlns:a16="http://schemas.microsoft.com/office/drawing/2014/main" id="{2AED68B2-6CFB-A7FD-46BB-90541E6E909F}"/>
                    </a:ext>
                  </a:extLst>
                </p:cNvPr>
                <p:cNvSpPr txBox="1"/>
                <p:nvPr/>
              </p:nvSpPr>
              <p:spPr>
                <a:xfrm>
                  <a:off x="2356939" y="1684709"/>
                  <a:ext cx="351378" cy="369332"/>
                </a:xfrm>
                <a:prstGeom prst="rect">
                  <a:avLst/>
                </a:prstGeom>
                <a:noFill/>
                <a:ln>
                  <a:solidFill>
                    <a:schemeClr val="bg1">
                      <a:lumMod val="75000"/>
                    </a:schemeClr>
                  </a:solidFill>
                </a:ln>
              </p:spPr>
              <p:txBody>
                <a:bodyPr wrap="none" rtlCol="0">
                  <a:spAutoFit/>
                </a:bodyPr>
                <a:lstStyle/>
                <a:p>
                  <a:r>
                    <a:rPr lang="en-US" sz="1800" b="1" dirty="0"/>
                    <a:t>C</a:t>
                  </a:r>
                </a:p>
              </p:txBody>
            </p:sp>
            <p:sp>
              <p:nvSpPr>
                <p:cNvPr id="88" name="TextBox 87">
                  <a:extLst>
                    <a:ext uri="{FF2B5EF4-FFF2-40B4-BE49-F238E27FC236}">
                      <a16:creationId xmlns:a16="http://schemas.microsoft.com/office/drawing/2014/main" id="{FCFBE9CD-C544-B764-EE7C-EBD201F3DF7A}"/>
                    </a:ext>
                  </a:extLst>
                </p:cNvPr>
                <p:cNvSpPr txBox="1"/>
                <p:nvPr/>
              </p:nvSpPr>
              <p:spPr>
                <a:xfrm>
                  <a:off x="2993162" y="1684709"/>
                  <a:ext cx="351378" cy="369332"/>
                </a:xfrm>
                <a:prstGeom prst="rect">
                  <a:avLst/>
                </a:prstGeom>
                <a:noFill/>
                <a:ln>
                  <a:solidFill>
                    <a:schemeClr val="bg1">
                      <a:lumMod val="75000"/>
                    </a:schemeClr>
                  </a:solidFill>
                </a:ln>
              </p:spPr>
              <p:txBody>
                <a:bodyPr wrap="none" rtlCol="0">
                  <a:spAutoFit/>
                </a:bodyPr>
                <a:lstStyle/>
                <a:p>
                  <a:r>
                    <a:rPr lang="en-US" sz="1800" b="1" dirty="0"/>
                    <a:t>D</a:t>
                  </a:r>
                </a:p>
              </p:txBody>
            </p:sp>
            <p:cxnSp>
              <p:nvCxnSpPr>
                <p:cNvPr id="89" name="Straight Arrow Connector 88">
                  <a:extLst>
                    <a:ext uri="{FF2B5EF4-FFF2-40B4-BE49-F238E27FC236}">
                      <a16:creationId xmlns:a16="http://schemas.microsoft.com/office/drawing/2014/main" id="{400280F9-90C7-34AA-914A-E56C9CCA7E68}"/>
                    </a:ext>
                  </a:extLst>
                </p:cNvPr>
                <p:cNvCxnSpPr>
                  <a:cxnSpLocks/>
                  <a:endCxn id="88" idx="0"/>
                </p:cNvCxnSpPr>
                <p:nvPr/>
              </p:nvCxnSpPr>
              <p:spPr>
                <a:xfrm>
                  <a:off x="3168851" y="1418897"/>
                  <a:ext cx="0" cy="265812"/>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90" name="Picture 89">
                  <a:extLst>
                    <a:ext uri="{FF2B5EF4-FFF2-40B4-BE49-F238E27FC236}">
                      <a16:creationId xmlns:a16="http://schemas.microsoft.com/office/drawing/2014/main" id="{0C3B92DA-E772-A0CF-C718-7E05BCDD078E}"/>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Lst>
                </a:blip>
                <a:srcRect r="-6" b="-6"/>
                <a:stretch/>
              </p:blipFill>
              <p:spPr>
                <a:xfrm>
                  <a:off x="2645952" y="1659051"/>
                  <a:ext cx="426826" cy="426826"/>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cxnSp>
              <p:nvCxnSpPr>
                <p:cNvPr id="91" name="Straight Arrow Connector 90">
                  <a:extLst>
                    <a:ext uri="{FF2B5EF4-FFF2-40B4-BE49-F238E27FC236}">
                      <a16:creationId xmlns:a16="http://schemas.microsoft.com/office/drawing/2014/main" id="{2CE90A07-A5AE-9677-8AEF-B1B1ABC35EE6}"/>
                    </a:ext>
                  </a:extLst>
                </p:cNvPr>
                <p:cNvCxnSpPr>
                  <a:cxnSpLocks/>
                </p:cNvCxnSpPr>
                <p:nvPr/>
              </p:nvCxnSpPr>
              <p:spPr>
                <a:xfrm>
                  <a:off x="3168058" y="2054041"/>
                  <a:ext cx="0" cy="184236"/>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2" name="Straight Arrow Connector 91">
                  <a:extLst>
                    <a:ext uri="{FF2B5EF4-FFF2-40B4-BE49-F238E27FC236}">
                      <a16:creationId xmlns:a16="http://schemas.microsoft.com/office/drawing/2014/main" id="{6E56E7FD-0802-D050-BB49-B1A22915ABA2}"/>
                    </a:ext>
                  </a:extLst>
                </p:cNvPr>
                <p:cNvCxnSpPr>
                  <a:cxnSpLocks/>
                  <a:stCxn id="87" idx="0"/>
                </p:cNvCxnSpPr>
                <p:nvPr/>
              </p:nvCxnSpPr>
              <p:spPr>
                <a:xfrm flipV="1">
                  <a:off x="2532628" y="1418897"/>
                  <a:ext cx="0" cy="265812"/>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3" name="Straight Arrow Connector 92">
                  <a:extLst>
                    <a:ext uri="{FF2B5EF4-FFF2-40B4-BE49-F238E27FC236}">
                      <a16:creationId xmlns:a16="http://schemas.microsoft.com/office/drawing/2014/main" id="{BBFD20E4-77A9-63C4-0216-7794548E8A40}"/>
                    </a:ext>
                  </a:extLst>
                </p:cNvPr>
                <p:cNvCxnSpPr>
                  <a:cxnSpLocks/>
                  <a:endCxn id="87" idx="2"/>
                </p:cNvCxnSpPr>
                <p:nvPr/>
              </p:nvCxnSpPr>
              <p:spPr>
                <a:xfrm flipV="1">
                  <a:off x="2532628" y="2054041"/>
                  <a:ext cx="0" cy="184236"/>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94" name="Group 93">
                <a:extLst>
                  <a:ext uri="{FF2B5EF4-FFF2-40B4-BE49-F238E27FC236}">
                    <a16:creationId xmlns:a16="http://schemas.microsoft.com/office/drawing/2014/main" id="{182CE14E-F409-2A17-DC22-D3A67F8AE558}"/>
                  </a:ext>
                </a:extLst>
              </p:cNvPr>
              <p:cNvGrpSpPr/>
              <p:nvPr/>
            </p:nvGrpSpPr>
            <p:grpSpPr>
              <a:xfrm>
                <a:off x="3980082" y="3164676"/>
                <a:ext cx="987601" cy="819380"/>
                <a:chOff x="2356939" y="1418897"/>
                <a:chExt cx="987601" cy="819380"/>
              </a:xfrm>
            </p:grpSpPr>
            <p:sp>
              <p:nvSpPr>
                <p:cNvPr id="95" name="TextBox 94">
                  <a:extLst>
                    <a:ext uri="{FF2B5EF4-FFF2-40B4-BE49-F238E27FC236}">
                      <a16:creationId xmlns:a16="http://schemas.microsoft.com/office/drawing/2014/main" id="{52624E8E-9C5A-B09F-CACB-6BAB363FD1F8}"/>
                    </a:ext>
                  </a:extLst>
                </p:cNvPr>
                <p:cNvSpPr txBox="1"/>
                <p:nvPr/>
              </p:nvSpPr>
              <p:spPr>
                <a:xfrm>
                  <a:off x="2356939" y="1684709"/>
                  <a:ext cx="351378" cy="369332"/>
                </a:xfrm>
                <a:prstGeom prst="rect">
                  <a:avLst/>
                </a:prstGeom>
                <a:noFill/>
                <a:ln>
                  <a:solidFill>
                    <a:schemeClr val="bg1">
                      <a:lumMod val="75000"/>
                    </a:schemeClr>
                  </a:solidFill>
                </a:ln>
              </p:spPr>
              <p:txBody>
                <a:bodyPr wrap="none" rtlCol="0">
                  <a:spAutoFit/>
                </a:bodyPr>
                <a:lstStyle/>
                <a:p>
                  <a:r>
                    <a:rPr lang="en-US" sz="1800" b="1" dirty="0"/>
                    <a:t>C</a:t>
                  </a:r>
                </a:p>
              </p:txBody>
            </p:sp>
            <p:sp>
              <p:nvSpPr>
                <p:cNvPr id="96" name="TextBox 95">
                  <a:extLst>
                    <a:ext uri="{FF2B5EF4-FFF2-40B4-BE49-F238E27FC236}">
                      <a16:creationId xmlns:a16="http://schemas.microsoft.com/office/drawing/2014/main" id="{BF29C5F3-E7D2-BC78-CA81-830BCF365A66}"/>
                    </a:ext>
                  </a:extLst>
                </p:cNvPr>
                <p:cNvSpPr txBox="1"/>
                <p:nvPr/>
              </p:nvSpPr>
              <p:spPr>
                <a:xfrm>
                  <a:off x="2993162" y="1684709"/>
                  <a:ext cx="351378" cy="369332"/>
                </a:xfrm>
                <a:prstGeom prst="rect">
                  <a:avLst/>
                </a:prstGeom>
                <a:noFill/>
                <a:ln>
                  <a:solidFill>
                    <a:schemeClr val="bg1">
                      <a:lumMod val="75000"/>
                    </a:schemeClr>
                  </a:solidFill>
                </a:ln>
              </p:spPr>
              <p:txBody>
                <a:bodyPr wrap="none" rtlCol="0">
                  <a:spAutoFit/>
                </a:bodyPr>
                <a:lstStyle/>
                <a:p>
                  <a:r>
                    <a:rPr lang="en-US" sz="1800" b="1" dirty="0"/>
                    <a:t>D</a:t>
                  </a:r>
                </a:p>
              </p:txBody>
            </p:sp>
            <p:cxnSp>
              <p:nvCxnSpPr>
                <p:cNvPr id="97" name="Straight Arrow Connector 96">
                  <a:extLst>
                    <a:ext uri="{FF2B5EF4-FFF2-40B4-BE49-F238E27FC236}">
                      <a16:creationId xmlns:a16="http://schemas.microsoft.com/office/drawing/2014/main" id="{0D4155CA-CC16-6B65-A453-38379916A881}"/>
                    </a:ext>
                  </a:extLst>
                </p:cNvPr>
                <p:cNvCxnSpPr>
                  <a:cxnSpLocks/>
                  <a:endCxn id="96" idx="0"/>
                </p:cNvCxnSpPr>
                <p:nvPr/>
              </p:nvCxnSpPr>
              <p:spPr>
                <a:xfrm>
                  <a:off x="3168851" y="1418897"/>
                  <a:ext cx="0" cy="265812"/>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98" name="Picture 97">
                  <a:extLst>
                    <a:ext uri="{FF2B5EF4-FFF2-40B4-BE49-F238E27FC236}">
                      <a16:creationId xmlns:a16="http://schemas.microsoft.com/office/drawing/2014/main" id="{D916F600-2D1B-4BD9-90E9-DB709100016C}"/>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Lst>
                </a:blip>
                <a:srcRect r="-6" b="-6"/>
                <a:stretch/>
              </p:blipFill>
              <p:spPr>
                <a:xfrm>
                  <a:off x="2645952" y="1659051"/>
                  <a:ext cx="426826" cy="426826"/>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cxnSp>
              <p:nvCxnSpPr>
                <p:cNvPr id="99" name="Straight Arrow Connector 98">
                  <a:extLst>
                    <a:ext uri="{FF2B5EF4-FFF2-40B4-BE49-F238E27FC236}">
                      <a16:creationId xmlns:a16="http://schemas.microsoft.com/office/drawing/2014/main" id="{A1928099-EAEE-3BA2-8292-ABBD34E7A04A}"/>
                    </a:ext>
                  </a:extLst>
                </p:cNvPr>
                <p:cNvCxnSpPr>
                  <a:cxnSpLocks/>
                </p:cNvCxnSpPr>
                <p:nvPr/>
              </p:nvCxnSpPr>
              <p:spPr>
                <a:xfrm>
                  <a:off x="3168058" y="2054041"/>
                  <a:ext cx="0" cy="184236"/>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0" name="Straight Arrow Connector 99">
                  <a:extLst>
                    <a:ext uri="{FF2B5EF4-FFF2-40B4-BE49-F238E27FC236}">
                      <a16:creationId xmlns:a16="http://schemas.microsoft.com/office/drawing/2014/main" id="{AB9A2096-3666-9E69-6FB7-8D9DF570B409}"/>
                    </a:ext>
                  </a:extLst>
                </p:cNvPr>
                <p:cNvCxnSpPr>
                  <a:cxnSpLocks/>
                  <a:stCxn id="95" idx="0"/>
                </p:cNvCxnSpPr>
                <p:nvPr/>
              </p:nvCxnSpPr>
              <p:spPr>
                <a:xfrm flipV="1">
                  <a:off x="2532628" y="1418897"/>
                  <a:ext cx="0" cy="265812"/>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1" name="Straight Arrow Connector 100">
                  <a:extLst>
                    <a:ext uri="{FF2B5EF4-FFF2-40B4-BE49-F238E27FC236}">
                      <a16:creationId xmlns:a16="http://schemas.microsoft.com/office/drawing/2014/main" id="{99492235-3888-7F5A-C32D-B1B8BF28A973}"/>
                    </a:ext>
                  </a:extLst>
                </p:cNvPr>
                <p:cNvCxnSpPr>
                  <a:cxnSpLocks/>
                  <a:endCxn id="95" idx="2"/>
                </p:cNvCxnSpPr>
                <p:nvPr/>
              </p:nvCxnSpPr>
              <p:spPr>
                <a:xfrm flipV="1">
                  <a:off x="2532628" y="2054041"/>
                  <a:ext cx="0" cy="184236"/>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02" name="Group 101">
                <a:extLst>
                  <a:ext uri="{FF2B5EF4-FFF2-40B4-BE49-F238E27FC236}">
                    <a16:creationId xmlns:a16="http://schemas.microsoft.com/office/drawing/2014/main" id="{787A1625-3F7F-CF33-52AB-603789AAB2B7}"/>
                  </a:ext>
                </a:extLst>
              </p:cNvPr>
              <p:cNvGrpSpPr/>
              <p:nvPr/>
            </p:nvGrpSpPr>
            <p:grpSpPr>
              <a:xfrm>
                <a:off x="6263849" y="3164676"/>
                <a:ext cx="987601" cy="819380"/>
                <a:chOff x="2356939" y="1418897"/>
                <a:chExt cx="987601" cy="819380"/>
              </a:xfrm>
            </p:grpSpPr>
            <p:sp>
              <p:nvSpPr>
                <p:cNvPr id="103" name="TextBox 102">
                  <a:extLst>
                    <a:ext uri="{FF2B5EF4-FFF2-40B4-BE49-F238E27FC236}">
                      <a16:creationId xmlns:a16="http://schemas.microsoft.com/office/drawing/2014/main" id="{058D11CE-191A-9F95-0A92-C170D40786BF}"/>
                    </a:ext>
                  </a:extLst>
                </p:cNvPr>
                <p:cNvSpPr txBox="1"/>
                <p:nvPr/>
              </p:nvSpPr>
              <p:spPr>
                <a:xfrm>
                  <a:off x="2356939" y="1684709"/>
                  <a:ext cx="351378" cy="369332"/>
                </a:xfrm>
                <a:prstGeom prst="rect">
                  <a:avLst/>
                </a:prstGeom>
                <a:noFill/>
                <a:ln>
                  <a:solidFill>
                    <a:schemeClr val="bg1">
                      <a:lumMod val="75000"/>
                    </a:schemeClr>
                  </a:solidFill>
                </a:ln>
              </p:spPr>
              <p:txBody>
                <a:bodyPr wrap="none" rtlCol="0">
                  <a:spAutoFit/>
                </a:bodyPr>
                <a:lstStyle/>
                <a:p>
                  <a:r>
                    <a:rPr lang="en-US" sz="1800" b="1" dirty="0"/>
                    <a:t>C</a:t>
                  </a:r>
                </a:p>
              </p:txBody>
            </p:sp>
            <p:sp>
              <p:nvSpPr>
                <p:cNvPr id="104" name="TextBox 103">
                  <a:extLst>
                    <a:ext uri="{FF2B5EF4-FFF2-40B4-BE49-F238E27FC236}">
                      <a16:creationId xmlns:a16="http://schemas.microsoft.com/office/drawing/2014/main" id="{4B9B8EF6-EBF5-DCC4-A3CC-61899EBA9EAA}"/>
                    </a:ext>
                  </a:extLst>
                </p:cNvPr>
                <p:cNvSpPr txBox="1"/>
                <p:nvPr/>
              </p:nvSpPr>
              <p:spPr>
                <a:xfrm>
                  <a:off x="2993162" y="1684709"/>
                  <a:ext cx="351378" cy="369332"/>
                </a:xfrm>
                <a:prstGeom prst="rect">
                  <a:avLst/>
                </a:prstGeom>
                <a:noFill/>
                <a:ln>
                  <a:solidFill>
                    <a:schemeClr val="bg1">
                      <a:lumMod val="75000"/>
                    </a:schemeClr>
                  </a:solidFill>
                </a:ln>
              </p:spPr>
              <p:txBody>
                <a:bodyPr wrap="none" rtlCol="0">
                  <a:spAutoFit/>
                </a:bodyPr>
                <a:lstStyle/>
                <a:p>
                  <a:r>
                    <a:rPr lang="en-US" sz="1800" b="1" dirty="0"/>
                    <a:t>D</a:t>
                  </a:r>
                </a:p>
              </p:txBody>
            </p:sp>
            <p:cxnSp>
              <p:nvCxnSpPr>
                <p:cNvPr id="105" name="Straight Arrow Connector 104">
                  <a:extLst>
                    <a:ext uri="{FF2B5EF4-FFF2-40B4-BE49-F238E27FC236}">
                      <a16:creationId xmlns:a16="http://schemas.microsoft.com/office/drawing/2014/main" id="{E0CDA98A-FEAB-D6D6-C329-9C94406F2D32}"/>
                    </a:ext>
                  </a:extLst>
                </p:cNvPr>
                <p:cNvCxnSpPr>
                  <a:cxnSpLocks/>
                  <a:endCxn id="104" idx="0"/>
                </p:cNvCxnSpPr>
                <p:nvPr/>
              </p:nvCxnSpPr>
              <p:spPr>
                <a:xfrm>
                  <a:off x="3168851" y="1418897"/>
                  <a:ext cx="0" cy="265812"/>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106" name="Picture 105">
                  <a:extLst>
                    <a:ext uri="{FF2B5EF4-FFF2-40B4-BE49-F238E27FC236}">
                      <a16:creationId xmlns:a16="http://schemas.microsoft.com/office/drawing/2014/main" id="{4628FECF-107B-3D43-ECA5-9B637885ABFB}"/>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Lst>
                </a:blip>
                <a:srcRect r="-6" b="-6"/>
                <a:stretch/>
              </p:blipFill>
              <p:spPr>
                <a:xfrm>
                  <a:off x="2645952" y="1659051"/>
                  <a:ext cx="426826" cy="426826"/>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cxnSp>
              <p:nvCxnSpPr>
                <p:cNvPr id="107" name="Straight Arrow Connector 106">
                  <a:extLst>
                    <a:ext uri="{FF2B5EF4-FFF2-40B4-BE49-F238E27FC236}">
                      <a16:creationId xmlns:a16="http://schemas.microsoft.com/office/drawing/2014/main" id="{E55D7097-2CBE-EB00-F75C-C0F48D1B1F08}"/>
                    </a:ext>
                  </a:extLst>
                </p:cNvPr>
                <p:cNvCxnSpPr>
                  <a:cxnSpLocks/>
                </p:cNvCxnSpPr>
                <p:nvPr/>
              </p:nvCxnSpPr>
              <p:spPr>
                <a:xfrm>
                  <a:off x="3168058" y="2054041"/>
                  <a:ext cx="0" cy="184236"/>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8" name="Straight Arrow Connector 107">
                  <a:extLst>
                    <a:ext uri="{FF2B5EF4-FFF2-40B4-BE49-F238E27FC236}">
                      <a16:creationId xmlns:a16="http://schemas.microsoft.com/office/drawing/2014/main" id="{F85C6E52-4E07-6360-465A-840C8E9CA686}"/>
                    </a:ext>
                  </a:extLst>
                </p:cNvPr>
                <p:cNvCxnSpPr>
                  <a:cxnSpLocks/>
                  <a:stCxn id="103" idx="0"/>
                </p:cNvCxnSpPr>
                <p:nvPr/>
              </p:nvCxnSpPr>
              <p:spPr>
                <a:xfrm flipV="1">
                  <a:off x="2532628" y="1418897"/>
                  <a:ext cx="0" cy="265812"/>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9" name="Straight Arrow Connector 108">
                  <a:extLst>
                    <a:ext uri="{FF2B5EF4-FFF2-40B4-BE49-F238E27FC236}">
                      <a16:creationId xmlns:a16="http://schemas.microsoft.com/office/drawing/2014/main" id="{23ECA295-93DC-95DF-55CF-0BB30C789DD3}"/>
                    </a:ext>
                  </a:extLst>
                </p:cNvPr>
                <p:cNvCxnSpPr>
                  <a:cxnSpLocks/>
                  <a:endCxn id="103" idx="2"/>
                </p:cNvCxnSpPr>
                <p:nvPr/>
              </p:nvCxnSpPr>
              <p:spPr>
                <a:xfrm flipV="1">
                  <a:off x="2532628" y="2054041"/>
                  <a:ext cx="0" cy="184236"/>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grpSp>
        </p:grpSp>
        <p:cxnSp>
          <p:nvCxnSpPr>
            <p:cNvPr id="110" name="Straight Connector 109">
              <a:extLst>
                <a:ext uri="{FF2B5EF4-FFF2-40B4-BE49-F238E27FC236}">
                  <a16:creationId xmlns:a16="http://schemas.microsoft.com/office/drawing/2014/main" id="{7FB08A83-EC6F-E2A5-9EAA-6AF7ACD6C3E6}"/>
                </a:ext>
              </a:extLst>
            </p:cNvPr>
            <p:cNvCxnSpPr>
              <a:cxnSpLocks/>
            </p:cNvCxnSpPr>
            <p:nvPr/>
          </p:nvCxnSpPr>
          <p:spPr>
            <a:xfrm flipH="1">
              <a:off x="5223813" y="3657600"/>
              <a:ext cx="797442" cy="0"/>
            </a:xfrm>
            <a:prstGeom prst="line">
              <a:avLst/>
            </a:prstGeom>
            <a:ln w="57150">
              <a:solidFill>
                <a:schemeClr val="bg1">
                  <a:lumMod val="5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117" name="Straight Connector 116">
              <a:extLst>
                <a:ext uri="{FF2B5EF4-FFF2-40B4-BE49-F238E27FC236}">
                  <a16:creationId xmlns:a16="http://schemas.microsoft.com/office/drawing/2014/main" id="{96B275E6-C100-A356-CEE1-30C87BAAC764}"/>
                </a:ext>
              </a:extLst>
            </p:cNvPr>
            <p:cNvCxnSpPr>
              <a:cxnSpLocks/>
            </p:cNvCxnSpPr>
            <p:nvPr/>
          </p:nvCxnSpPr>
          <p:spPr>
            <a:xfrm flipH="1">
              <a:off x="5165334" y="1839433"/>
              <a:ext cx="797442" cy="0"/>
            </a:xfrm>
            <a:prstGeom prst="line">
              <a:avLst/>
            </a:prstGeom>
            <a:ln w="57150">
              <a:solidFill>
                <a:schemeClr val="bg1">
                  <a:lumMod val="50000"/>
                </a:schemeClr>
              </a:solidFill>
              <a:prstDash val="sysDash"/>
            </a:ln>
          </p:spPr>
          <p:style>
            <a:lnRef idx="2">
              <a:schemeClr val="accent1"/>
            </a:lnRef>
            <a:fillRef idx="0">
              <a:schemeClr val="accent1"/>
            </a:fillRef>
            <a:effectRef idx="1">
              <a:schemeClr val="accent1"/>
            </a:effectRef>
            <a:fontRef idx="minor">
              <a:schemeClr val="tx1"/>
            </a:fontRef>
          </p:style>
        </p:cxnSp>
      </p:grpSp>
    </p:spTree>
    <p:custDataLst>
      <p:tags r:id="rId1"/>
    </p:custDataLst>
    <p:extLst>
      <p:ext uri="{BB962C8B-B14F-4D97-AF65-F5344CB8AC3E}">
        <p14:creationId xmlns:p14="http://schemas.microsoft.com/office/powerpoint/2010/main" val="176382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BBCC1-30BA-8D18-4755-298E915B27A8}"/>
              </a:ext>
            </a:extLst>
          </p:cNvPr>
          <p:cNvSpPr>
            <a:spLocks noGrp="1"/>
          </p:cNvSpPr>
          <p:nvPr>
            <p:ph type="title"/>
          </p:nvPr>
        </p:nvSpPr>
        <p:spPr>
          <a:xfrm>
            <a:off x="336101" y="345573"/>
            <a:ext cx="8518428" cy="572700"/>
          </a:xfrm>
        </p:spPr>
        <p:txBody>
          <a:bodyPr/>
          <a:lstStyle/>
          <a:p>
            <a:r>
              <a:rPr lang="en-US" dirty="0">
                <a:solidFill>
                  <a:schemeClr val="dk1"/>
                </a:solidFill>
              </a:rPr>
              <a:t>Compression Performance During Training</a:t>
            </a:r>
          </a:p>
        </p:txBody>
      </p:sp>
      <p:sp>
        <p:nvSpPr>
          <p:cNvPr id="5" name="Arrow: Right 4">
            <a:extLst>
              <a:ext uri="{FF2B5EF4-FFF2-40B4-BE49-F238E27FC236}">
                <a16:creationId xmlns:a16="http://schemas.microsoft.com/office/drawing/2014/main" id="{557AF335-BD6B-08C9-720D-C9387078611A}"/>
              </a:ext>
            </a:extLst>
          </p:cNvPr>
          <p:cNvSpPr/>
          <p:nvPr/>
        </p:nvSpPr>
        <p:spPr>
          <a:xfrm>
            <a:off x="1038314" y="2405548"/>
            <a:ext cx="7067372" cy="457293"/>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Gill Sans"/>
            </a:endParaRPr>
          </a:p>
        </p:txBody>
      </p:sp>
      <p:sp>
        <p:nvSpPr>
          <p:cNvPr id="25" name="TextBox 24">
            <a:extLst>
              <a:ext uri="{FF2B5EF4-FFF2-40B4-BE49-F238E27FC236}">
                <a16:creationId xmlns:a16="http://schemas.microsoft.com/office/drawing/2014/main" id="{E4CE81E9-0ED8-7AC7-BC5F-DF260DCD98D2}"/>
              </a:ext>
            </a:extLst>
          </p:cNvPr>
          <p:cNvSpPr txBox="1"/>
          <p:nvPr/>
        </p:nvSpPr>
        <p:spPr>
          <a:xfrm>
            <a:off x="7167950" y="2023849"/>
            <a:ext cx="1356462" cy="307777"/>
          </a:xfrm>
          <a:prstGeom prst="rect">
            <a:avLst/>
          </a:prstGeom>
          <a:noFill/>
        </p:spPr>
        <p:txBody>
          <a:bodyPr wrap="none" rtlCol="0">
            <a:spAutoFit/>
          </a:bodyPr>
          <a:lstStyle/>
          <a:p>
            <a:r>
              <a:rPr lang="en-US" b="1" dirty="0">
                <a:latin typeface="Gill Sans"/>
              </a:rPr>
              <a:t>Training Epochs</a:t>
            </a:r>
          </a:p>
        </p:txBody>
      </p:sp>
      <p:grpSp>
        <p:nvGrpSpPr>
          <p:cNvPr id="13" name="Group 12">
            <a:extLst>
              <a:ext uri="{FF2B5EF4-FFF2-40B4-BE49-F238E27FC236}">
                <a16:creationId xmlns:a16="http://schemas.microsoft.com/office/drawing/2014/main" id="{CDA802B1-2FBC-401C-1584-4C0E077B535F}"/>
              </a:ext>
            </a:extLst>
          </p:cNvPr>
          <p:cNvGrpSpPr/>
          <p:nvPr/>
        </p:nvGrpSpPr>
        <p:grpSpPr>
          <a:xfrm>
            <a:off x="1038314" y="2524292"/>
            <a:ext cx="2298016" cy="1975471"/>
            <a:chOff x="1038314" y="2524292"/>
            <a:chExt cx="2298016" cy="1975471"/>
          </a:xfrm>
        </p:grpSpPr>
        <p:grpSp>
          <p:nvGrpSpPr>
            <p:cNvPr id="3" name="Group 2">
              <a:extLst>
                <a:ext uri="{FF2B5EF4-FFF2-40B4-BE49-F238E27FC236}">
                  <a16:creationId xmlns:a16="http://schemas.microsoft.com/office/drawing/2014/main" id="{16C00B16-EB08-6228-3D14-DE16596D4216}"/>
                </a:ext>
              </a:extLst>
            </p:cNvPr>
            <p:cNvGrpSpPr/>
            <p:nvPr/>
          </p:nvGrpSpPr>
          <p:grpSpPr>
            <a:xfrm>
              <a:off x="1038314" y="2634194"/>
              <a:ext cx="1281789" cy="1865569"/>
              <a:chOff x="1038314" y="2634194"/>
              <a:chExt cx="1281789" cy="1865569"/>
            </a:xfrm>
          </p:grpSpPr>
          <p:sp>
            <p:nvSpPr>
              <p:cNvPr id="26" name="TextBox 25">
                <a:extLst>
                  <a:ext uri="{FF2B5EF4-FFF2-40B4-BE49-F238E27FC236}">
                    <a16:creationId xmlns:a16="http://schemas.microsoft.com/office/drawing/2014/main" id="{CF7ABF91-8858-30C1-6C9F-6EC3D011C682}"/>
                  </a:ext>
                </a:extLst>
              </p:cNvPr>
              <p:cNvSpPr txBox="1"/>
              <p:nvPr/>
            </p:nvSpPr>
            <p:spPr>
              <a:xfrm>
                <a:off x="1417292" y="3853432"/>
                <a:ext cx="902811" cy="646331"/>
              </a:xfrm>
              <a:prstGeom prst="rect">
                <a:avLst/>
              </a:prstGeom>
              <a:noFill/>
            </p:spPr>
            <p:txBody>
              <a:bodyPr wrap="none" rtlCol="0">
                <a:spAutoFit/>
              </a:bodyPr>
              <a:lstStyle/>
              <a:p>
                <a:pPr algn="ctr"/>
                <a:r>
                  <a:rPr lang="en-US" sz="1200" b="1" dirty="0">
                    <a:solidFill>
                      <a:schemeClr val="tx1"/>
                    </a:solidFill>
                    <a:latin typeface="Gill Sans"/>
                    <a:ea typeface="+mn-ea"/>
                    <a:cs typeface="+mn-cs"/>
                  </a:rPr>
                  <a:t>@</a:t>
                </a:r>
                <a:r>
                  <a:rPr lang="en-US" sz="1200" dirty="0">
                    <a:latin typeface="Gill Sans"/>
                  </a:rPr>
                  <a:t> </a:t>
                </a:r>
                <a:r>
                  <a:rPr lang="en-US" sz="1200" b="1" dirty="0">
                    <a:solidFill>
                      <a:schemeClr val="tx1"/>
                    </a:solidFill>
                    <a:latin typeface="Gill Sans"/>
                    <a:ea typeface="+mn-ea"/>
                    <a:cs typeface="+mn-cs"/>
                  </a:rPr>
                  <a:t>Epoch 0:</a:t>
                </a:r>
              </a:p>
              <a:p>
                <a:pPr algn="ctr"/>
                <a:r>
                  <a:rPr lang="en-US" sz="1200" b="1" dirty="0">
                    <a:solidFill>
                      <a:schemeClr val="tx1"/>
                    </a:solidFill>
                    <a:latin typeface="Gill Sans"/>
                    <a:ea typeface="+mn-ea"/>
                    <a:cs typeface="+mn-cs"/>
                  </a:rPr>
                  <a:t>Generate </a:t>
                </a:r>
              </a:p>
              <a:p>
                <a:pPr algn="ctr"/>
                <a:r>
                  <a:rPr lang="en-US" sz="1200" b="1" dirty="0">
                    <a:solidFill>
                      <a:schemeClr val="tx1"/>
                    </a:solidFill>
                    <a:latin typeface="Gill Sans"/>
                    <a:ea typeface="+mn-ea"/>
                    <a:cs typeface="+mn-cs"/>
                  </a:rPr>
                  <a:t>Table 1</a:t>
                </a:r>
              </a:p>
            </p:txBody>
          </p:sp>
          <p:cxnSp>
            <p:nvCxnSpPr>
              <p:cNvPr id="32" name="Connector: Curved 31">
                <a:extLst>
                  <a:ext uri="{FF2B5EF4-FFF2-40B4-BE49-F238E27FC236}">
                    <a16:creationId xmlns:a16="http://schemas.microsoft.com/office/drawing/2014/main" id="{B0DC18A4-EB6D-987E-56AC-81B2F542B44C}"/>
                  </a:ext>
                </a:extLst>
              </p:cNvPr>
              <p:cNvCxnSpPr>
                <a:cxnSpLocks/>
                <a:stCxn id="5" idx="1"/>
                <a:endCxn id="26" idx="0"/>
              </p:cNvCxnSpPr>
              <p:nvPr/>
            </p:nvCxnSpPr>
            <p:spPr>
              <a:xfrm rot="10800000" flipH="1" flipV="1">
                <a:off x="1038314" y="2634194"/>
                <a:ext cx="830384" cy="1219237"/>
              </a:xfrm>
              <a:prstGeom prst="curvedConnector4">
                <a:avLst>
                  <a:gd name="adj1" fmla="val -27529"/>
                  <a:gd name="adj2" fmla="val 59377"/>
                </a:avLst>
              </a:prstGeom>
              <a:ln w="19050">
                <a:solidFill>
                  <a:srgbClr val="002060"/>
                </a:solidFill>
                <a:tailEnd type="triangle"/>
              </a:ln>
            </p:spPr>
            <p:style>
              <a:lnRef idx="2">
                <a:schemeClr val="accent1"/>
              </a:lnRef>
              <a:fillRef idx="0">
                <a:schemeClr val="accent1"/>
              </a:fillRef>
              <a:effectRef idx="1">
                <a:schemeClr val="accent1"/>
              </a:effectRef>
              <a:fontRef idx="minor">
                <a:schemeClr val="tx1"/>
              </a:fontRef>
            </p:style>
          </p:cxnSp>
        </p:grpSp>
        <p:sp>
          <p:nvSpPr>
            <p:cNvPr id="44" name="Rectangle 43">
              <a:extLst>
                <a:ext uri="{FF2B5EF4-FFF2-40B4-BE49-F238E27FC236}">
                  <a16:creationId xmlns:a16="http://schemas.microsoft.com/office/drawing/2014/main" id="{9245ACFD-FC22-53BC-7ABF-B9A692434209}"/>
                </a:ext>
              </a:extLst>
            </p:cNvPr>
            <p:cNvSpPr/>
            <p:nvPr/>
          </p:nvSpPr>
          <p:spPr>
            <a:xfrm>
              <a:off x="1043058" y="2524292"/>
              <a:ext cx="2293272" cy="232213"/>
            </a:xfrm>
            <a:prstGeom prst="rect">
              <a:avLst/>
            </a:prstGeom>
            <a:solidFill>
              <a:schemeClr val="accent1">
                <a:alpha val="3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Gill Sans"/>
                </a:rPr>
                <a:t>Table1</a:t>
              </a:r>
            </a:p>
          </p:txBody>
        </p:sp>
      </p:grpSp>
      <p:grpSp>
        <p:nvGrpSpPr>
          <p:cNvPr id="14" name="Group 13">
            <a:extLst>
              <a:ext uri="{FF2B5EF4-FFF2-40B4-BE49-F238E27FC236}">
                <a16:creationId xmlns:a16="http://schemas.microsoft.com/office/drawing/2014/main" id="{BA93DE71-D65B-F5B4-7850-46E630A7FBD8}"/>
              </a:ext>
            </a:extLst>
          </p:cNvPr>
          <p:cNvGrpSpPr/>
          <p:nvPr/>
        </p:nvGrpSpPr>
        <p:grpSpPr>
          <a:xfrm>
            <a:off x="3216711" y="2528114"/>
            <a:ext cx="2411539" cy="1975465"/>
            <a:chOff x="3216711" y="2528114"/>
            <a:chExt cx="2411539" cy="1975465"/>
          </a:xfrm>
        </p:grpSpPr>
        <p:grpSp>
          <p:nvGrpSpPr>
            <p:cNvPr id="6" name="Group 5">
              <a:extLst>
                <a:ext uri="{FF2B5EF4-FFF2-40B4-BE49-F238E27FC236}">
                  <a16:creationId xmlns:a16="http://schemas.microsoft.com/office/drawing/2014/main" id="{FD30AC79-D953-83A1-5D6B-0B3F972FFBE2}"/>
                </a:ext>
              </a:extLst>
            </p:cNvPr>
            <p:cNvGrpSpPr/>
            <p:nvPr/>
          </p:nvGrpSpPr>
          <p:grpSpPr>
            <a:xfrm>
              <a:off x="3216711" y="2784878"/>
              <a:ext cx="981359" cy="1718701"/>
              <a:chOff x="3216711" y="2784878"/>
              <a:chExt cx="981359" cy="1718701"/>
            </a:xfrm>
          </p:grpSpPr>
          <p:sp>
            <p:nvSpPr>
              <p:cNvPr id="27" name="TextBox 26">
                <a:extLst>
                  <a:ext uri="{FF2B5EF4-FFF2-40B4-BE49-F238E27FC236}">
                    <a16:creationId xmlns:a16="http://schemas.microsoft.com/office/drawing/2014/main" id="{71154C0E-E5B0-A915-1933-AE085B9BC9F0}"/>
                  </a:ext>
                </a:extLst>
              </p:cNvPr>
              <p:cNvSpPr txBox="1"/>
              <p:nvPr/>
            </p:nvSpPr>
            <p:spPr>
              <a:xfrm>
                <a:off x="3216711" y="3857248"/>
                <a:ext cx="981359" cy="646331"/>
              </a:xfrm>
              <a:prstGeom prst="rect">
                <a:avLst/>
              </a:prstGeom>
              <a:noFill/>
            </p:spPr>
            <p:txBody>
              <a:bodyPr wrap="none" rtlCol="0">
                <a:spAutoFit/>
              </a:bodyPr>
              <a:lstStyle/>
              <a:p>
                <a:pPr algn="ctr"/>
                <a:r>
                  <a:rPr lang="en-US" sz="1200" b="1" dirty="0">
                    <a:solidFill>
                      <a:schemeClr val="tx1"/>
                    </a:solidFill>
                    <a:latin typeface="Gill Sans"/>
                    <a:ea typeface="+mn-ea"/>
                    <a:cs typeface="+mn-cs"/>
                  </a:rPr>
                  <a:t>@ Epoch 35:</a:t>
                </a:r>
              </a:p>
              <a:p>
                <a:pPr algn="ctr"/>
                <a:r>
                  <a:rPr lang="en-US" sz="1200" b="1" dirty="0">
                    <a:solidFill>
                      <a:schemeClr val="tx1"/>
                    </a:solidFill>
                    <a:latin typeface="Gill Sans"/>
                    <a:ea typeface="+mn-ea"/>
                    <a:cs typeface="+mn-cs"/>
                  </a:rPr>
                  <a:t>Regenerate</a:t>
                </a:r>
              </a:p>
              <a:p>
                <a:pPr algn="ctr"/>
                <a:r>
                  <a:rPr lang="en-US" sz="1200" b="1" dirty="0">
                    <a:solidFill>
                      <a:schemeClr val="tx1"/>
                    </a:solidFill>
                    <a:latin typeface="Gill Sans"/>
                    <a:ea typeface="+mn-ea"/>
                    <a:cs typeface="+mn-cs"/>
                  </a:rPr>
                  <a:t>Table 2</a:t>
                </a:r>
              </a:p>
            </p:txBody>
          </p:sp>
          <p:cxnSp>
            <p:nvCxnSpPr>
              <p:cNvPr id="38" name="Connector: Curved 37">
                <a:extLst>
                  <a:ext uri="{FF2B5EF4-FFF2-40B4-BE49-F238E27FC236}">
                    <a16:creationId xmlns:a16="http://schemas.microsoft.com/office/drawing/2014/main" id="{4573CC36-8E72-BB76-B816-5729695D7A28}"/>
                  </a:ext>
                </a:extLst>
              </p:cNvPr>
              <p:cNvCxnSpPr>
                <a:cxnSpLocks/>
                <a:endCxn id="27" idx="0"/>
              </p:cNvCxnSpPr>
              <p:nvPr/>
            </p:nvCxnSpPr>
            <p:spPr>
              <a:xfrm rot="16200000" flipH="1">
                <a:off x="2985676" y="3135533"/>
                <a:ext cx="1072370" cy="371060"/>
              </a:xfrm>
              <a:prstGeom prst="curvedConnector3">
                <a:avLst>
                  <a:gd name="adj1" fmla="val 50000"/>
                </a:avLst>
              </a:prstGeom>
              <a:ln w="19050">
                <a:solidFill>
                  <a:srgbClr val="002060"/>
                </a:solidFill>
                <a:tailEnd type="triangle"/>
              </a:ln>
            </p:spPr>
            <p:style>
              <a:lnRef idx="2">
                <a:schemeClr val="accent1"/>
              </a:lnRef>
              <a:fillRef idx="0">
                <a:schemeClr val="accent1"/>
              </a:fillRef>
              <a:effectRef idx="1">
                <a:schemeClr val="accent1"/>
              </a:effectRef>
              <a:fontRef idx="minor">
                <a:schemeClr val="tx1"/>
              </a:fontRef>
            </p:style>
          </p:cxnSp>
        </p:grpSp>
        <p:sp>
          <p:nvSpPr>
            <p:cNvPr id="47" name="Rectangle 46">
              <a:extLst>
                <a:ext uri="{FF2B5EF4-FFF2-40B4-BE49-F238E27FC236}">
                  <a16:creationId xmlns:a16="http://schemas.microsoft.com/office/drawing/2014/main" id="{124E870E-ED47-6CD5-8B3E-F66F441A58B3}"/>
                </a:ext>
              </a:extLst>
            </p:cNvPr>
            <p:cNvSpPr/>
            <p:nvPr/>
          </p:nvSpPr>
          <p:spPr>
            <a:xfrm>
              <a:off x="3334978" y="2528114"/>
              <a:ext cx="2293272" cy="219802"/>
            </a:xfrm>
            <a:prstGeom prst="rect">
              <a:avLst/>
            </a:prstGeom>
            <a:solidFill>
              <a:schemeClr val="bg2">
                <a:lumMod val="50000"/>
                <a:alpha val="3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tx1"/>
                  </a:solidFill>
                  <a:latin typeface="Gill Sans"/>
                </a:rPr>
                <a:t>Table2</a:t>
              </a:r>
            </a:p>
          </p:txBody>
        </p:sp>
      </p:grpSp>
      <p:grpSp>
        <p:nvGrpSpPr>
          <p:cNvPr id="16" name="Group 15">
            <a:extLst>
              <a:ext uri="{FF2B5EF4-FFF2-40B4-BE49-F238E27FC236}">
                <a16:creationId xmlns:a16="http://schemas.microsoft.com/office/drawing/2014/main" id="{790DAFE2-2491-E848-4078-8C1C9FCEDE9F}"/>
              </a:ext>
            </a:extLst>
          </p:cNvPr>
          <p:cNvGrpSpPr/>
          <p:nvPr/>
        </p:nvGrpSpPr>
        <p:grpSpPr>
          <a:xfrm>
            <a:off x="5390535" y="2524293"/>
            <a:ext cx="2442759" cy="1975470"/>
            <a:chOff x="5390535" y="2524293"/>
            <a:chExt cx="2442759" cy="1975470"/>
          </a:xfrm>
        </p:grpSpPr>
        <p:grpSp>
          <p:nvGrpSpPr>
            <p:cNvPr id="12" name="Group 11">
              <a:extLst>
                <a:ext uri="{FF2B5EF4-FFF2-40B4-BE49-F238E27FC236}">
                  <a16:creationId xmlns:a16="http://schemas.microsoft.com/office/drawing/2014/main" id="{550C00A6-9FB8-3B1F-F182-213F2BEA76B9}"/>
                </a:ext>
              </a:extLst>
            </p:cNvPr>
            <p:cNvGrpSpPr/>
            <p:nvPr/>
          </p:nvGrpSpPr>
          <p:grpSpPr>
            <a:xfrm>
              <a:off x="5390535" y="2773315"/>
              <a:ext cx="981359" cy="1726448"/>
              <a:chOff x="5390535" y="2773315"/>
              <a:chExt cx="981359" cy="1726448"/>
            </a:xfrm>
          </p:grpSpPr>
          <p:sp>
            <p:nvSpPr>
              <p:cNvPr id="28" name="TextBox 27">
                <a:extLst>
                  <a:ext uri="{FF2B5EF4-FFF2-40B4-BE49-F238E27FC236}">
                    <a16:creationId xmlns:a16="http://schemas.microsoft.com/office/drawing/2014/main" id="{D4B41408-5DF9-7F8B-DC0B-A470EF7DA577}"/>
                  </a:ext>
                </a:extLst>
              </p:cNvPr>
              <p:cNvSpPr txBox="1"/>
              <p:nvPr/>
            </p:nvSpPr>
            <p:spPr>
              <a:xfrm>
                <a:off x="5390535" y="3853432"/>
                <a:ext cx="981359" cy="646331"/>
              </a:xfrm>
              <a:prstGeom prst="rect">
                <a:avLst/>
              </a:prstGeom>
              <a:noFill/>
            </p:spPr>
            <p:txBody>
              <a:bodyPr wrap="none" rtlCol="0">
                <a:spAutoFit/>
              </a:bodyPr>
              <a:lstStyle/>
              <a:p>
                <a:pPr algn="ctr"/>
                <a:r>
                  <a:rPr lang="en-US" sz="1200" b="1" dirty="0">
                    <a:solidFill>
                      <a:schemeClr val="tx1"/>
                    </a:solidFill>
                    <a:latin typeface="Gill Sans"/>
                    <a:ea typeface="+mn-ea"/>
                    <a:cs typeface="+mn-cs"/>
                  </a:rPr>
                  <a:t>@ Epoch 65:</a:t>
                </a:r>
              </a:p>
              <a:p>
                <a:pPr algn="ctr"/>
                <a:r>
                  <a:rPr lang="en-US" sz="1200" b="1" dirty="0">
                    <a:solidFill>
                      <a:schemeClr val="tx1"/>
                    </a:solidFill>
                    <a:latin typeface="Gill Sans"/>
                    <a:ea typeface="+mn-ea"/>
                    <a:cs typeface="+mn-cs"/>
                  </a:rPr>
                  <a:t>Regenerate</a:t>
                </a:r>
              </a:p>
              <a:p>
                <a:pPr algn="ctr"/>
                <a:r>
                  <a:rPr lang="en-US" sz="1200" b="1" dirty="0">
                    <a:solidFill>
                      <a:schemeClr val="tx1"/>
                    </a:solidFill>
                    <a:latin typeface="Gill Sans"/>
                    <a:ea typeface="+mn-ea"/>
                    <a:cs typeface="+mn-cs"/>
                  </a:rPr>
                  <a:t>Table 3</a:t>
                </a:r>
              </a:p>
            </p:txBody>
          </p:sp>
          <p:cxnSp>
            <p:nvCxnSpPr>
              <p:cNvPr id="43" name="Connector: Curved 42">
                <a:extLst>
                  <a:ext uri="{FF2B5EF4-FFF2-40B4-BE49-F238E27FC236}">
                    <a16:creationId xmlns:a16="http://schemas.microsoft.com/office/drawing/2014/main" id="{2786F244-A0E4-3899-C8FF-44F0637307DC}"/>
                  </a:ext>
                </a:extLst>
              </p:cNvPr>
              <p:cNvCxnSpPr>
                <a:cxnSpLocks/>
              </p:cNvCxnSpPr>
              <p:nvPr/>
            </p:nvCxnSpPr>
            <p:spPr>
              <a:xfrm rot="16200000" flipH="1">
                <a:off x="5284518" y="3123970"/>
                <a:ext cx="1072370" cy="371059"/>
              </a:xfrm>
              <a:prstGeom prst="curvedConnector3">
                <a:avLst>
                  <a:gd name="adj1" fmla="val 50000"/>
                </a:avLst>
              </a:prstGeom>
              <a:ln w="19050">
                <a:solidFill>
                  <a:srgbClr val="002060"/>
                </a:solidFill>
                <a:tailEnd type="triangle"/>
              </a:ln>
            </p:spPr>
            <p:style>
              <a:lnRef idx="2">
                <a:schemeClr val="accent1"/>
              </a:lnRef>
              <a:fillRef idx="0">
                <a:schemeClr val="accent1"/>
              </a:fillRef>
              <a:effectRef idx="1">
                <a:schemeClr val="accent1"/>
              </a:effectRef>
              <a:fontRef idx="minor">
                <a:schemeClr val="tx1"/>
              </a:fontRef>
            </p:style>
          </p:cxnSp>
        </p:grpSp>
        <p:sp>
          <p:nvSpPr>
            <p:cNvPr id="48" name="Rectangle 47">
              <a:extLst>
                <a:ext uri="{FF2B5EF4-FFF2-40B4-BE49-F238E27FC236}">
                  <a16:creationId xmlns:a16="http://schemas.microsoft.com/office/drawing/2014/main" id="{A1AFB106-B80E-5135-39EA-8815FE25A53E}"/>
                </a:ext>
              </a:extLst>
            </p:cNvPr>
            <p:cNvSpPr/>
            <p:nvPr/>
          </p:nvSpPr>
          <p:spPr>
            <a:xfrm>
              <a:off x="5626897" y="2524293"/>
              <a:ext cx="2206397" cy="213437"/>
            </a:xfrm>
            <a:prstGeom prst="rect">
              <a:avLst/>
            </a:prstGeom>
            <a:solidFill>
              <a:schemeClr val="accent6">
                <a:lumMod val="60000"/>
                <a:lumOff val="40000"/>
                <a:alpha val="3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Gill Sans"/>
                </a:rPr>
                <a:t>Table3</a:t>
              </a:r>
              <a:endParaRPr lang="en-US" sz="1400" b="1" dirty="0">
                <a:solidFill>
                  <a:schemeClr val="tx1"/>
                </a:solidFill>
                <a:latin typeface="Gill Sans"/>
              </a:endParaRPr>
            </a:p>
          </p:txBody>
        </p:sp>
      </p:grpSp>
      <p:sp>
        <p:nvSpPr>
          <p:cNvPr id="7" name="Callout: Line 6">
            <a:extLst>
              <a:ext uri="{FF2B5EF4-FFF2-40B4-BE49-F238E27FC236}">
                <a16:creationId xmlns:a16="http://schemas.microsoft.com/office/drawing/2014/main" id="{1959DE72-F01E-CCDA-F774-04D08332A07B}"/>
              </a:ext>
            </a:extLst>
          </p:cNvPr>
          <p:cNvSpPr/>
          <p:nvPr/>
        </p:nvSpPr>
        <p:spPr>
          <a:xfrm>
            <a:off x="893928" y="1223103"/>
            <a:ext cx="1165752" cy="457294"/>
          </a:xfrm>
          <a:prstGeom prst="borderCallout1">
            <a:avLst>
              <a:gd name="adj1" fmla="val 107145"/>
              <a:gd name="adj2" fmla="val 22834"/>
              <a:gd name="adj3" fmla="val 320338"/>
              <a:gd name="adj4" fmla="val 2300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Gill Sans"/>
              </a:rPr>
              <a:t>@Epoch 3:</a:t>
            </a:r>
          </a:p>
          <a:p>
            <a:pPr algn="ctr"/>
            <a:r>
              <a:rPr lang="en-US" sz="1100" b="1" dirty="0">
                <a:solidFill>
                  <a:schemeClr val="tx1"/>
                </a:solidFill>
                <a:latin typeface="Gill Sans"/>
              </a:rPr>
              <a:t>Footprint = 0.56</a:t>
            </a:r>
          </a:p>
        </p:txBody>
      </p:sp>
      <p:sp>
        <p:nvSpPr>
          <p:cNvPr id="8" name="Callout: Line 7">
            <a:extLst>
              <a:ext uri="{FF2B5EF4-FFF2-40B4-BE49-F238E27FC236}">
                <a16:creationId xmlns:a16="http://schemas.microsoft.com/office/drawing/2014/main" id="{E36EC629-16D8-203E-6965-E8ED22D9DFA2}"/>
              </a:ext>
            </a:extLst>
          </p:cNvPr>
          <p:cNvSpPr/>
          <p:nvPr/>
        </p:nvSpPr>
        <p:spPr>
          <a:xfrm>
            <a:off x="2203985" y="1223103"/>
            <a:ext cx="1169696" cy="457294"/>
          </a:xfrm>
          <a:prstGeom prst="borderCallout1">
            <a:avLst>
              <a:gd name="adj1" fmla="val 107145"/>
              <a:gd name="adj2" fmla="val 15793"/>
              <a:gd name="adj3" fmla="val 322206"/>
              <a:gd name="adj4" fmla="val 89081"/>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Gill Sans"/>
              </a:rPr>
              <a:t>@Epoch 35:</a:t>
            </a:r>
          </a:p>
          <a:p>
            <a:pPr algn="ctr"/>
            <a:r>
              <a:rPr lang="en-US" sz="1100" b="1" dirty="0">
                <a:solidFill>
                  <a:schemeClr val="tx1"/>
                </a:solidFill>
                <a:latin typeface="Gill Sans"/>
              </a:rPr>
              <a:t>Footprint = 0.70</a:t>
            </a:r>
          </a:p>
        </p:txBody>
      </p:sp>
      <p:sp>
        <p:nvSpPr>
          <p:cNvPr id="9" name="Callout: Line 8">
            <a:extLst>
              <a:ext uri="{FF2B5EF4-FFF2-40B4-BE49-F238E27FC236}">
                <a16:creationId xmlns:a16="http://schemas.microsoft.com/office/drawing/2014/main" id="{E3F30ABE-F262-6E46-F104-4B5EFB7FE52F}"/>
              </a:ext>
            </a:extLst>
          </p:cNvPr>
          <p:cNvSpPr/>
          <p:nvPr/>
        </p:nvSpPr>
        <p:spPr>
          <a:xfrm>
            <a:off x="3517986" y="1223103"/>
            <a:ext cx="1169696" cy="457294"/>
          </a:xfrm>
          <a:prstGeom prst="borderCallout1">
            <a:avLst>
              <a:gd name="adj1" fmla="val 107145"/>
              <a:gd name="adj2" fmla="val 22834"/>
              <a:gd name="adj3" fmla="val 325189"/>
              <a:gd name="adj4" fmla="val -1057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Gill Sans"/>
              </a:rPr>
              <a:t>@Epoch 36:</a:t>
            </a:r>
          </a:p>
          <a:p>
            <a:pPr algn="ctr"/>
            <a:r>
              <a:rPr lang="en-US" sz="1100" b="1" dirty="0">
                <a:solidFill>
                  <a:schemeClr val="tx1"/>
                </a:solidFill>
                <a:latin typeface="Gill Sans"/>
              </a:rPr>
              <a:t>Footprint = 0.40</a:t>
            </a:r>
          </a:p>
        </p:txBody>
      </p:sp>
      <p:sp>
        <p:nvSpPr>
          <p:cNvPr id="10" name="Callout: Line 9">
            <a:extLst>
              <a:ext uri="{FF2B5EF4-FFF2-40B4-BE49-F238E27FC236}">
                <a16:creationId xmlns:a16="http://schemas.microsoft.com/office/drawing/2014/main" id="{2BD91F45-F862-6877-E2AF-665EBC620139}"/>
              </a:ext>
            </a:extLst>
          </p:cNvPr>
          <p:cNvSpPr/>
          <p:nvPr/>
        </p:nvSpPr>
        <p:spPr>
          <a:xfrm>
            <a:off x="4831987" y="1223103"/>
            <a:ext cx="1169696" cy="457294"/>
          </a:xfrm>
          <a:prstGeom prst="borderCallout1">
            <a:avLst>
              <a:gd name="adj1" fmla="val 107145"/>
              <a:gd name="adj2" fmla="val 15793"/>
              <a:gd name="adj3" fmla="val 318469"/>
              <a:gd name="adj4" fmla="val 61183"/>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Gill Sans"/>
              </a:rPr>
              <a:t>@Epoch 65:</a:t>
            </a:r>
          </a:p>
          <a:p>
            <a:pPr algn="ctr"/>
            <a:r>
              <a:rPr lang="en-US" sz="1100" b="1" dirty="0">
                <a:solidFill>
                  <a:schemeClr val="tx1"/>
                </a:solidFill>
                <a:latin typeface="Gill Sans"/>
              </a:rPr>
              <a:t>Footprint = 0.41</a:t>
            </a:r>
          </a:p>
        </p:txBody>
      </p:sp>
      <p:sp>
        <p:nvSpPr>
          <p:cNvPr id="11" name="Callout: Line 10">
            <a:extLst>
              <a:ext uri="{FF2B5EF4-FFF2-40B4-BE49-F238E27FC236}">
                <a16:creationId xmlns:a16="http://schemas.microsoft.com/office/drawing/2014/main" id="{705E959E-5009-AD30-1BED-2CB6F7A21D36}"/>
              </a:ext>
            </a:extLst>
          </p:cNvPr>
          <p:cNvSpPr/>
          <p:nvPr/>
        </p:nvSpPr>
        <p:spPr>
          <a:xfrm>
            <a:off x="6145987" y="1223103"/>
            <a:ext cx="1210155" cy="457294"/>
          </a:xfrm>
          <a:prstGeom prst="borderCallout1">
            <a:avLst>
              <a:gd name="adj1" fmla="val 107145"/>
              <a:gd name="adj2" fmla="val 22834"/>
              <a:gd name="adj3" fmla="val 311722"/>
              <a:gd name="adj4" fmla="val -37354"/>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Gill Sans"/>
              </a:rPr>
              <a:t>@Epoch 66:</a:t>
            </a:r>
          </a:p>
          <a:p>
            <a:pPr algn="ctr"/>
            <a:r>
              <a:rPr lang="en-US" sz="1100" b="1" dirty="0">
                <a:solidFill>
                  <a:schemeClr val="tx1"/>
                </a:solidFill>
                <a:latin typeface="Gill Sans"/>
              </a:rPr>
              <a:t>Footprint = 0.39</a:t>
            </a:r>
          </a:p>
        </p:txBody>
      </p:sp>
    </p:spTree>
    <p:custDataLst>
      <p:tags r:id="rId1"/>
    </p:custDataLst>
    <p:extLst>
      <p:ext uri="{BB962C8B-B14F-4D97-AF65-F5344CB8AC3E}">
        <p14:creationId xmlns:p14="http://schemas.microsoft.com/office/powerpoint/2010/main" val="121659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5" grpId="0"/>
      <p:bldP spid="7" grpId="0" animBg="1"/>
      <p:bldP spid="8" grpId="0" animBg="1"/>
      <p:bldP spid="9"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93AEFD8-407B-0DEF-B42D-7B3D9C68253A}"/>
              </a:ext>
            </a:extLst>
          </p:cNvPr>
          <p:cNvSpPr txBox="1"/>
          <p:nvPr/>
        </p:nvSpPr>
        <p:spPr>
          <a:xfrm>
            <a:off x="894327" y="1486496"/>
            <a:ext cx="1952779" cy="400110"/>
          </a:xfrm>
          <a:prstGeom prst="rect">
            <a:avLst/>
          </a:prstGeom>
          <a:noFill/>
        </p:spPr>
        <p:txBody>
          <a:bodyPr wrap="none" rtlCol="0">
            <a:spAutoFit/>
          </a:bodyPr>
          <a:lstStyle/>
          <a:p>
            <a:pPr algn="ctr"/>
            <a:r>
              <a:rPr lang="en-US" sz="2000" b="1" dirty="0">
                <a:latin typeface="Gill Sans"/>
              </a:rPr>
              <a:t>Fixed-Point Data</a:t>
            </a:r>
          </a:p>
        </p:txBody>
      </p:sp>
      <p:sp>
        <p:nvSpPr>
          <p:cNvPr id="8" name="TextBox 7">
            <a:extLst>
              <a:ext uri="{FF2B5EF4-FFF2-40B4-BE49-F238E27FC236}">
                <a16:creationId xmlns:a16="http://schemas.microsoft.com/office/drawing/2014/main" id="{26F1E5A2-C720-27EB-413B-AF3199362B69}"/>
              </a:ext>
            </a:extLst>
          </p:cNvPr>
          <p:cNvSpPr txBox="1"/>
          <p:nvPr/>
        </p:nvSpPr>
        <p:spPr>
          <a:xfrm>
            <a:off x="5962249" y="1447367"/>
            <a:ext cx="2491273" cy="400110"/>
          </a:xfrm>
          <a:prstGeom prst="rect">
            <a:avLst/>
          </a:prstGeom>
          <a:noFill/>
        </p:spPr>
        <p:txBody>
          <a:bodyPr wrap="square" rtlCol="0">
            <a:spAutoFit/>
          </a:bodyPr>
          <a:lstStyle/>
          <a:p>
            <a:pPr algn="ctr"/>
            <a:r>
              <a:rPr lang="en-US" sz="2000" b="1" dirty="0">
                <a:latin typeface="Gill Sans"/>
              </a:rPr>
              <a:t>Compressed Data</a:t>
            </a:r>
          </a:p>
        </p:txBody>
      </p:sp>
      <p:sp>
        <p:nvSpPr>
          <p:cNvPr id="10" name="Flowchart: Magnetic Disk 9">
            <a:extLst>
              <a:ext uri="{FF2B5EF4-FFF2-40B4-BE49-F238E27FC236}">
                <a16:creationId xmlns:a16="http://schemas.microsoft.com/office/drawing/2014/main" id="{CFA0F70F-A012-9538-6852-EC6B9430C182}"/>
              </a:ext>
            </a:extLst>
          </p:cNvPr>
          <p:cNvSpPr/>
          <p:nvPr/>
        </p:nvSpPr>
        <p:spPr>
          <a:xfrm>
            <a:off x="1328528" y="378416"/>
            <a:ext cx="1084378" cy="1125950"/>
          </a:xfrm>
          <a:prstGeom prst="flowChartMagneticDisk">
            <a:avLst/>
          </a:prstGeom>
          <a:solidFill>
            <a:srgbClr val="FCD5B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gnetic Disk 10">
            <a:extLst>
              <a:ext uri="{FF2B5EF4-FFF2-40B4-BE49-F238E27FC236}">
                <a16:creationId xmlns:a16="http://schemas.microsoft.com/office/drawing/2014/main" id="{7FE96498-7E83-0B4C-5A76-1D11D8F18A20}"/>
              </a:ext>
            </a:extLst>
          </p:cNvPr>
          <p:cNvSpPr/>
          <p:nvPr/>
        </p:nvSpPr>
        <p:spPr>
          <a:xfrm>
            <a:off x="6904721" y="511268"/>
            <a:ext cx="606331" cy="860247"/>
          </a:xfrm>
          <a:prstGeom prst="flowChartMagneticDisk">
            <a:avLst/>
          </a:prstGeom>
          <a:solidFill>
            <a:srgbClr val="FCD5B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Left 12">
            <a:extLst>
              <a:ext uri="{FF2B5EF4-FFF2-40B4-BE49-F238E27FC236}">
                <a16:creationId xmlns:a16="http://schemas.microsoft.com/office/drawing/2014/main" id="{892A5DFA-7EA8-D0B4-1B63-A99A925197E0}"/>
              </a:ext>
            </a:extLst>
          </p:cNvPr>
          <p:cNvSpPr/>
          <p:nvPr/>
        </p:nvSpPr>
        <p:spPr>
          <a:xfrm rot="10800000">
            <a:off x="2524359" y="806902"/>
            <a:ext cx="1118601" cy="268977"/>
          </a:xfrm>
          <a:prstGeom prst="leftArrow">
            <a:avLst/>
          </a:prstGeom>
          <a:solidFill>
            <a:schemeClr val="bg1"/>
          </a:solidFill>
          <a:ln w="19050">
            <a:solidFill>
              <a:schemeClr val="tx1"/>
            </a:solidFill>
          </a:ln>
          <a:effectLst>
            <a:outerShdw blurRad="50800" dist="38100" dir="2700000" algn="tl" rotWithShape="0">
              <a:prstClr val="black">
                <a:alpha val="40000"/>
              </a:prst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4" name="Arrow: Left 13">
            <a:extLst>
              <a:ext uri="{FF2B5EF4-FFF2-40B4-BE49-F238E27FC236}">
                <a16:creationId xmlns:a16="http://schemas.microsoft.com/office/drawing/2014/main" id="{C306725D-B410-54C0-A645-8895EEF32540}"/>
              </a:ext>
            </a:extLst>
          </p:cNvPr>
          <p:cNvSpPr/>
          <p:nvPr/>
        </p:nvSpPr>
        <p:spPr>
          <a:xfrm rot="10800000">
            <a:off x="5542575" y="806903"/>
            <a:ext cx="1230055" cy="268977"/>
          </a:xfrm>
          <a:prstGeom prst="leftArrow">
            <a:avLst/>
          </a:prstGeom>
          <a:solidFill>
            <a:schemeClr val="bg1"/>
          </a:solidFill>
          <a:ln w="19050">
            <a:solidFill>
              <a:schemeClr val="tx1"/>
            </a:solidFill>
          </a:ln>
          <a:effectLst>
            <a:outerShdw blurRad="50800" dist="38100" dir="2700000" algn="tl" rotWithShape="0">
              <a:prstClr val="black">
                <a:alpha val="40000"/>
              </a:prst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pic>
        <p:nvPicPr>
          <p:cNvPr id="15" name="Picture 14">
            <a:extLst>
              <a:ext uri="{FF2B5EF4-FFF2-40B4-BE49-F238E27FC236}">
                <a16:creationId xmlns:a16="http://schemas.microsoft.com/office/drawing/2014/main" id="{746A28B8-5662-CE52-B1EC-4A82F8DD71E6}"/>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Lst>
          </a:blip>
          <a:srcRect b="1699"/>
          <a:stretch/>
        </p:blipFill>
        <p:spPr>
          <a:xfrm>
            <a:off x="3642960" y="16165"/>
            <a:ext cx="1899615" cy="1920735"/>
          </a:xfrm>
          <a:prstGeom prst="rect">
            <a:avLst/>
          </a:prstGeom>
          <a:ln>
            <a:noFill/>
          </a:ln>
          <a:effectLst>
            <a:softEdge rad="112500"/>
          </a:effectLst>
        </p:spPr>
      </p:pic>
      <p:sp>
        <p:nvSpPr>
          <p:cNvPr id="18" name="Flowchart: Alternate Process 17">
            <a:extLst>
              <a:ext uri="{FF2B5EF4-FFF2-40B4-BE49-F238E27FC236}">
                <a16:creationId xmlns:a16="http://schemas.microsoft.com/office/drawing/2014/main" id="{F450EDAD-4B00-3660-BA81-5753AE1B12D8}"/>
              </a:ext>
            </a:extLst>
          </p:cNvPr>
          <p:cNvSpPr/>
          <p:nvPr/>
        </p:nvSpPr>
        <p:spPr>
          <a:xfrm>
            <a:off x="685801" y="2683186"/>
            <a:ext cx="2957159" cy="1804890"/>
          </a:xfrm>
          <a:custGeom>
            <a:avLst/>
            <a:gdLst>
              <a:gd name="connsiteX0" fmla="*/ 0 w 2957159"/>
              <a:gd name="connsiteY0" fmla="*/ 300815 h 1804890"/>
              <a:gd name="connsiteX1" fmla="*/ 300815 w 2957159"/>
              <a:gd name="connsiteY1" fmla="*/ 0 h 1804890"/>
              <a:gd name="connsiteX2" fmla="*/ 819031 w 2957159"/>
              <a:gd name="connsiteY2" fmla="*/ 0 h 1804890"/>
              <a:gd name="connsiteX3" fmla="*/ 1407914 w 2957159"/>
              <a:gd name="connsiteY3" fmla="*/ 0 h 1804890"/>
              <a:gd name="connsiteX4" fmla="*/ 1926130 w 2957159"/>
              <a:gd name="connsiteY4" fmla="*/ 0 h 1804890"/>
              <a:gd name="connsiteX5" fmla="*/ 2656344 w 2957159"/>
              <a:gd name="connsiteY5" fmla="*/ 0 h 1804890"/>
              <a:gd name="connsiteX6" fmla="*/ 2957159 w 2957159"/>
              <a:gd name="connsiteY6" fmla="*/ 300815 h 1804890"/>
              <a:gd name="connsiteX7" fmla="*/ 2957159 w 2957159"/>
              <a:gd name="connsiteY7" fmla="*/ 701902 h 1804890"/>
              <a:gd name="connsiteX8" fmla="*/ 2957159 w 2957159"/>
              <a:gd name="connsiteY8" fmla="*/ 1078923 h 1804890"/>
              <a:gd name="connsiteX9" fmla="*/ 2957159 w 2957159"/>
              <a:gd name="connsiteY9" fmla="*/ 1504075 h 1804890"/>
              <a:gd name="connsiteX10" fmla="*/ 2656344 w 2957159"/>
              <a:gd name="connsiteY10" fmla="*/ 1804890 h 1804890"/>
              <a:gd name="connsiteX11" fmla="*/ 2067462 w 2957159"/>
              <a:gd name="connsiteY11" fmla="*/ 1804890 h 1804890"/>
              <a:gd name="connsiteX12" fmla="*/ 1478580 w 2957159"/>
              <a:gd name="connsiteY12" fmla="*/ 1804890 h 1804890"/>
              <a:gd name="connsiteX13" fmla="*/ 866142 w 2957159"/>
              <a:gd name="connsiteY13" fmla="*/ 1804890 h 1804890"/>
              <a:gd name="connsiteX14" fmla="*/ 300815 w 2957159"/>
              <a:gd name="connsiteY14" fmla="*/ 1804890 h 1804890"/>
              <a:gd name="connsiteX15" fmla="*/ 0 w 2957159"/>
              <a:gd name="connsiteY15" fmla="*/ 1504075 h 1804890"/>
              <a:gd name="connsiteX16" fmla="*/ 0 w 2957159"/>
              <a:gd name="connsiteY16" fmla="*/ 1115021 h 1804890"/>
              <a:gd name="connsiteX17" fmla="*/ 0 w 2957159"/>
              <a:gd name="connsiteY17" fmla="*/ 701902 h 1804890"/>
              <a:gd name="connsiteX18" fmla="*/ 0 w 2957159"/>
              <a:gd name="connsiteY18" fmla="*/ 300815 h 180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57159" h="1804890" extrusionOk="0">
                <a:moveTo>
                  <a:pt x="0" y="300815"/>
                </a:moveTo>
                <a:cubicBezTo>
                  <a:pt x="27759" y="155575"/>
                  <a:pt x="92040" y="6591"/>
                  <a:pt x="300815" y="0"/>
                </a:cubicBezTo>
                <a:cubicBezTo>
                  <a:pt x="475504" y="-50921"/>
                  <a:pt x="642275" y="36328"/>
                  <a:pt x="819031" y="0"/>
                </a:cubicBezTo>
                <a:cubicBezTo>
                  <a:pt x="995787" y="-36328"/>
                  <a:pt x="1215794" y="41236"/>
                  <a:pt x="1407914" y="0"/>
                </a:cubicBezTo>
                <a:cubicBezTo>
                  <a:pt x="1600034" y="-41236"/>
                  <a:pt x="1715361" y="34810"/>
                  <a:pt x="1926130" y="0"/>
                </a:cubicBezTo>
                <a:cubicBezTo>
                  <a:pt x="2136899" y="-34810"/>
                  <a:pt x="2464839" y="77022"/>
                  <a:pt x="2656344" y="0"/>
                </a:cubicBezTo>
                <a:cubicBezTo>
                  <a:pt x="2856682" y="-22547"/>
                  <a:pt x="2954660" y="128814"/>
                  <a:pt x="2957159" y="300815"/>
                </a:cubicBezTo>
                <a:cubicBezTo>
                  <a:pt x="2964383" y="418699"/>
                  <a:pt x="2955546" y="544110"/>
                  <a:pt x="2957159" y="701902"/>
                </a:cubicBezTo>
                <a:cubicBezTo>
                  <a:pt x="2958772" y="859694"/>
                  <a:pt x="2947732" y="946833"/>
                  <a:pt x="2957159" y="1078923"/>
                </a:cubicBezTo>
                <a:cubicBezTo>
                  <a:pt x="2966586" y="1211013"/>
                  <a:pt x="2948221" y="1329615"/>
                  <a:pt x="2957159" y="1504075"/>
                </a:cubicBezTo>
                <a:cubicBezTo>
                  <a:pt x="2970296" y="1642583"/>
                  <a:pt x="2812467" y="1819981"/>
                  <a:pt x="2656344" y="1804890"/>
                </a:cubicBezTo>
                <a:cubicBezTo>
                  <a:pt x="2386956" y="1874801"/>
                  <a:pt x="2346201" y="1766845"/>
                  <a:pt x="2067462" y="1804890"/>
                </a:cubicBezTo>
                <a:cubicBezTo>
                  <a:pt x="1788723" y="1842935"/>
                  <a:pt x="1695677" y="1745761"/>
                  <a:pt x="1478580" y="1804890"/>
                </a:cubicBezTo>
                <a:cubicBezTo>
                  <a:pt x="1261483" y="1864019"/>
                  <a:pt x="1028485" y="1789415"/>
                  <a:pt x="866142" y="1804890"/>
                </a:cubicBezTo>
                <a:cubicBezTo>
                  <a:pt x="703799" y="1820365"/>
                  <a:pt x="443363" y="1788486"/>
                  <a:pt x="300815" y="1804890"/>
                </a:cubicBezTo>
                <a:cubicBezTo>
                  <a:pt x="123424" y="1787168"/>
                  <a:pt x="12001" y="1703845"/>
                  <a:pt x="0" y="1504075"/>
                </a:cubicBezTo>
                <a:cubicBezTo>
                  <a:pt x="-45611" y="1313882"/>
                  <a:pt x="34734" y="1300921"/>
                  <a:pt x="0" y="1115021"/>
                </a:cubicBezTo>
                <a:cubicBezTo>
                  <a:pt x="-34734" y="929121"/>
                  <a:pt x="9309" y="832207"/>
                  <a:pt x="0" y="701902"/>
                </a:cubicBezTo>
                <a:cubicBezTo>
                  <a:pt x="-9309" y="571597"/>
                  <a:pt x="19569" y="472517"/>
                  <a:pt x="0" y="300815"/>
                </a:cubicBezTo>
                <a:close/>
              </a:path>
            </a:pathLst>
          </a:custGeom>
          <a:noFill/>
          <a:ln w="3175">
            <a:noFill/>
            <a:extLst>
              <a:ext uri="{C807C97D-BFC1-408E-A445-0C87EB9F89A2}">
                <ask:lineSketchStyleProps xmlns:ask="http://schemas.microsoft.com/office/drawing/2018/sketchyshapes" sd="4153163729">
                  <a:prstGeom prst="flowChartAlternateProcess">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kern="1200" dirty="0">
                <a:solidFill>
                  <a:srgbClr val="000000"/>
                </a:solidFill>
                <a:latin typeface="Gill Sans"/>
                <a:ea typeface="ヒラギノ明朝 ProN W3" charset="-128"/>
                <a:cs typeface="Arial"/>
              </a:rPr>
              <a:t>Inference</a:t>
            </a:r>
          </a:p>
          <a:p>
            <a:pPr algn="ctr"/>
            <a:r>
              <a:rPr lang="en-GB" sz="3200" b="1" kern="1200" dirty="0">
                <a:solidFill>
                  <a:srgbClr val="000000"/>
                </a:solidFill>
                <a:latin typeface="Gill Sans"/>
                <a:ea typeface="ヒラギノ明朝 ProN W3" charset="-128"/>
                <a:cs typeface="Arial"/>
              </a:rPr>
              <a:t>&amp;</a:t>
            </a:r>
          </a:p>
          <a:p>
            <a:pPr algn="ctr"/>
            <a:r>
              <a:rPr lang="en-GB" sz="3200" b="1" kern="1200" dirty="0">
                <a:solidFill>
                  <a:srgbClr val="000000"/>
                </a:solidFill>
                <a:latin typeface="Gill Sans"/>
                <a:ea typeface="ヒラギノ明朝 ProN W3" charset="-128"/>
                <a:cs typeface="Arial"/>
              </a:rPr>
              <a:t>Training</a:t>
            </a:r>
            <a:endParaRPr lang="en-US" sz="2800" dirty="0">
              <a:solidFill>
                <a:schemeClr val="tx1"/>
              </a:solidFill>
            </a:endParaRPr>
          </a:p>
        </p:txBody>
      </p:sp>
      <p:grpSp>
        <p:nvGrpSpPr>
          <p:cNvPr id="17" name="Group 16">
            <a:extLst>
              <a:ext uri="{FF2B5EF4-FFF2-40B4-BE49-F238E27FC236}">
                <a16:creationId xmlns:a16="http://schemas.microsoft.com/office/drawing/2014/main" id="{58740E14-F3A7-C5FF-9D1E-D316FC0998BC}"/>
              </a:ext>
            </a:extLst>
          </p:cNvPr>
          <p:cNvGrpSpPr/>
          <p:nvPr/>
        </p:nvGrpSpPr>
        <p:grpSpPr>
          <a:xfrm>
            <a:off x="4417360" y="2164004"/>
            <a:ext cx="3343853" cy="2788554"/>
            <a:chOff x="4674212" y="2256470"/>
            <a:chExt cx="3343853" cy="2788554"/>
          </a:xfrm>
        </p:grpSpPr>
        <p:sp>
          <p:nvSpPr>
            <p:cNvPr id="57" name="TextBox 56">
              <a:extLst>
                <a:ext uri="{FF2B5EF4-FFF2-40B4-BE49-F238E27FC236}">
                  <a16:creationId xmlns:a16="http://schemas.microsoft.com/office/drawing/2014/main" id="{AE32E9A7-377B-24FD-5029-619C9BD525E0}"/>
                </a:ext>
              </a:extLst>
            </p:cNvPr>
            <p:cNvSpPr txBox="1"/>
            <p:nvPr/>
          </p:nvSpPr>
          <p:spPr>
            <a:xfrm>
              <a:off x="4804095" y="3231874"/>
              <a:ext cx="1542043" cy="33855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R" sz="1600" b="1" dirty="0">
                  <a:solidFill>
                    <a:srgbClr val="000000"/>
                  </a:solidFill>
                  <a:latin typeface="Gill Sans"/>
                  <a:cs typeface="Arial"/>
                </a:rPr>
                <a:t>Transformers</a:t>
              </a:r>
              <a:endParaRPr lang="en-GR" sz="2000" b="1" dirty="0">
                <a:solidFill>
                  <a:srgbClr val="000000"/>
                </a:solidFill>
                <a:latin typeface="Gill Sans"/>
                <a:cs typeface="Arial"/>
              </a:endParaRPr>
            </a:p>
          </p:txBody>
        </p:sp>
        <p:pic>
          <p:nvPicPr>
            <p:cNvPr id="9218" name="Picture 2" descr="Overview of AutoNLP from Hugging Face">
              <a:extLst>
                <a:ext uri="{FF2B5EF4-FFF2-40B4-BE49-F238E27FC236}">
                  <a16:creationId xmlns:a16="http://schemas.microsoft.com/office/drawing/2014/main" id="{808D65E6-8D5E-26F6-3505-BCE3388E1B3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5831"/>
            <a:stretch/>
          </p:blipFill>
          <p:spPr bwMode="auto">
            <a:xfrm>
              <a:off x="5050937" y="2293853"/>
              <a:ext cx="1048358" cy="9715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A6081F5-DC66-E2A9-A742-87E67F3167C7}"/>
                </a:ext>
              </a:extLst>
            </p:cNvPr>
            <p:cNvPicPr>
              <a:picLocks noChangeAspect="1"/>
            </p:cNvPicPr>
            <p:nvPr/>
          </p:nvPicPr>
          <p:blipFill rotWithShape="1">
            <a:blip r:embed="rId7"/>
            <a:srcRect l="27699" t="14560" r="26332" b="42941"/>
            <a:stretch/>
          </p:blipFill>
          <p:spPr>
            <a:xfrm>
              <a:off x="6681148" y="2256470"/>
              <a:ext cx="1131791" cy="1046338"/>
            </a:xfrm>
            <a:prstGeom prst="rect">
              <a:avLst/>
            </a:prstGeom>
          </p:spPr>
        </p:pic>
        <p:pic>
          <p:nvPicPr>
            <p:cNvPr id="4" name="Picture 3">
              <a:extLst>
                <a:ext uri="{FF2B5EF4-FFF2-40B4-BE49-F238E27FC236}">
                  <a16:creationId xmlns:a16="http://schemas.microsoft.com/office/drawing/2014/main" id="{C939A211-3CDF-CC85-75FB-5DDE0EC3D726}"/>
                </a:ext>
              </a:extLst>
            </p:cNvPr>
            <p:cNvPicPr>
              <a:picLocks noChangeAspect="1"/>
            </p:cNvPicPr>
            <p:nvPr/>
          </p:nvPicPr>
          <p:blipFill rotWithShape="1">
            <a:blip r:embed="rId8">
              <a:extLst>
                <a:ext uri="{BEBA8EAE-BF5A-486C-A8C5-ECC9F3942E4B}">
                  <a14:imgProps xmlns:a14="http://schemas.microsoft.com/office/drawing/2010/main">
                    <a14:imgLayer r:embed="rId9">
                      <a14:imgEffect>
                        <a14:saturation sat="300000"/>
                      </a14:imgEffect>
                    </a14:imgLayer>
                  </a14:imgProps>
                </a:ext>
              </a:extLst>
            </a:blip>
            <a:srcRect l="9967" t="9557" r="11180" b="11596"/>
            <a:stretch/>
          </p:blipFill>
          <p:spPr>
            <a:xfrm>
              <a:off x="6721583" y="3673530"/>
              <a:ext cx="1050920" cy="1131667"/>
            </a:xfrm>
            <a:prstGeom prst="rect">
              <a:avLst/>
            </a:prstGeom>
          </p:spPr>
        </p:pic>
        <p:pic>
          <p:nvPicPr>
            <p:cNvPr id="6" name="Picture 5">
              <a:extLst>
                <a:ext uri="{FF2B5EF4-FFF2-40B4-BE49-F238E27FC236}">
                  <a16:creationId xmlns:a16="http://schemas.microsoft.com/office/drawing/2014/main" id="{437E304E-0A40-CEBF-575C-6832D23EC0D5}"/>
                </a:ext>
              </a:extLst>
            </p:cNvPr>
            <p:cNvPicPr>
              <a:picLocks noChangeAspect="1"/>
            </p:cNvPicPr>
            <p:nvPr/>
          </p:nvPicPr>
          <p:blipFill>
            <a:blip r:embed="rId10"/>
            <a:stretch>
              <a:fillRect/>
            </a:stretch>
          </p:blipFill>
          <p:spPr>
            <a:xfrm>
              <a:off x="4995268" y="3664500"/>
              <a:ext cx="1159696" cy="1149727"/>
            </a:xfrm>
            <a:prstGeom prst="rect">
              <a:avLst/>
            </a:prstGeom>
          </p:spPr>
        </p:pic>
        <p:sp>
          <p:nvSpPr>
            <p:cNvPr id="9" name="TextBox 8">
              <a:extLst>
                <a:ext uri="{FF2B5EF4-FFF2-40B4-BE49-F238E27FC236}">
                  <a16:creationId xmlns:a16="http://schemas.microsoft.com/office/drawing/2014/main" id="{C355A02C-2DD9-1BE8-FACD-25ACDD4546F0}"/>
                </a:ext>
              </a:extLst>
            </p:cNvPr>
            <p:cNvSpPr txBox="1"/>
            <p:nvPr/>
          </p:nvSpPr>
          <p:spPr>
            <a:xfrm>
              <a:off x="4674212" y="4706470"/>
              <a:ext cx="1801810" cy="33855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b="1" dirty="0">
                  <a:solidFill>
                    <a:srgbClr val="000000"/>
                  </a:solidFill>
                  <a:latin typeface="Gill Sans"/>
                  <a:cs typeface="Arial"/>
                </a:rPr>
                <a:t>Recommendation</a:t>
              </a:r>
              <a:endParaRPr lang="en-GR" sz="2000" b="1" dirty="0">
                <a:solidFill>
                  <a:srgbClr val="000000"/>
                </a:solidFill>
                <a:latin typeface="Gill Sans"/>
                <a:cs typeface="Arial"/>
              </a:endParaRPr>
            </a:p>
          </p:txBody>
        </p:sp>
        <p:sp>
          <p:nvSpPr>
            <p:cNvPr id="12" name="TextBox 11">
              <a:extLst>
                <a:ext uri="{FF2B5EF4-FFF2-40B4-BE49-F238E27FC236}">
                  <a16:creationId xmlns:a16="http://schemas.microsoft.com/office/drawing/2014/main" id="{60F4C0BD-54DB-3783-AC64-06233E3A8DB2}"/>
                </a:ext>
              </a:extLst>
            </p:cNvPr>
            <p:cNvSpPr txBox="1"/>
            <p:nvPr/>
          </p:nvSpPr>
          <p:spPr>
            <a:xfrm>
              <a:off x="6476022" y="3231874"/>
              <a:ext cx="1542043" cy="33855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b="1" dirty="0">
                  <a:solidFill>
                    <a:srgbClr val="000000"/>
                  </a:solidFill>
                  <a:latin typeface="Gill Sans"/>
                  <a:cs typeface="Arial"/>
                </a:rPr>
                <a:t>Classification</a:t>
              </a:r>
              <a:endParaRPr lang="en-GR" sz="2000" b="1" dirty="0">
                <a:solidFill>
                  <a:srgbClr val="000000"/>
                </a:solidFill>
                <a:latin typeface="Gill Sans"/>
                <a:cs typeface="Arial"/>
              </a:endParaRPr>
            </a:p>
          </p:txBody>
        </p:sp>
        <p:sp>
          <p:nvSpPr>
            <p:cNvPr id="16" name="TextBox 15">
              <a:extLst>
                <a:ext uri="{FF2B5EF4-FFF2-40B4-BE49-F238E27FC236}">
                  <a16:creationId xmlns:a16="http://schemas.microsoft.com/office/drawing/2014/main" id="{91181D85-365D-CDC3-6EC8-AF256E3A4F24}"/>
                </a:ext>
              </a:extLst>
            </p:cNvPr>
            <p:cNvSpPr txBox="1"/>
            <p:nvPr/>
          </p:nvSpPr>
          <p:spPr>
            <a:xfrm>
              <a:off x="6476022" y="4706470"/>
              <a:ext cx="1542043" cy="33855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b="1" dirty="0">
                  <a:solidFill>
                    <a:srgbClr val="000000"/>
                  </a:solidFill>
                  <a:latin typeface="Gill Sans"/>
                  <a:cs typeface="Arial"/>
                </a:rPr>
                <a:t>Detection</a:t>
              </a:r>
              <a:endParaRPr lang="en-GR" sz="2000" b="1" dirty="0">
                <a:solidFill>
                  <a:srgbClr val="000000"/>
                </a:solidFill>
                <a:latin typeface="Gill Sans"/>
                <a:cs typeface="Arial"/>
              </a:endParaRPr>
            </a:p>
          </p:txBody>
        </p:sp>
      </p:grpSp>
    </p:spTree>
    <p:custDataLst>
      <p:tags r:id="rId1"/>
    </p:custDataLst>
    <p:extLst>
      <p:ext uri="{BB962C8B-B14F-4D97-AF65-F5344CB8AC3E}">
        <p14:creationId xmlns:p14="http://schemas.microsoft.com/office/powerpoint/2010/main" val="549519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7C99B1C3-9DC3-8629-9BB9-4A402FAFE713}"/>
              </a:ext>
            </a:extLst>
          </p:cNvPr>
          <p:cNvSpPr/>
          <p:nvPr/>
        </p:nvSpPr>
        <p:spPr bwMode="auto">
          <a:xfrm>
            <a:off x="958211" y="1305649"/>
            <a:ext cx="2031405" cy="2265745"/>
          </a:xfrm>
          <a:prstGeom prst="rect">
            <a:avLst/>
          </a:prstGeom>
          <a:solidFill>
            <a:srgbClr val="EEECE1">
              <a:lumMod val="25000"/>
              <a:lumOff val="75000"/>
            </a:srgbClr>
          </a:solidFill>
          <a:ln w="28575" cap="flat" cmpd="sng" algn="ctr">
            <a:solidFill>
              <a:srgbClr val="000000"/>
            </a:solid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p>
            <a:pPr marL="0" marR="0" lvl="0" indent="0" algn="ctr" defTabSz="482163" eaLnBrk="1" fontAlgn="base" latinLnBrk="0" hangingPunct="1">
              <a:lnSpc>
                <a:spcPct val="100000"/>
              </a:lnSpc>
              <a:spcBef>
                <a:spcPct val="0"/>
              </a:spcBef>
              <a:spcAft>
                <a:spcPct val="0"/>
              </a:spcAft>
              <a:buClrTx/>
              <a:buSzTx/>
              <a:buFontTx/>
              <a:buNone/>
              <a:tabLst/>
              <a:defRPr/>
            </a:pPr>
            <a:endParaRPr kumimoji="0" lang="en-US" sz="2215" b="1" i="0" u="none" strike="noStrike" kern="1200" cap="none" spc="0" normalizeH="0" baseline="0" noProof="0" dirty="0">
              <a:ln>
                <a:noFill/>
              </a:ln>
              <a:solidFill>
                <a:sysClr val="windowText" lastClr="000000"/>
              </a:solidFill>
              <a:effectLst/>
              <a:uLnTx/>
              <a:uFillTx/>
              <a:latin typeface="Gill Sans" pitchFamily="-65" charset="0"/>
              <a:ea typeface="ヒラギノ角ゴ ProN W3" pitchFamily="-65" charset="-128"/>
              <a:cs typeface="ヒラギノ角ゴ ProN W3" pitchFamily="-65" charset="-128"/>
              <a:sym typeface="Gill Sans" pitchFamily="-65" charset="0"/>
            </a:endParaRPr>
          </a:p>
        </p:txBody>
      </p:sp>
      <p:sp>
        <p:nvSpPr>
          <p:cNvPr id="34" name="Rectangle 33">
            <a:extLst>
              <a:ext uri="{FF2B5EF4-FFF2-40B4-BE49-F238E27FC236}">
                <a16:creationId xmlns:a16="http://schemas.microsoft.com/office/drawing/2014/main" id="{EA5FC966-3A79-7EA2-0176-C219D5BACDB2}"/>
              </a:ext>
            </a:extLst>
          </p:cNvPr>
          <p:cNvSpPr/>
          <p:nvPr/>
        </p:nvSpPr>
        <p:spPr bwMode="auto">
          <a:xfrm>
            <a:off x="5636133" y="1346159"/>
            <a:ext cx="1843661" cy="2062470"/>
          </a:xfrm>
          <a:prstGeom prst="rect">
            <a:avLst/>
          </a:prstGeom>
          <a:solidFill>
            <a:srgbClr val="F79646">
              <a:lumMod val="40000"/>
              <a:lumOff val="60000"/>
            </a:srgbClr>
          </a:solidFill>
          <a:ln w="28575" cap="flat" cmpd="sng" algn="ctr">
            <a:solidFill>
              <a:srgbClr val="000000"/>
            </a:solid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p>
            <a:pPr marL="0" marR="0" lvl="0" indent="0" algn="ctr" defTabSz="482163" eaLnBrk="1" fontAlgn="base" latinLnBrk="0" hangingPunct="1">
              <a:lnSpc>
                <a:spcPct val="100000"/>
              </a:lnSpc>
              <a:spcBef>
                <a:spcPct val="0"/>
              </a:spcBef>
              <a:spcAft>
                <a:spcPct val="0"/>
              </a:spcAft>
              <a:buClrTx/>
              <a:buSzTx/>
              <a:buFontTx/>
              <a:buNone/>
              <a:tabLst/>
              <a:defRPr/>
            </a:pPr>
            <a:r>
              <a:rPr lang="en-US" sz="2215" b="1" kern="1200" dirty="0">
                <a:solidFill>
                  <a:sysClr val="windowText" lastClr="000000"/>
                </a:solidFill>
                <a:latin typeface="Gill Sans"/>
                <a:ea typeface="ADLaM Display" panose="02010000000000000000" pitchFamily="2" charset="0"/>
                <a:cs typeface="ADLaM Display" panose="02010000000000000000" pitchFamily="2" charset="0"/>
                <a:sym typeface="Gill Sans" pitchFamily="-65" charset="0"/>
              </a:rPr>
              <a:t>Off-Chip</a:t>
            </a:r>
            <a:endParaRPr kumimoji="0" lang="en-US" sz="2215" b="1" i="0" u="none" strike="noStrike" kern="1200" cap="none" spc="0" normalizeH="0" baseline="0" noProof="0" dirty="0">
              <a:ln>
                <a:noFill/>
              </a:ln>
              <a:solidFill>
                <a:sysClr val="windowText" lastClr="000000"/>
              </a:solidFill>
              <a:effectLst/>
              <a:uLnTx/>
              <a:uFillTx/>
              <a:latin typeface="Gill Sans"/>
              <a:ea typeface="ADLaM Display" panose="02010000000000000000" pitchFamily="2" charset="0"/>
              <a:cs typeface="ADLaM Display" panose="02010000000000000000" pitchFamily="2" charset="0"/>
              <a:sym typeface="Gill Sans" pitchFamily="-65" charset="0"/>
            </a:endParaRPr>
          </a:p>
          <a:p>
            <a:pPr marL="0" marR="0" lvl="0" indent="0" algn="ctr" defTabSz="482163" eaLnBrk="1" fontAlgn="base" latinLnBrk="0" hangingPunct="1">
              <a:lnSpc>
                <a:spcPct val="100000"/>
              </a:lnSpc>
              <a:spcBef>
                <a:spcPct val="0"/>
              </a:spcBef>
              <a:spcAft>
                <a:spcPct val="0"/>
              </a:spcAft>
              <a:buClrTx/>
              <a:buSzTx/>
              <a:buFontTx/>
              <a:buNone/>
              <a:tabLst/>
              <a:defRPr/>
            </a:pPr>
            <a:r>
              <a:rPr kumimoji="0" lang="en-US" sz="2215" b="1" i="0" u="none" strike="noStrike" kern="1200" cap="none" spc="0" normalizeH="0" baseline="0" noProof="0" dirty="0">
                <a:ln>
                  <a:noFill/>
                </a:ln>
                <a:solidFill>
                  <a:sysClr val="windowText" lastClr="000000"/>
                </a:solidFill>
                <a:effectLst/>
                <a:uLnTx/>
                <a:uFillTx/>
                <a:latin typeface="Gill Sans"/>
                <a:ea typeface="ADLaM Display" panose="02010000000000000000" pitchFamily="2" charset="0"/>
                <a:cs typeface="ADLaM Display" panose="02010000000000000000" pitchFamily="2" charset="0"/>
                <a:sym typeface="Gill Sans" pitchFamily="-65" charset="0"/>
              </a:rPr>
              <a:t>Memory</a:t>
            </a:r>
          </a:p>
        </p:txBody>
      </p:sp>
      <p:sp>
        <p:nvSpPr>
          <p:cNvPr id="37" name="Arrow: Left-Right 36">
            <a:extLst>
              <a:ext uri="{FF2B5EF4-FFF2-40B4-BE49-F238E27FC236}">
                <a16:creationId xmlns:a16="http://schemas.microsoft.com/office/drawing/2014/main" id="{ED19CE30-1401-D729-DB33-A1F11CDB68AD}"/>
              </a:ext>
            </a:extLst>
          </p:cNvPr>
          <p:cNvSpPr/>
          <p:nvPr/>
        </p:nvSpPr>
        <p:spPr bwMode="auto">
          <a:xfrm>
            <a:off x="3013928" y="2753789"/>
            <a:ext cx="2597894" cy="320942"/>
          </a:xfrm>
          <a:prstGeom prst="leftRightArrow">
            <a:avLst/>
          </a:prstGeom>
          <a:solidFill>
            <a:schemeClr val="bg1"/>
          </a:solidFill>
          <a:ln w="19050">
            <a:solidFill>
              <a:schemeClr val="tx1"/>
            </a:solidFill>
          </a:ln>
          <a:effectLst>
            <a:outerShdw blurRad="50800" dist="38100" dir="2700000" algn="tl" rotWithShape="0">
              <a:prstClr val="black">
                <a:alpha val="40000"/>
              </a:prst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latin typeface="+mn-lt"/>
              <a:ea typeface="+mn-ea"/>
              <a:cs typeface="+mn-cs"/>
              <a:sym typeface="Gill Sans" pitchFamily="-65" charset="0"/>
            </a:endParaRPr>
          </a:p>
        </p:txBody>
      </p:sp>
      <p:sp>
        <p:nvSpPr>
          <p:cNvPr id="39" name="TextBox 38">
            <a:extLst>
              <a:ext uri="{FF2B5EF4-FFF2-40B4-BE49-F238E27FC236}">
                <a16:creationId xmlns:a16="http://schemas.microsoft.com/office/drawing/2014/main" id="{A7E0C68F-1B1F-4A48-0E63-37F506189965}"/>
              </a:ext>
            </a:extLst>
          </p:cNvPr>
          <p:cNvSpPr txBox="1"/>
          <p:nvPr/>
        </p:nvSpPr>
        <p:spPr>
          <a:xfrm flipH="1">
            <a:off x="869119" y="1788566"/>
            <a:ext cx="2031405" cy="433196"/>
          </a:xfrm>
          <a:prstGeom prst="rect">
            <a:avLst/>
          </a:prstGeom>
          <a:noFill/>
        </p:spPr>
        <p:txBody>
          <a:bodyPr wrap="square" rtlCol="0">
            <a:spAutoFit/>
          </a:bodyPr>
          <a:lstStyle/>
          <a:p>
            <a:pPr algn="ctr" defTabSz="482163" fontAlgn="base">
              <a:spcBef>
                <a:spcPct val="0"/>
              </a:spcBef>
              <a:spcAft>
                <a:spcPct val="0"/>
              </a:spcAft>
              <a:buClrTx/>
            </a:pPr>
            <a:r>
              <a:rPr lang="en-US" sz="2215" b="1" kern="1200" dirty="0">
                <a:solidFill>
                  <a:sysClr val="windowText" lastClr="000000"/>
                </a:solidFill>
                <a:latin typeface="Gill Sans"/>
                <a:ea typeface="ヒラギノ角ゴ ProN W3" pitchFamily="-65" charset="-128"/>
                <a:cs typeface="ヒラギノ角ゴ ProN W3" pitchFamily="-65" charset="-128"/>
                <a:sym typeface="Gill Sans" charset="0"/>
              </a:rPr>
              <a:t>Accelerator</a:t>
            </a:r>
          </a:p>
        </p:txBody>
      </p:sp>
      <p:pic>
        <p:nvPicPr>
          <p:cNvPr id="2" name="Picture 1">
            <a:extLst>
              <a:ext uri="{FF2B5EF4-FFF2-40B4-BE49-F238E27FC236}">
                <a16:creationId xmlns:a16="http://schemas.microsoft.com/office/drawing/2014/main" id="{612E9C8E-7D47-9314-85E7-0D6EA57576F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r="-6" b="-6"/>
          <a:stretch/>
        </p:blipFill>
        <p:spPr>
          <a:xfrm flipH="1">
            <a:off x="7479794" y="-341322"/>
            <a:ext cx="2076194" cy="2076194"/>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sp>
        <p:nvSpPr>
          <p:cNvPr id="3" name="Rectangle 2">
            <a:extLst>
              <a:ext uri="{FF2B5EF4-FFF2-40B4-BE49-F238E27FC236}">
                <a16:creationId xmlns:a16="http://schemas.microsoft.com/office/drawing/2014/main" id="{A0D25B00-4F61-C4BC-CF62-80D29CF6B4A0}"/>
              </a:ext>
            </a:extLst>
          </p:cNvPr>
          <p:cNvSpPr/>
          <p:nvPr/>
        </p:nvSpPr>
        <p:spPr bwMode="auto">
          <a:xfrm>
            <a:off x="956204" y="2833930"/>
            <a:ext cx="1843661" cy="737464"/>
          </a:xfrm>
          <a:prstGeom prst="rect">
            <a:avLst/>
          </a:prstGeom>
          <a:solidFill>
            <a:srgbClr val="F79646">
              <a:lumMod val="40000"/>
              <a:lumOff val="60000"/>
            </a:srgbClr>
          </a:solidFill>
          <a:ln w="28575" cap="flat" cmpd="sng" algn="ctr">
            <a:solidFill>
              <a:srgbClr val="000000"/>
            </a:solid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p>
            <a:pPr marL="0" marR="0" lvl="0" indent="0" algn="ctr" defTabSz="482163" eaLnBrk="1" fontAlgn="base" latinLnBrk="0" hangingPunct="1">
              <a:lnSpc>
                <a:spcPct val="100000"/>
              </a:lnSpc>
              <a:spcBef>
                <a:spcPct val="0"/>
              </a:spcBef>
              <a:spcAft>
                <a:spcPct val="0"/>
              </a:spcAft>
              <a:buClrTx/>
              <a:buSzTx/>
              <a:buFontTx/>
              <a:buNone/>
              <a:tabLst/>
              <a:defRPr/>
            </a:pPr>
            <a:r>
              <a:rPr lang="en-US" sz="2215" b="1" kern="1200" dirty="0">
                <a:solidFill>
                  <a:sysClr val="windowText" lastClr="000000"/>
                </a:solidFill>
                <a:latin typeface="Gill Sans"/>
                <a:ea typeface="ヒラギノ角ゴ ProN W3" pitchFamily="-65" charset="-128"/>
                <a:cs typeface="ヒラギノ角ゴ ProN W3" pitchFamily="-65" charset="-128"/>
                <a:sym typeface="Gill Sans" pitchFamily="-65" charset="0"/>
              </a:rPr>
              <a:t>Fixed-point Data</a:t>
            </a:r>
            <a:endParaRPr kumimoji="0" lang="en-US" sz="2215" b="1" i="0" u="none" strike="noStrike" kern="1200" cap="none" spc="0" normalizeH="0" baseline="0" noProof="0" dirty="0">
              <a:ln>
                <a:noFill/>
              </a:ln>
              <a:solidFill>
                <a:sysClr val="windowText" lastClr="000000"/>
              </a:solidFill>
              <a:effectLst/>
              <a:uLnTx/>
              <a:uFillTx/>
              <a:latin typeface="Gill Sans"/>
              <a:ea typeface="ヒラギノ角ゴ ProN W3" pitchFamily="-65" charset="-128"/>
              <a:cs typeface="ヒラギノ角ゴ ProN W3" pitchFamily="-65" charset="-128"/>
              <a:sym typeface="Gill Sans" pitchFamily="-65"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D3C82E1-CF15-3306-1E46-8C55F1859D78}"/>
                  </a:ext>
                </a:extLst>
              </p:cNvPr>
              <p:cNvSpPr txBox="1"/>
              <p:nvPr/>
            </p:nvSpPr>
            <p:spPr>
              <a:xfrm>
                <a:off x="3243938" y="2310710"/>
                <a:ext cx="2186496"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1" i="0" dirty="0" smtClean="0">
                          <a:latin typeface="Cambria Math" panose="02040503050406030204" pitchFamily="18" charset="0"/>
                        </a:rPr>
                        <m:t>𝐖</m:t>
                      </m:r>
                      <m:r>
                        <a:rPr lang="en-US" sz="2800" b="1" i="0" dirty="0">
                          <a:latin typeface="Cambria Math" panose="02040503050406030204" pitchFamily="18" charset="0"/>
                        </a:rPr>
                        <m:t> </m:t>
                      </m:r>
                      <m:r>
                        <a:rPr lang="en-US" sz="2800" b="1" i="0" dirty="0">
                          <a:latin typeface="Cambria Math" panose="02040503050406030204" pitchFamily="18" charset="0"/>
                          <a:ea typeface="Cambria Math" panose="02040503050406030204" pitchFamily="18" charset="0"/>
                        </a:rPr>
                        <m:t>→</m:t>
                      </m:r>
                      <m:r>
                        <a:rPr lang="en-US" sz="2800" b="1" i="0" dirty="0">
                          <a:latin typeface="Cambria Math" panose="02040503050406030204" pitchFamily="18" charset="0"/>
                        </a:rPr>
                        <m:t>𝟎</m:t>
                      </m:r>
                      <m:r>
                        <a:rPr lang="en-US" sz="2800" b="1" i="0" dirty="0" smtClean="0">
                          <a:latin typeface="Cambria Math" panose="02040503050406030204" pitchFamily="18" charset="0"/>
                        </a:rPr>
                        <m:t>.</m:t>
                      </m:r>
                      <m:r>
                        <a:rPr lang="en-US" sz="2800" b="1" i="0" dirty="0" smtClean="0">
                          <a:latin typeface="Cambria Math" panose="02040503050406030204" pitchFamily="18" charset="0"/>
                        </a:rPr>
                        <m:t>𝟔</m:t>
                      </m:r>
                      <m:r>
                        <a:rPr lang="en-US" sz="2800" b="1" i="0" dirty="0" smtClean="0">
                          <a:latin typeface="Cambria Math" panose="02040503050406030204" pitchFamily="18" charset="0"/>
                        </a:rPr>
                        <m:t> </m:t>
                      </m:r>
                      <m:r>
                        <a:rPr lang="en-US" sz="2800" b="1" i="0" dirty="0" smtClean="0">
                          <a:latin typeface="Cambria Math" panose="02040503050406030204" pitchFamily="18" charset="0"/>
                        </a:rPr>
                        <m:t>𝐖</m:t>
                      </m:r>
                    </m:oMath>
                  </m:oMathPara>
                </a14:m>
                <a:endParaRPr lang="en-US" sz="2800" b="1" dirty="0">
                  <a:latin typeface="Gill Sans"/>
                </a:endParaRPr>
              </a:p>
            </p:txBody>
          </p:sp>
        </mc:Choice>
        <mc:Fallback xmlns="">
          <p:sp>
            <p:nvSpPr>
              <p:cNvPr id="4" name="TextBox 3">
                <a:extLst>
                  <a:ext uri="{FF2B5EF4-FFF2-40B4-BE49-F238E27FC236}">
                    <a16:creationId xmlns:a16="http://schemas.microsoft.com/office/drawing/2014/main" id="{1D3C82E1-CF15-3306-1E46-8C55F1859D78}"/>
                  </a:ext>
                </a:extLst>
              </p:cNvPr>
              <p:cNvSpPr txBox="1">
                <a:spLocks noRot="1" noChangeAspect="1" noMove="1" noResize="1" noEditPoints="1" noAdjustHandles="1" noChangeArrowheads="1" noChangeShapeType="1" noTextEdit="1"/>
              </p:cNvSpPr>
              <p:nvPr/>
            </p:nvSpPr>
            <p:spPr>
              <a:xfrm>
                <a:off x="3243938" y="2310710"/>
                <a:ext cx="2186496" cy="52322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7CBE343-C36E-5093-6CC6-9E5810725242}"/>
                  </a:ext>
                </a:extLst>
              </p:cNvPr>
              <p:cNvSpPr txBox="1"/>
              <p:nvPr/>
            </p:nvSpPr>
            <p:spPr>
              <a:xfrm>
                <a:off x="3218026" y="1788566"/>
                <a:ext cx="2189702"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1" i="0" dirty="0" smtClean="0">
                          <a:latin typeface="Cambria Math" panose="02040503050406030204" pitchFamily="18" charset="0"/>
                        </a:rPr>
                        <m:t>𝐀</m:t>
                      </m:r>
                      <m:r>
                        <a:rPr lang="en-US" sz="2800" b="1" i="0" dirty="0" smtClean="0">
                          <a:latin typeface="Cambria Math" panose="02040503050406030204" pitchFamily="18" charset="0"/>
                        </a:rPr>
                        <m:t> </m:t>
                      </m:r>
                      <m:r>
                        <a:rPr lang="en-US" sz="2800" b="1" i="1" dirty="0" smtClean="0">
                          <a:latin typeface="Cambria Math" panose="02040503050406030204" pitchFamily="18" charset="0"/>
                          <a:ea typeface="Cambria Math" panose="02040503050406030204" pitchFamily="18" charset="0"/>
                        </a:rPr>
                        <m:t>→</m:t>
                      </m:r>
                      <m:r>
                        <a:rPr lang="en-US" sz="2800" b="1" i="0" dirty="0" smtClean="0">
                          <a:latin typeface="Cambria Math" panose="02040503050406030204" pitchFamily="18" charset="0"/>
                        </a:rPr>
                        <m:t>𝟎</m:t>
                      </m:r>
                      <m:r>
                        <a:rPr lang="en-US" sz="2800" b="1" i="0" dirty="0" smtClean="0">
                          <a:latin typeface="Cambria Math" panose="02040503050406030204" pitchFamily="18" charset="0"/>
                        </a:rPr>
                        <m:t>.</m:t>
                      </m:r>
                      <m:r>
                        <a:rPr lang="en-US" sz="2800" b="1" i="0" dirty="0" smtClean="0">
                          <a:latin typeface="Cambria Math" panose="02040503050406030204" pitchFamily="18" charset="0"/>
                        </a:rPr>
                        <m:t>𝟒𝟖</m:t>
                      </m:r>
                      <m:r>
                        <a:rPr lang="en-US" sz="2800" b="1" i="0" dirty="0" smtClean="0">
                          <a:latin typeface="Cambria Math" panose="02040503050406030204" pitchFamily="18" charset="0"/>
                        </a:rPr>
                        <m:t> </m:t>
                      </m:r>
                      <m:r>
                        <a:rPr lang="en-US" sz="2800" b="1" i="0" dirty="0" smtClean="0">
                          <a:latin typeface="Cambria Math" panose="02040503050406030204" pitchFamily="18" charset="0"/>
                        </a:rPr>
                        <m:t>𝐀</m:t>
                      </m:r>
                    </m:oMath>
                  </m:oMathPara>
                </a14:m>
                <a:endParaRPr lang="en-US" sz="2800" b="1" dirty="0">
                  <a:latin typeface="Gill Sans"/>
                </a:endParaRPr>
              </a:p>
            </p:txBody>
          </p:sp>
        </mc:Choice>
        <mc:Fallback xmlns="">
          <p:sp>
            <p:nvSpPr>
              <p:cNvPr id="5" name="TextBox 4">
                <a:extLst>
                  <a:ext uri="{FF2B5EF4-FFF2-40B4-BE49-F238E27FC236}">
                    <a16:creationId xmlns:a16="http://schemas.microsoft.com/office/drawing/2014/main" id="{67CBE343-C36E-5093-6CC6-9E5810725242}"/>
                  </a:ext>
                </a:extLst>
              </p:cNvPr>
              <p:cNvSpPr txBox="1">
                <a:spLocks noRot="1" noChangeAspect="1" noMove="1" noResize="1" noEditPoints="1" noAdjustHandles="1" noChangeArrowheads="1" noChangeShapeType="1" noTextEdit="1"/>
              </p:cNvSpPr>
              <p:nvPr/>
            </p:nvSpPr>
            <p:spPr>
              <a:xfrm>
                <a:off x="3218026" y="1788566"/>
                <a:ext cx="2189702" cy="523220"/>
              </a:xfrm>
              <a:prstGeom prst="rect">
                <a:avLst/>
              </a:prstGeom>
              <a:blipFill>
                <a:blip r:embed="rId6"/>
                <a:stretch>
                  <a:fillRect/>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E5C20225-D6D1-3000-4D75-3D8A9322D252}"/>
              </a:ext>
            </a:extLst>
          </p:cNvPr>
          <p:cNvSpPr/>
          <p:nvPr/>
        </p:nvSpPr>
        <p:spPr>
          <a:xfrm>
            <a:off x="2785523" y="1305649"/>
            <a:ext cx="202123" cy="2265745"/>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600" b="1" dirty="0">
                <a:solidFill>
                  <a:schemeClr val="tx1"/>
                </a:solidFill>
              </a:rPr>
              <a:t>Atalanta</a:t>
            </a:r>
          </a:p>
        </p:txBody>
      </p:sp>
      <p:sp>
        <p:nvSpPr>
          <p:cNvPr id="16" name="Rectangle: Rounded Corners 15">
            <a:extLst>
              <a:ext uri="{FF2B5EF4-FFF2-40B4-BE49-F238E27FC236}">
                <a16:creationId xmlns:a16="http://schemas.microsoft.com/office/drawing/2014/main" id="{E06405BA-50D2-0F91-883F-62836121525D}"/>
              </a:ext>
            </a:extLst>
          </p:cNvPr>
          <p:cNvSpPr/>
          <p:nvPr/>
        </p:nvSpPr>
        <p:spPr>
          <a:xfrm>
            <a:off x="969751" y="3900718"/>
            <a:ext cx="2031405" cy="881230"/>
          </a:xfrm>
          <a:prstGeom prst="roundRect">
            <a:avLst/>
          </a:prstGeom>
          <a:solidFill>
            <a:srgbClr val="CDE9B5"/>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Lossless</a:t>
            </a:r>
          </a:p>
        </p:txBody>
      </p:sp>
      <p:sp>
        <p:nvSpPr>
          <p:cNvPr id="21" name="Rectangle: Rounded Corners 20">
            <a:extLst>
              <a:ext uri="{FF2B5EF4-FFF2-40B4-BE49-F238E27FC236}">
                <a16:creationId xmlns:a16="http://schemas.microsoft.com/office/drawing/2014/main" id="{049C8D80-2203-C1C4-27B0-97A73646EBB4}"/>
              </a:ext>
            </a:extLst>
          </p:cNvPr>
          <p:cNvSpPr/>
          <p:nvPr/>
        </p:nvSpPr>
        <p:spPr>
          <a:xfrm>
            <a:off x="3046272" y="3900718"/>
            <a:ext cx="2190455" cy="881230"/>
          </a:xfrm>
          <a:prstGeom prst="roundRect">
            <a:avLst/>
          </a:prstGeom>
          <a:solidFill>
            <a:srgbClr val="CDE9B5"/>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Transparent</a:t>
            </a:r>
          </a:p>
        </p:txBody>
      </p:sp>
      <p:sp>
        <p:nvSpPr>
          <p:cNvPr id="22" name="Rectangle: Rounded Corners 21">
            <a:extLst>
              <a:ext uri="{FF2B5EF4-FFF2-40B4-BE49-F238E27FC236}">
                <a16:creationId xmlns:a16="http://schemas.microsoft.com/office/drawing/2014/main" id="{A4075192-C183-E518-4138-D9C2960C8FB2}"/>
              </a:ext>
            </a:extLst>
          </p:cNvPr>
          <p:cNvSpPr/>
          <p:nvPr/>
        </p:nvSpPr>
        <p:spPr>
          <a:xfrm>
            <a:off x="5281843" y="3891546"/>
            <a:ext cx="2190455" cy="881230"/>
          </a:xfrm>
          <a:prstGeom prst="roundRect">
            <a:avLst/>
          </a:prstGeom>
          <a:solidFill>
            <a:srgbClr val="CDE9B5"/>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Low-cost</a:t>
            </a:r>
          </a:p>
        </p:txBody>
      </p:sp>
      <p:sp>
        <p:nvSpPr>
          <p:cNvPr id="25" name="Title 4">
            <a:extLst>
              <a:ext uri="{FF2B5EF4-FFF2-40B4-BE49-F238E27FC236}">
                <a16:creationId xmlns:a16="http://schemas.microsoft.com/office/drawing/2014/main" id="{972FF9F9-2472-20AA-895B-11E1DE2AFAAF}"/>
              </a:ext>
            </a:extLst>
          </p:cNvPr>
          <p:cNvSpPr txBox="1">
            <a:spLocks/>
          </p:cNvSpPr>
          <p:nvPr/>
        </p:nvSpPr>
        <p:spPr>
          <a:xfrm>
            <a:off x="720000" y="445025"/>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Figtree Black"/>
              <a:buNone/>
              <a:defRPr sz="2800" b="0" i="0" u="none" strike="noStrike" cap="none">
                <a:solidFill>
                  <a:schemeClr val="dk1"/>
                </a:solidFill>
                <a:latin typeface="Figtree Black"/>
                <a:ea typeface="Figtree Black"/>
                <a:cs typeface="Figtree Black"/>
                <a:sym typeface="Figtree Black"/>
              </a:defRPr>
            </a:lvl1pPr>
            <a:lvl2pPr marR="0" lvl="1"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2pPr>
            <a:lvl3pPr marR="0" lvl="2"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3pPr>
            <a:lvl4pPr marR="0" lvl="3"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4pPr>
            <a:lvl5pPr marR="0" lvl="4"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5pPr>
            <a:lvl6pPr marR="0" lvl="5"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6pPr>
            <a:lvl7pPr marR="0" lvl="6"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7pPr>
            <a:lvl8pPr marR="0" lvl="7"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8pPr>
            <a:lvl9pPr marR="0" lvl="8"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9pPr>
          </a:lstStyle>
          <a:p>
            <a:pPr marL="0" marR="0" lvl="1" indent="0" fontAlgn="auto">
              <a:lnSpc>
                <a:spcPct val="90000"/>
              </a:lnSpc>
              <a:buClr>
                <a:srgbClr val="333333"/>
              </a:buClr>
              <a:buSzPts val="2800"/>
              <a:tabLst/>
              <a:defRPr/>
            </a:pPr>
            <a:r>
              <a:rPr lang="en-US" sz="3200" dirty="0"/>
              <a:t>Conclusions</a:t>
            </a:r>
          </a:p>
        </p:txBody>
      </p:sp>
    </p:spTree>
    <p:extLst>
      <p:ext uri="{BB962C8B-B14F-4D97-AF65-F5344CB8AC3E}">
        <p14:creationId xmlns:p14="http://schemas.microsoft.com/office/powerpoint/2010/main" val="2885669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2E9C8E-7D47-9314-85E7-0D6EA57576F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r="-6" b="-6"/>
          <a:stretch/>
        </p:blipFill>
        <p:spPr>
          <a:xfrm flipH="1">
            <a:off x="3533903" y="826462"/>
            <a:ext cx="2076194" cy="2076194"/>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sp>
        <p:nvSpPr>
          <p:cNvPr id="25" name="Title 4">
            <a:extLst>
              <a:ext uri="{FF2B5EF4-FFF2-40B4-BE49-F238E27FC236}">
                <a16:creationId xmlns:a16="http://schemas.microsoft.com/office/drawing/2014/main" id="{972FF9F9-2472-20AA-895B-11E1DE2AFAAF}"/>
              </a:ext>
            </a:extLst>
          </p:cNvPr>
          <p:cNvSpPr txBox="1">
            <a:spLocks/>
          </p:cNvSpPr>
          <p:nvPr/>
        </p:nvSpPr>
        <p:spPr>
          <a:xfrm>
            <a:off x="3378971" y="3372957"/>
            <a:ext cx="2386058"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Figtree Black"/>
              <a:buNone/>
              <a:defRPr sz="2800" b="0" i="0" u="none" strike="noStrike" cap="none">
                <a:solidFill>
                  <a:schemeClr val="dk1"/>
                </a:solidFill>
                <a:latin typeface="Figtree Black"/>
                <a:ea typeface="Figtree Black"/>
                <a:cs typeface="Figtree Black"/>
                <a:sym typeface="Figtree Black"/>
              </a:defRPr>
            </a:lvl1pPr>
            <a:lvl2pPr marR="0" lvl="1"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2pPr>
            <a:lvl3pPr marR="0" lvl="2"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3pPr>
            <a:lvl4pPr marR="0" lvl="3"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4pPr>
            <a:lvl5pPr marR="0" lvl="4"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5pPr>
            <a:lvl6pPr marR="0" lvl="5"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6pPr>
            <a:lvl7pPr marR="0" lvl="6"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7pPr>
            <a:lvl8pPr marR="0" lvl="7"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8pPr>
            <a:lvl9pPr marR="0" lvl="8" algn="l" rtl="0">
              <a:lnSpc>
                <a:spcPct val="100000"/>
              </a:lnSpc>
              <a:spcBef>
                <a:spcPts val="0"/>
              </a:spcBef>
              <a:spcAft>
                <a:spcPts val="0"/>
              </a:spcAft>
              <a:buClr>
                <a:schemeClr val="dk1"/>
              </a:buClr>
              <a:buSzPts val="3000"/>
              <a:buFont typeface="Figtree Black"/>
              <a:buNone/>
              <a:defRPr sz="3000" b="0" i="0" u="none" strike="noStrike" cap="none">
                <a:solidFill>
                  <a:schemeClr val="dk1"/>
                </a:solidFill>
                <a:latin typeface="Figtree Black"/>
                <a:ea typeface="Figtree Black"/>
                <a:cs typeface="Figtree Black"/>
                <a:sym typeface="Figtree Black"/>
              </a:defRPr>
            </a:lvl9pPr>
          </a:lstStyle>
          <a:p>
            <a:pPr marL="0" marR="0" lvl="1" indent="0" fontAlgn="auto">
              <a:lnSpc>
                <a:spcPct val="90000"/>
              </a:lnSpc>
              <a:buClr>
                <a:srgbClr val="333333"/>
              </a:buClr>
              <a:buSzPts val="2800"/>
              <a:tabLst/>
              <a:defRPr/>
            </a:pPr>
            <a:r>
              <a:rPr lang="en-US" sz="3200" dirty="0"/>
              <a:t>Thank you!</a:t>
            </a:r>
          </a:p>
        </p:txBody>
      </p:sp>
    </p:spTree>
    <p:extLst>
      <p:ext uri="{BB962C8B-B14F-4D97-AF65-F5344CB8AC3E}">
        <p14:creationId xmlns:p14="http://schemas.microsoft.com/office/powerpoint/2010/main" val="3117754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A095F6-D0F0-0D67-6341-48BB6E909BF7}"/>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Lst>
          </a:blip>
          <a:srcRect b="1699"/>
          <a:stretch/>
        </p:blipFill>
        <p:spPr>
          <a:xfrm>
            <a:off x="-576698" y="-109957"/>
            <a:ext cx="2036956" cy="205960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 name="AutoShape 2" descr="A minimalist, monochrome image of a programmer sitting in front of a computer, displaying a frustrated expression. They are surrounded by a few crumpled paper balls and a single large coffee cup on their desk. The room is lit by a single desk lamp, creating a focused but stressful atmosphere. The computer screen is filled with code, and the overall scene is depicted in shades of gray to emphasize the simplicity and the programmer's mood of frustration with the editing process.">
            <a:extLst>
              <a:ext uri="{FF2B5EF4-FFF2-40B4-BE49-F238E27FC236}">
                <a16:creationId xmlns:a16="http://schemas.microsoft.com/office/drawing/2014/main" id="{FB4820DE-3F71-A2DC-D72F-7FF0187643A4}"/>
              </a:ext>
            </a:extLst>
          </p:cNvPr>
          <p:cNvSpPr>
            <a:spLocks noChangeAspect="1" noChangeArrowheads="1"/>
          </p:cNvSpPr>
          <p:nvPr/>
        </p:nvSpPr>
        <p:spPr bwMode="auto">
          <a:xfrm>
            <a:off x="6464092" y="2341890"/>
            <a:ext cx="350227" cy="35022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Rectangle: Rounded Corners 5">
            <a:extLst>
              <a:ext uri="{FF2B5EF4-FFF2-40B4-BE49-F238E27FC236}">
                <a16:creationId xmlns:a16="http://schemas.microsoft.com/office/drawing/2014/main" id="{4A661807-9C83-8B00-033B-09A4B38AF90A}"/>
              </a:ext>
            </a:extLst>
          </p:cNvPr>
          <p:cNvSpPr/>
          <p:nvPr/>
        </p:nvSpPr>
        <p:spPr>
          <a:xfrm>
            <a:off x="1816043" y="157991"/>
            <a:ext cx="3543977" cy="881230"/>
          </a:xfrm>
          <a:prstGeom prst="roundRect">
            <a:avLst/>
          </a:prstGeom>
          <a:solidFill>
            <a:srgbClr val="CDE9B5"/>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ADLaM Display" panose="02010000000000000000" pitchFamily="2" charset="0"/>
                <a:ea typeface="ADLaM Display" panose="02010000000000000000" pitchFamily="2" charset="0"/>
                <a:cs typeface="ADLaM Display" panose="02010000000000000000" pitchFamily="2" charset="0"/>
              </a:rPr>
              <a:t>Lossless</a:t>
            </a:r>
          </a:p>
        </p:txBody>
      </p:sp>
      <p:sp>
        <p:nvSpPr>
          <p:cNvPr id="2" name="Flowchart: Magnetic Disk 1">
            <a:extLst>
              <a:ext uri="{FF2B5EF4-FFF2-40B4-BE49-F238E27FC236}">
                <a16:creationId xmlns:a16="http://schemas.microsoft.com/office/drawing/2014/main" id="{D9CF9C43-73AD-D4C5-680D-EB77B4E93847}"/>
              </a:ext>
            </a:extLst>
          </p:cNvPr>
          <p:cNvSpPr/>
          <p:nvPr/>
        </p:nvSpPr>
        <p:spPr>
          <a:xfrm>
            <a:off x="2342040" y="1498098"/>
            <a:ext cx="1245991" cy="1293759"/>
          </a:xfrm>
          <a:prstGeom prst="flowChartMagneticDisk">
            <a:avLst/>
          </a:prstGeom>
          <a:solidFill>
            <a:srgbClr val="FCD5B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82163" fontAlgn="base">
              <a:spcBef>
                <a:spcPct val="0"/>
              </a:spcBef>
              <a:spcAft>
                <a:spcPct val="0"/>
              </a:spcAft>
              <a:buClrTx/>
            </a:pPr>
            <a:r>
              <a:rPr lang="en-US" sz="1800" b="1" kern="1200">
                <a:solidFill>
                  <a:sysClr val="windowText" lastClr="000000"/>
                </a:solidFill>
                <a:latin typeface="Gill Sans"/>
                <a:ea typeface="ヒラギノ角ゴ ProN W3" pitchFamily="-65" charset="-128"/>
              </a:rPr>
              <a:t>Original Data</a:t>
            </a:r>
          </a:p>
        </p:txBody>
      </p:sp>
      <p:sp>
        <p:nvSpPr>
          <p:cNvPr id="5" name="Flowchart: Magnetic Disk 4">
            <a:extLst>
              <a:ext uri="{FF2B5EF4-FFF2-40B4-BE49-F238E27FC236}">
                <a16:creationId xmlns:a16="http://schemas.microsoft.com/office/drawing/2014/main" id="{3957669C-F442-4B64-B1EC-C986FB9D387F}"/>
              </a:ext>
            </a:extLst>
          </p:cNvPr>
          <p:cNvSpPr/>
          <p:nvPr/>
        </p:nvSpPr>
        <p:spPr>
          <a:xfrm>
            <a:off x="6816446" y="2497453"/>
            <a:ext cx="810239" cy="988456"/>
          </a:xfrm>
          <a:prstGeom prst="flowChartMagneticDisk">
            <a:avLst/>
          </a:prstGeom>
          <a:solidFill>
            <a:srgbClr val="FCD5B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kern="1200" dirty="0">
                <a:solidFill>
                  <a:sysClr val="windowText" lastClr="000000"/>
                </a:solidFill>
                <a:latin typeface="Gill Sans"/>
                <a:ea typeface="ヒラギノ角ゴ ProN W3" pitchFamily="-65" charset="-128"/>
              </a:rPr>
              <a:t>Comp.</a:t>
            </a:r>
          </a:p>
          <a:p>
            <a:pPr algn="ctr"/>
            <a:r>
              <a:rPr lang="en-US" b="1" kern="1200" dirty="0">
                <a:solidFill>
                  <a:sysClr val="windowText" lastClr="000000"/>
                </a:solidFill>
                <a:latin typeface="Gill Sans"/>
                <a:ea typeface="ヒラギノ角ゴ ProN W3" pitchFamily="-65" charset="-128"/>
              </a:rPr>
              <a:t>Data</a:t>
            </a:r>
            <a:endParaRPr lang="en-US" dirty="0"/>
          </a:p>
        </p:txBody>
      </p:sp>
      <p:sp>
        <p:nvSpPr>
          <p:cNvPr id="8" name="Flowchart: Magnetic Disk 7">
            <a:extLst>
              <a:ext uri="{FF2B5EF4-FFF2-40B4-BE49-F238E27FC236}">
                <a16:creationId xmlns:a16="http://schemas.microsoft.com/office/drawing/2014/main" id="{FDD3D424-24E1-5CD9-D5DF-9AB620B2955B}"/>
              </a:ext>
            </a:extLst>
          </p:cNvPr>
          <p:cNvSpPr/>
          <p:nvPr/>
        </p:nvSpPr>
        <p:spPr>
          <a:xfrm>
            <a:off x="2342039" y="3485909"/>
            <a:ext cx="1245991" cy="1293759"/>
          </a:xfrm>
          <a:prstGeom prst="flowChartMagneticDisk">
            <a:avLst/>
          </a:prstGeom>
          <a:solidFill>
            <a:srgbClr val="FCD5B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82163" fontAlgn="base">
              <a:spcBef>
                <a:spcPct val="0"/>
              </a:spcBef>
              <a:spcAft>
                <a:spcPct val="0"/>
              </a:spcAft>
              <a:buClrTx/>
            </a:pPr>
            <a:r>
              <a:rPr lang="en-US" sz="1800" b="1" kern="1200">
                <a:solidFill>
                  <a:sysClr val="windowText" lastClr="000000"/>
                </a:solidFill>
                <a:latin typeface="Gill Sans"/>
                <a:ea typeface="ヒラギノ角ゴ ProN W3" pitchFamily="-65" charset="-128"/>
              </a:rPr>
              <a:t>Decoded Data</a:t>
            </a:r>
          </a:p>
        </p:txBody>
      </p:sp>
      <p:pic>
        <p:nvPicPr>
          <p:cNvPr id="10" name="Picture 9">
            <a:extLst>
              <a:ext uri="{FF2B5EF4-FFF2-40B4-BE49-F238E27FC236}">
                <a16:creationId xmlns:a16="http://schemas.microsoft.com/office/drawing/2014/main" id="{28F75901-2D90-7BA3-CA10-699EEFC60338}"/>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Lst>
          </a:blip>
          <a:srcRect b="1699"/>
          <a:stretch/>
        </p:blipFill>
        <p:spPr>
          <a:xfrm>
            <a:off x="4790040" y="1797406"/>
            <a:ext cx="938052" cy="948482"/>
          </a:xfrm>
          <a:prstGeom prst="rect">
            <a:avLst/>
          </a:prstGeom>
          <a:ln w="57150">
            <a:solidFill>
              <a:schemeClr val="tx1"/>
            </a:solidFill>
          </a:ln>
          <a:effectLst>
            <a:softEdge rad="112500"/>
          </a:effectLst>
        </p:spPr>
      </p:pic>
      <p:pic>
        <p:nvPicPr>
          <p:cNvPr id="11" name="Picture 10">
            <a:extLst>
              <a:ext uri="{FF2B5EF4-FFF2-40B4-BE49-F238E27FC236}">
                <a16:creationId xmlns:a16="http://schemas.microsoft.com/office/drawing/2014/main" id="{887E943F-B327-F2CF-2215-5E2912342333}"/>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Lst>
          </a:blip>
          <a:srcRect b="1699"/>
          <a:stretch/>
        </p:blipFill>
        <p:spPr>
          <a:xfrm>
            <a:off x="4790040" y="3417514"/>
            <a:ext cx="938052" cy="948482"/>
          </a:xfrm>
          <a:prstGeom prst="rect">
            <a:avLst/>
          </a:prstGeom>
          <a:ln w="57150">
            <a:solidFill>
              <a:schemeClr val="tx1"/>
            </a:solidFill>
          </a:ln>
          <a:effectLst>
            <a:softEdge rad="112500"/>
          </a:effectLst>
        </p:spPr>
      </p:pic>
      <p:sp>
        <p:nvSpPr>
          <p:cNvPr id="67" name="Arrow: Left 66">
            <a:extLst>
              <a:ext uri="{FF2B5EF4-FFF2-40B4-BE49-F238E27FC236}">
                <a16:creationId xmlns:a16="http://schemas.microsoft.com/office/drawing/2014/main" id="{9124E7DE-E92D-90E3-09DF-AA14CD433394}"/>
              </a:ext>
            </a:extLst>
          </p:cNvPr>
          <p:cNvSpPr/>
          <p:nvPr/>
        </p:nvSpPr>
        <p:spPr>
          <a:xfrm rot="10800000">
            <a:off x="3707395" y="2053778"/>
            <a:ext cx="963281" cy="309066"/>
          </a:xfrm>
          <a:prstGeom prst="leftArrow">
            <a:avLst/>
          </a:prstGeom>
          <a:solidFill>
            <a:schemeClr val="bg1"/>
          </a:solidFill>
          <a:ln w="19050">
            <a:solidFill>
              <a:schemeClr val="tx1"/>
            </a:solidFill>
          </a:ln>
          <a:effectLst>
            <a:outerShdw blurRad="50800" dist="38100" dir="2700000" algn="tl" rotWithShape="0">
              <a:prstClr val="black">
                <a:alpha val="40000"/>
              </a:prst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2" name="Arrow: Left 11">
            <a:extLst>
              <a:ext uri="{FF2B5EF4-FFF2-40B4-BE49-F238E27FC236}">
                <a16:creationId xmlns:a16="http://schemas.microsoft.com/office/drawing/2014/main" id="{1BD3FFA3-DAB1-2069-0B15-88167E9BF7BD}"/>
              </a:ext>
            </a:extLst>
          </p:cNvPr>
          <p:cNvSpPr/>
          <p:nvPr/>
        </p:nvSpPr>
        <p:spPr>
          <a:xfrm rot="11510974">
            <a:off x="5761423" y="2247656"/>
            <a:ext cx="1032162" cy="309065"/>
          </a:xfrm>
          <a:prstGeom prst="leftArrow">
            <a:avLst/>
          </a:prstGeom>
          <a:solidFill>
            <a:schemeClr val="bg1"/>
          </a:solidFill>
          <a:ln w="19050">
            <a:solidFill>
              <a:schemeClr val="tx1"/>
            </a:solidFill>
          </a:ln>
          <a:effectLst>
            <a:outerShdw blurRad="50800" dist="38100" dir="2700000" algn="tl" rotWithShape="0">
              <a:prstClr val="black">
                <a:alpha val="40000"/>
              </a:prst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4" name="Arrow: Left 13">
            <a:extLst>
              <a:ext uri="{FF2B5EF4-FFF2-40B4-BE49-F238E27FC236}">
                <a16:creationId xmlns:a16="http://schemas.microsoft.com/office/drawing/2014/main" id="{455B5E9A-440A-D326-2B57-AC30FD465304}"/>
              </a:ext>
            </a:extLst>
          </p:cNvPr>
          <p:cNvSpPr/>
          <p:nvPr/>
        </p:nvSpPr>
        <p:spPr>
          <a:xfrm>
            <a:off x="3682948" y="3823723"/>
            <a:ext cx="1012173" cy="309065"/>
          </a:xfrm>
          <a:prstGeom prst="leftArrow">
            <a:avLst/>
          </a:prstGeom>
          <a:solidFill>
            <a:schemeClr val="bg1"/>
          </a:solidFill>
          <a:ln w="19050">
            <a:solidFill>
              <a:schemeClr val="tx1"/>
            </a:solidFill>
          </a:ln>
          <a:effectLst>
            <a:outerShdw blurRad="50800" dist="38100" dir="2700000" algn="tl" rotWithShape="0">
              <a:prstClr val="black">
                <a:alpha val="40000"/>
              </a:prst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5" name="Equals 14">
            <a:extLst>
              <a:ext uri="{FF2B5EF4-FFF2-40B4-BE49-F238E27FC236}">
                <a16:creationId xmlns:a16="http://schemas.microsoft.com/office/drawing/2014/main" id="{CAD12505-B50E-86E0-06E5-F95930E17403}"/>
              </a:ext>
            </a:extLst>
          </p:cNvPr>
          <p:cNvSpPr/>
          <p:nvPr/>
        </p:nvSpPr>
        <p:spPr>
          <a:xfrm>
            <a:off x="2559914" y="2791857"/>
            <a:ext cx="810239" cy="753495"/>
          </a:xfrm>
          <a:prstGeom prst="mathEqual">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Arrow: Left 15">
            <a:extLst>
              <a:ext uri="{FF2B5EF4-FFF2-40B4-BE49-F238E27FC236}">
                <a16:creationId xmlns:a16="http://schemas.microsoft.com/office/drawing/2014/main" id="{C1E78A92-DAE0-AB26-1E4A-FD0B642D3575}"/>
              </a:ext>
            </a:extLst>
          </p:cNvPr>
          <p:cNvSpPr/>
          <p:nvPr/>
        </p:nvSpPr>
        <p:spPr>
          <a:xfrm rot="19968129">
            <a:off x="5731410" y="3511867"/>
            <a:ext cx="1032162" cy="309065"/>
          </a:xfrm>
          <a:prstGeom prst="leftArrow">
            <a:avLst/>
          </a:prstGeom>
          <a:solidFill>
            <a:schemeClr val="bg1"/>
          </a:solidFill>
          <a:ln w="19050">
            <a:solidFill>
              <a:schemeClr val="tx1"/>
            </a:solidFill>
          </a:ln>
          <a:effectLst>
            <a:outerShdw blurRad="50800" dist="38100" dir="2700000" algn="tl" rotWithShape="0">
              <a:prstClr val="black">
                <a:alpha val="40000"/>
              </a:prst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7" name="TextBox 16">
            <a:extLst>
              <a:ext uri="{FF2B5EF4-FFF2-40B4-BE49-F238E27FC236}">
                <a16:creationId xmlns:a16="http://schemas.microsoft.com/office/drawing/2014/main" id="{640B4AC5-75D2-D017-E6E6-C485591F6EF5}"/>
              </a:ext>
            </a:extLst>
          </p:cNvPr>
          <p:cNvSpPr txBox="1"/>
          <p:nvPr/>
        </p:nvSpPr>
        <p:spPr>
          <a:xfrm>
            <a:off x="4570789" y="1432417"/>
            <a:ext cx="1460656" cy="400110"/>
          </a:xfrm>
          <a:prstGeom prst="rect">
            <a:avLst/>
          </a:prstGeom>
          <a:noFill/>
        </p:spPr>
        <p:txBody>
          <a:bodyPr wrap="none" rtlCol="0">
            <a:spAutoFit/>
          </a:bodyPr>
          <a:lstStyle/>
          <a:p>
            <a:pPr algn="ctr"/>
            <a:r>
              <a:rPr lang="en-US" sz="2000" b="1" dirty="0">
                <a:latin typeface="Gill Sans"/>
              </a:rPr>
              <a:t>Compressor</a:t>
            </a:r>
          </a:p>
        </p:txBody>
      </p:sp>
      <p:sp>
        <p:nvSpPr>
          <p:cNvPr id="19" name="TextBox 18">
            <a:extLst>
              <a:ext uri="{FF2B5EF4-FFF2-40B4-BE49-F238E27FC236}">
                <a16:creationId xmlns:a16="http://schemas.microsoft.com/office/drawing/2014/main" id="{5E80CE5C-D0BC-571D-1C40-8453DFD5EC14}"/>
              </a:ext>
            </a:extLst>
          </p:cNvPr>
          <p:cNvSpPr txBox="1"/>
          <p:nvPr/>
        </p:nvSpPr>
        <p:spPr>
          <a:xfrm>
            <a:off x="4410625" y="3058336"/>
            <a:ext cx="1723550" cy="400110"/>
          </a:xfrm>
          <a:prstGeom prst="rect">
            <a:avLst/>
          </a:prstGeom>
          <a:noFill/>
        </p:spPr>
        <p:txBody>
          <a:bodyPr wrap="none" rtlCol="0">
            <a:spAutoFit/>
          </a:bodyPr>
          <a:lstStyle/>
          <a:p>
            <a:pPr algn="ctr"/>
            <a:r>
              <a:rPr lang="en-US" sz="2000" b="1" dirty="0">
                <a:latin typeface="Gill Sans"/>
              </a:rPr>
              <a:t>Decompressor</a:t>
            </a:r>
          </a:p>
        </p:txBody>
      </p:sp>
    </p:spTree>
    <p:custDataLst>
      <p:tags r:id="rId1"/>
    </p:custDataLst>
    <p:extLst>
      <p:ext uri="{BB962C8B-B14F-4D97-AF65-F5344CB8AC3E}">
        <p14:creationId xmlns:p14="http://schemas.microsoft.com/office/powerpoint/2010/main" val="4141920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0"/>
                            </p:stCondLst>
                            <p:childTnLst>
                              <p:par>
                                <p:cTn id="32" presetID="2" presetClass="entr" presetSubtype="4" fill="hold" grpId="0" nodeType="afterEffect">
                                  <p:stCondLst>
                                    <p:cond delay="300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ppt_x"/>
                                          </p:val>
                                        </p:tav>
                                        <p:tav tm="100000">
                                          <p:val>
                                            <p:strVal val="#ppt_x"/>
                                          </p:val>
                                        </p:tav>
                                      </p:tavLst>
                                    </p:anim>
                                    <p:anim calcmode="lin" valueType="num">
                                      <p:cBhvr additive="base">
                                        <p:cTn id="3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5" grpId="0" animBg="1"/>
      <p:bldP spid="8" grpId="0" animBg="1"/>
      <p:bldP spid="67" grpId="0" animBg="1"/>
      <p:bldP spid="12" grpId="0" animBg="1"/>
      <p:bldP spid="14" grpId="0" animBg="1"/>
      <p:bldP spid="15" grpId="0" animBg="1"/>
      <p:bldP spid="16" grpId="0" animBg="1"/>
      <p:bldP spid="17"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0B2E435-31B4-60E0-49FE-0FB534C63908}"/>
              </a:ext>
            </a:extLst>
          </p:cNvPr>
          <p:cNvSpPr/>
          <p:nvPr/>
        </p:nvSpPr>
        <p:spPr>
          <a:xfrm>
            <a:off x="5601629" y="157991"/>
            <a:ext cx="3282175" cy="881230"/>
          </a:xfrm>
          <a:prstGeom prst="roundRect">
            <a:avLst/>
          </a:prstGeom>
          <a:solidFill>
            <a:srgbClr val="CDE9B5"/>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ADLaM Display" panose="02010000000000000000" pitchFamily="2" charset="0"/>
                <a:ea typeface="ADLaM Display" panose="02010000000000000000" pitchFamily="2" charset="0"/>
                <a:cs typeface="ADLaM Display" panose="02010000000000000000" pitchFamily="2" charset="0"/>
              </a:rPr>
              <a:t>Transparent</a:t>
            </a:r>
          </a:p>
        </p:txBody>
      </p:sp>
      <p:sp>
        <p:nvSpPr>
          <p:cNvPr id="6" name="Rectangle: Rounded Corners 5">
            <a:extLst>
              <a:ext uri="{FF2B5EF4-FFF2-40B4-BE49-F238E27FC236}">
                <a16:creationId xmlns:a16="http://schemas.microsoft.com/office/drawing/2014/main" id="{4A661807-9C83-8B00-033B-09A4B38AF90A}"/>
              </a:ext>
            </a:extLst>
          </p:cNvPr>
          <p:cNvSpPr/>
          <p:nvPr/>
        </p:nvSpPr>
        <p:spPr>
          <a:xfrm>
            <a:off x="1816043" y="157991"/>
            <a:ext cx="3543977" cy="881230"/>
          </a:xfrm>
          <a:prstGeom prst="roundRect">
            <a:avLst/>
          </a:prstGeom>
          <a:solidFill>
            <a:schemeClr val="accent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ADLaM Display" panose="02010000000000000000" pitchFamily="2" charset="0"/>
                <a:ea typeface="ADLaM Display" panose="02010000000000000000" pitchFamily="2" charset="0"/>
                <a:cs typeface="ADLaM Display" panose="02010000000000000000" pitchFamily="2" charset="0"/>
              </a:rPr>
              <a:t>Lossless</a:t>
            </a:r>
          </a:p>
        </p:txBody>
      </p:sp>
      <p:pic>
        <p:nvPicPr>
          <p:cNvPr id="2" name="Picture 1">
            <a:extLst>
              <a:ext uri="{FF2B5EF4-FFF2-40B4-BE49-F238E27FC236}">
                <a16:creationId xmlns:a16="http://schemas.microsoft.com/office/drawing/2014/main" id="{E5ACBFDB-AA99-9FE6-17C8-6B16A747B914}"/>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Lst>
          </a:blip>
          <a:srcRect b="1699"/>
          <a:stretch/>
        </p:blipFill>
        <p:spPr>
          <a:xfrm>
            <a:off x="-576698" y="-109957"/>
            <a:ext cx="2036956" cy="205960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7" name="Group 16">
            <a:extLst>
              <a:ext uri="{FF2B5EF4-FFF2-40B4-BE49-F238E27FC236}">
                <a16:creationId xmlns:a16="http://schemas.microsoft.com/office/drawing/2014/main" id="{6A4E4ABF-1348-4C1E-A68F-10EC366A586E}"/>
              </a:ext>
            </a:extLst>
          </p:cNvPr>
          <p:cNvGrpSpPr/>
          <p:nvPr/>
        </p:nvGrpSpPr>
        <p:grpSpPr>
          <a:xfrm>
            <a:off x="3917616" y="2125162"/>
            <a:ext cx="1689106" cy="1841719"/>
            <a:chOff x="3723479" y="1949646"/>
            <a:chExt cx="1000921" cy="1419778"/>
          </a:xfrm>
        </p:grpSpPr>
        <p:sp>
          <p:nvSpPr>
            <p:cNvPr id="18" name="AutoShape 2" descr="A minimalist, monochrome image of a programmer sitting in front of a computer, displaying a frustrated expression. They are surrounded by a few crumpled paper balls and a single large coffee cup on their desk. The room is lit by a single desk lamp, creating a focused but stressful atmosphere. The computer screen is filled with code, and the overall scene is depicted in shades of gray to emphasize the simplicity and the programmer's mood of frustration with the editing process.">
              <a:extLst>
                <a:ext uri="{FF2B5EF4-FFF2-40B4-BE49-F238E27FC236}">
                  <a16:creationId xmlns:a16="http://schemas.microsoft.com/office/drawing/2014/main" id="{FB4820DE-3F71-A2DC-D72F-7FF0187643A4}"/>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7">
              <a:extLst>
                <a:ext uri="{FF2B5EF4-FFF2-40B4-BE49-F238E27FC236}">
                  <a16:creationId xmlns:a16="http://schemas.microsoft.com/office/drawing/2014/main" id="{4B6FE7A1-3B12-981D-4F1F-BB6C2F3B8EAF}"/>
                </a:ext>
              </a:extLst>
            </p:cNvPr>
            <p:cNvSpPr/>
            <p:nvPr/>
          </p:nvSpPr>
          <p:spPr bwMode="auto">
            <a:xfrm>
              <a:off x="3723479" y="2475671"/>
              <a:ext cx="73059" cy="414000"/>
            </a:xfrm>
            <a:prstGeom prst="rect">
              <a:avLst/>
            </a:prstGeom>
            <a:solidFill>
              <a:schemeClr val="tx2">
                <a:lumMod val="10000"/>
                <a:lumOff val="90000"/>
              </a:schemeClr>
            </a:solidFill>
            <a:ln w="25400" cap="flat" cmpd="sng" algn="ctr">
              <a:solidFill>
                <a:srgbClr val="000000"/>
              </a:solidFill>
              <a:prstDash val="solid"/>
              <a:round/>
              <a:headEnd type="none" w="med" len="med"/>
              <a:tailEnd type="none" w="med" len="med"/>
            </a:ln>
            <a:effectLst/>
          </p:spPr>
          <p:txBody>
            <a:bodyPr vert="horz" wrap="square" lIns="48219" tIns="24109" rIns="48219" bIns="24109" numCol="1" rtlCol="0" anchor="t" anchorCtr="0" compatLnSpc="1">
              <a:prstTxWarp prst="textNoShape">
                <a:avLst/>
              </a:prstTxWarp>
            </a:bodyPr>
            <a:lstStyle/>
            <a:p>
              <a:pPr algn="ctr" defTabSz="482163" fontAlgn="base">
                <a:spcBef>
                  <a:spcPct val="0"/>
                </a:spcBef>
                <a:spcAft>
                  <a:spcPct val="0"/>
                </a:spcAft>
                <a:buClrTx/>
              </a:pPr>
              <a:endParaRPr lang="en-US" sz="2215" kern="1200">
                <a:latin typeface="Gill Sans" pitchFamily="-65" charset="0"/>
                <a:ea typeface="ヒラギノ角ゴ ProN W3" pitchFamily="-65" charset="-128"/>
                <a:cs typeface="ヒラギノ角ゴ ProN W3" pitchFamily="-65" charset="-128"/>
                <a:sym typeface="Gill Sans" pitchFamily="-65" charset="0"/>
              </a:endParaRPr>
            </a:p>
          </p:txBody>
        </p:sp>
        <p:sp>
          <p:nvSpPr>
            <p:cNvPr id="10" name="Rectangle 9">
              <a:extLst>
                <a:ext uri="{FF2B5EF4-FFF2-40B4-BE49-F238E27FC236}">
                  <a16:creationId xmlns:a16="http://schemas.microsoft.com/office/drawing/2014/main" id="{1D465D73-34B4-2EC7-6F74-E0C7ADA5B81E}"/>
                </a:ext>
              </a:extLst>
            </p:cNvPr>
            <p:cNvSpPr/>
            <p:nvPr/>
          </p:nvSpPr>
          <p:spPr bwMode="auto">
            <a:xfrm>
              <a:off x="3823819" y="2763036"/>
              <a:ext cx="73059" cy="414000"/>
            </a:xfrm>
            <a:prstGeom prst="rect">
              <a:avLst/>
            </a:prstGeom>
            <a:solidFill>
              <a:schemeClr val="tx2">
                <a:lumMod val="10000"/>
                <a:lumOff val="90000"/>
              </a:schemeClr>
            </a:solidFill>
            <a:ln w="25400" cap="flat" cmpd="sng" algn="ctr">
              <a:solidFill>
                <a:srgbClr val="000000"/>
              </a:solidFill>
              <a:prstDash val="solid"/>
              <a:round/>
              <a:headEnd type="none" w="med" len="med"/>
              <a:tailEnd type="none" w="med" len="med"/>
            </a:ln>
            <a:effectLst/>
          </p:spPr>
          <p:txBody>
            <a:bodyPr vert="horz" wrap="square" lIns="48219" tIns="24109" rIns="48219" bIns="24109" numCol="1" rtlCol="0" anchor="t" anchorCtr="0" compatLnSpc="1">
              <a:prstTxWarp prst="textNoShape">
                <a:avLst/>
              </a:prstTxWarp>
            </a:bodyPr>
            <a:lstStyle/>
            <a:p>
              <a:pPr algn="ctr" defTabSz="482163" fontAlgn="base">
                <a:spcBef>
                  <a:spcPct val="0"/>
                </a:spcBef>
                <a:spcAft>
                  <a:spcPct val="0"/>
                </a:spcAft>
                <a:buClrTx/>
              </a:pPr>
              <a:endParaRPr lang="en-US" sz="2215" kern="1200">
                <a:latin typeface="Gill Sans" pitchFamily="-65" charset="0"/>
                <a:ea typeface="ヒラギノ角ゴ ProN W3" pitchFamily="-65" charset="-128"/>
                <a:cs typeface="ヒラギノ角ゴ ProN W3" pitchFamily="-65" charset="-128"/>
                <a:sym typeface="Gill Sans" pitchFamily="-65" charset="0"/>
              </a:endParaRPr>
            </a:p>
          </p:txBody>
        </p:sp>
        <p:sp>
          <p:nvSpPr>
            <p:cNvPr id="11" name="Rectangle 10">
              <a:extLst>
                <a:ext uri="{FF2B5EF4-FFF2-40B4-BE49-F238E27FC236}">
                  <a16:creationId xmlns:a16="http://schemas.microsoft.com/office/drawing/2014/main" id="{CF5C81B6-734D-62BA-AD1C-90CDB73CA43B}"/>
                </a:ext>
              </a:extLst>
            </p:cNvPr>
            <p:cNvSpPr/>
            <p:nvPr/>
          </p:nvSpPr>
          <p:spPr bwMode="auto">
            <a:xfrm>
              <a:off x="3904183" y="2383130"/>
              <a:ext cx="264423" cy="874271"/>
            </a:xfrm>
            <a:prstGeom prst="rect">
              <a:avLst/>
            </a:prstGeom>
            <a:solidFill>
              <a:schemeClr val="tx2">
                <a:lumMod val="10000"/>
                <a:lumOff val="90000"/>
              </a:schemeClr>
            </a:solidFill>
            <a:ln w="25400" cap="flat" cmpd="sng" algn="ctr">
              <a:solidFill>
                <a:srgbClr val="000000"/>
              </a:solidFill>
              <a:prstDash val="solid"/>
              <a:round/>
              <a:headEnd type="none" w="med" len="med"/>
              <a:tailEnd type="none" w="med" len="med"/>
            </a:ln>
            <a:effectLst/>
          </p:spPr>
          <p:txBody>
            <a:bodyPr vert="horz" wrap="square" lIns="48219" tIns="24109" rIns="48219" bIns="24109" numCol="1" rtlCol="0" anchor="t" anchorCtr="0" compatLnSpc="1">
              <a:prstTxWarp prst="textNoShape">
                <a:avLst/>
              </a:prstTxWarp>
            </a:bodyPr>
            <a:lstStyle/>
            <a:p>
              <a:pPr algn="ctr" defTabSz="482163" fontAlgn="base">
                <a:spcBef>
                  <a:spcPct val="0"/>
                </a:spcBef>
                <a:spcAft>
                  <a:spcPct val="0"/>
                </a:spcAft>
                <a:buClrTx/>
              </a:pPr>
              <a:endParaRPr lang="en-US" sz="2215" kern="1200">
                <a:latin typeface="Gill Sans" pitchFamily="-65" charset="0"/>
                <a:ea typeface="ヒラギノ角ゴ ProN W3" pitchFamily="-65" charset="-128"/>
                <a:cs typeface="ヒラギノ角ゴ ProN W3" pitchFamily="-65" charset="-128"/>
                <a:sym typeface="Gill Sans" pitchFamily="-65" charset="0"/>
              </a:endParaRPr>
            </a:p>
          </p:txBody>
        </p:sp>
        <p:sp>
          <p:nvSpPr>
            <p:cNvPr id="12" name="Rectangle 11">
              <a:extLst>
                <a:ext uri="{FF2B5EF4-FFF2-40B4-BE49-F238E27FC236}">
                  <a16:creationId xmlns:a16="http://schemas.microsoft.com/office/drawing/2014/main" id="{65D7A0EB-3299-9487-E617-3A16FCE54F52}"/>
                </a:ext>
              </a:extLst>
            </p:cNvPr>
            <p:cNvSpPr/>
            <p:nvPr/>
          </p:nvSpPr>
          <p:spPr bwMode="auto">
            <a:xfrm>
              <a:off x="4239721" y="2955424"/>
              <a:ext cx="73059" cy="414000"/>
            </a:xfrm>
            <a:prstGeom prst="rect">
              <a:avLst/>
            </a:prstGeom>
            <a:solidFill>
              <a:schemeClr val="tx2">
                <a:lumMod val="10000"/>
                <a:lumOff val="90000"/>
              </a:schemeClr>
            </a:solidFill>
            <a:ln w="25400" cap="flat" cmpd="sng" algn="ctr">
              <a:solidFill>
                <a:srgbClr val="000000"/>
              </a:solidFill>
              <a:prstDash val="solid"/>
              <a:round/>
              <a:headEnd type="none" w="med" len="med"/>
              <a:tailEnd type="none" w="med" len="med"/>
            </a:ln>
            <a:effectLst/>
          </p:spPr>
          <p:txBody>
            <a:bodyPr vert="horz" wrap="square" lIns="48219" tIns="24109" rIns="48219" bIns="24109" numCol="1" rtlCol="0" anchor="t" anchorCtr="0" compatLnSpc="1">
              <a:prstTxWarp prst="textNoShape">
                <a:avLst/>
              </a:prstTxWarp>
            </a:bodyPr>
            <a:lstStyle/>
            <a:p>
              <a:pPr algn="ctr" defTabSz="482163" fontAlgn="base">
                <a:spcBef>
                  <a:spcPct val="0"/>
                </a:spcBef>
                <a:spcAft>
                  <a:spcPct val="0"/>
                </a:spcAft>
                <a:buClrTx/>
              </a:pPr>
              <a:endParaRPr lang="en-US" sz="2215" kern="1200">
                <a:latin typeface="Gill Sans" pitchFamily="-65" charset="0"/>
                <a:ea typeface="ヒラギノ角ゴ ProN W3" pitchFamily="-65" charset="-128"/>
                <a:cs typeface="ヒラギノ角ゴ ProN W3" pitchFamily="-65" charset="-128"/>
                <a:sym typeface="Gill Sans" pitchFamily="-65" charset="0"/>
              </a:endParaRPr>
            </a:p>
          </p:txBody>
        </p:sp>
        <p:sp>
          <p:nvSpPr>
            <p:cNvPr id="13" name="Rectangle 12">
              <a:extLst>
                <a:ext uri="{FF2B5EF4-FFF2-40B4-BE49-F238E27FC236}">
                  <a16:creationId xmlns:a16="http://schemas.microsoft.com/office/drawing/2014/main" id="{CE6492A0-02B7-5761-2A56-49B256B3E6FE}"/>
                </a:ext>
              </a:extLst>
            </p:cNvPr>
            <p:cNvSpPr/>
            <p:nvPr/>
          </p:nvSpPr>
          <p:spPr bwMode="auto">
            <a:xfrm>
              <a:off x="4227878" y="2349036"/>
              <a:ext cx="73059" cy="414000"/>
            </a:xfrm>
            <a:prstGeom prst="rect">
              <a:avLst/>
            </a:prstGeom>
            <a:solidFill>
              <a:schemeClr val="tx2">
                <a:lumMod val="10000"/>
                <a:lumOff val="90000"/>
              </a:schemeClr>
            </a:solidFill>
            <a:ln w="25400" cap="flat" cmpd="sng" algn="ctr">
              <a:solidFill>
                <a:srgbClr val="000000"/>
              </a:solidFill>
              <a:prstDash val="solid"/>
              <a:round/>
              <a:headEnd type="none" w="med" len="med"/>
              <a:tailEnd type="none" w="med" len="med"/>
            </a:ln>
            <a:effectLst/>
          </p:spPr>
          <p:txBody>
            <a:bodyPr vert="horz" wrap="square" lIns="48219" tIns="24109" rIns="48219" bIns="24109" numCol="1" rtlCol="0" anchor="t" anchorCtr="0" compatLnSpc="1">
              <a:prstTxWarp prst="textNoShape">
                <a:avLst/>
              </a:prstTxWarp>
            </a:bodyPr>
            <a:lstStyle/>
            <a:p>
              <a:pPr algn="ctr" defTabSz="482163" fontAlgn="base">
                <a:spcBef>
                  <a:spcPct val="0"/>
                </a:spcBef>
                <a:spcAft>
                  <a:spcPct val="0"/>
                </a:spcAft>
                <a:buClrTx/>
              </a:pPr>
              <a:endParaRPr lang="en-US" sz="2215" kern="1200">
                <a:latin typeface="Gill Sans" pitchFamily="-65" charset="0"/>
                <a:ea typeface="ヒラギノ角ゴ ProN W3" pitchFamily="-65" charset="-128"/>
                <a:cs typeface="ヒラギノ角ゴ ProN W3" pitchFamily="-65" charset="-128"/>
                <a:sym typeface="Gill Sans" pitchFamily="-65" charset="0"/>
              </a:endParaRPr>
            </a:p>
          </p:txBody>
        </p:sp>
        <p:sp>
          <p:nvSpPr>
            <p:cNvPr id="14" name="Rectangle 13">
              <a:extLst>
                <a:ext uri="{FF2B5EF4-FFF2-40B4-BE49-F238E27FC236}">
                  <a16:creationId xmlns:a16="http://schemas.microsoft.com/office/drawing/2014/main" id="{95613178-0F96-BF32-BD4F-A75E868B0DD5}"/>
                </a:ext>
              </a:extLst>
            </p:cNvPr>
            <p:cNvSpPr/>
            <p:nvPr/>
          </p:nvSpPr>
          <p:spPr bwMode="auto">
            <a:xfrm>
              <a:off x="4308243" y="2429400"/>
              <a:ext cx="263757" cy="414000"/>
            </a:xfrm>
            <a:prstGeom prst="rect">
              <a:avLst/>
            </a:prstGeom>
            <a:solidFill>
              <a:schemeClr val="tx2">
                <a:lumMod val="10000"/>
                <a:lumOff val="90000"/>
              </a:schemeClr>
            </a:solidFill>
            <a:ln w="25400" cap="flat" cmpd="sng" algn="ctr">
              <a:solidFill>
                <a:srgbClr val="000000"/>
              </a:solidFill>
              <a:prstDash val="solid"/>
              <a:round/>
              <a:headEnd type="none" w="med" len="med"/>
              <a:tailEnd type="none" w="med" len="med"/>
            </a:ln>
            <a:effectLst/>
          </p:spPr>
          <p:txBody>
            <a:bodyPr vert="horz" wrap="square" lIns="48219" tIns="24109" rIns="48219" bIns="24109" numCol="1" rtlCol="0" anchor="t" anchorCtr="0" compatLnSpc="1">
              <a:prstTxWarp prst="textNoShape">
                <a:avLst/>
              </a:prstTxWarp>
            </a:bodyPr>
            <a:lstStyle/>
            <a:p>
              <a:pPr algn="ctr" defTabSz="482163" fontAlgn="base">
                <a:spcBef>
                  <a:spcPct val="0"/>
                </a:spcBef>
                <a:spcAft>
                  <a:spcPct val="0"/>
                </a:spcAft>
                <a:buClrTx/>
              </a:pPr>
              <a:endParaRPr lang="en-US" sz="2215" kern="1200">
                <a:latin typeface="Gill Sans" pitchFamily="-65" charset="0"/>
                <a:ea typeface="ヒラギノ角ゴ ProN W3" pitchFamily="-65" charset="-128"/>
                <a:cs typeface="ヒラギノ角ゴ ProN W3" pitchFamily="-65" charset="-128"/>
                <a:sym typeface="Gill Sans" pitchFamily="-65" charset="0"/>
              </a:endParaRPr>
            </a:p>
          </p:txBody>
        </p:sp>
        <p:sp>
          <p:nvSpPr>
            <p:cNvPr id="15" name="Rectangle 14">
              <a:extLst>
                <a:ext uri="{FF2B5EF4-FFF2-40B4-BE49-F238E27FC236}">
                  <a16:creationId xmlns:a16="http://schemas.microsoft.com/office/drawing/2014/main" id="{8BCC4084-C3D0-7D64-05D4-4F9932CE1125}"/>
                </a:ext>
              </a:extLst>
            </p:cNvPr>
            <p:cNvSpPr/>
            <p:nvPr/>
          </p:nvSpPr>
          <p:spPr bwMode="auto">
            <a:xfrm>
              <a:off x="4416927" y="2955423"/>
              <a:ext cx="175049" cy="348248"/>
            </a:xfrm>
            <a:prstGeom prst="rect">
              <a:avLst/>
            </a:prstGeom>
            <a:solidFill>
              <a:schemeClr val="tx2">
                <a:lumMod val="10000"/>
                <a:lumOff val="90000"/>
              </a:schemeClr>
            </a:solidFill>
            <a:ln w="25400" cap="flat" cmpd="sng" algn="ctr">
              <a:solidFill>
                <a:srgbClr val="000000"/>
              </a:solidFill>
              <a:prstDash val="solid"/>
              <a:round/>
              <a:headEnd type="none" w="med" len="med"/>
              <a:tailEnd type="none" w="med" len="med"/>
            </a:ln>
            <a:effectLst/>
          </p:spPr>
          <p:txBody>
            <a:bodyPr vert="horz" wrap="square" lIns="48219" tIns="24109" rIns="48219" bIns="24109" numCol="1" rtlCol="0" anchor="t" anchorCtr="0" compatLnSpc="1">
              <a:prstTxWarp prst="textNoShape">
                <a:avLst/>
              </a:prstTxWarp>
            </a:bodyPr>
            <a:lstStyle/>
            <a:p>
              <a:pPr algn="ctr" defTabSz="482163" fontAlgn="base">
                <a:spcBef>
                  <a:spcPct val="0"/>
                </a:spcBef>
                <a:spcAft>
                  <a:spcPct val="0"/>
                </a:spcAft>
                <a:buClrTx/>
              </a:pPr>
              <a:endParaRPr lang="en-US" sz="2215" kern="1200">
                <a:latin typeface="Gill Sans" pitchFamily="-65" charset="0"/>
                <a:ea typeface="ヒラギノ角ゴ ProN W3" pitchFamily="-65" charset="-128"/>
                <a:cs typeface="ヒラギノ角ゴ ProN W3" pitchFamily="-65" charset="-128"/>
                <a:sym typeface="Gill Sans" pitchFamily="-65" charset="0"/>
              </a:endParaRPr>
            </a:p>
          </p:txBody>
        </p:sp>
        <p:sp>
          <p:nvSpPr>
            <p:cNvPr id="16" name="Rectangle 15">
              <a:extLst>
                <a:ext uri="{FF2B5EF4-FFF2-40B4-BE49-F238E27FC236}">
                  <a16:creationId xmlns:a16="http://schemas.microsoft.com/office/drawing/2014/main" id="{BA88AF98-888E-260A-EC1B-E16524470FAC}"/>
                </a:ext>
              </a:extLst>
            </p:cNvPr>
            <p:cNvSpPr/>
            <p:nvPr/>
          </p:nvSpPr>
          <p:spPr bwMode="auto">
            <a:xfrm>
              <a:off x="3993557" y="1949646"/>
              <a:ext cx="578443" cy="292235"/>
            </a:xfrm>
            <a:prstGeom prst="rect">
              <a:avLst/>
            </a:prstGeom>
            <a:solidFill>
              <a:schemeClr val="tx2">
                <a:lumMod val="10000"/>
                <a:lumOff val="90000"/>
              </a:schemeClr>
            </a:solidFill>
            <a:ln w="25400" cap="flat" cmpd="sng" algn="ctr">
              <a:solidFill>
                <a:srgbClr val="000000"/>
              </a:solidFill>
              <a:prstDash val="solid"/>
              <a:round/>
              <a:headEnd type="none" w="med" len="med"/>
              <a:tailEnd type="none" w="med" len="med"/>
            </a:ln>
            <a:effectLst/>
          </p:spPr>
          <p:txBody>
            <a:bodyPr vert="horz" wrap="square" lIns="48219" tIns="24109" rIns="48219" bIns="24109" numCol="1" rtlCol="0" anchor="t" anchorCtr="0" compatLnSpc="1">
              <a:prstTxWarp prst="textNoShape">
                <a:avLst/>
              </a:prstTxWarp>
            </a:bodyPr>
            <a:lstStyle/>
            <a:p>
              <a:pPr algn="ctr" defTabSz="482163" fontAlgn="base">
                <a:spcBef>
                  <a:spcPct val="0"/>
                </a:spcBef>
                <a:spcAft>
                  <a:spcPct val="0"/>
                </a:spcAft>
                <a:buClrTx/>
              </a:pPr>
              <a:endParaRPr lang="en-US" sz="2215" kern="1200">
                <a:latin typeface="Gill Sans" pitchFamily="-65" charset="0"/>
                <a:ea typeface="ヒラギノ角ゴ ProN W3" pitchFamily="-65" charset="-128"/>
                <a:cs typeface="ヒラギノ角ゴ ProN W3" pitchFamily="-65" charset="-128"/>
                <a:sym typeface="Gill Sans" pitchFamily="-65" charset="0"/>
              </a:endParaRPr>
            </a:p>
          </p:txBody>
        </p:sp>
      </p:grpSp>
      <p:pic>
        <p:nvPicPr>
          <p:cNvPr id="22" name="Picture 21">
            <a:extLst>
              <a:ext uri="{FF2B5EF4-FFF2-40B4-BE49-F238E27FC236}">
                <a16:creationId xmlns:a16="http://schemas.microsoft.com/office/drawing/2014/main" id="{F3E3769B-F1EE-580E-962B-415C610D1397}"/>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900"/>
                    </a14:imgEffect>
                  </a14:imgLayer>
                </a14:imgProps>
              </a:ext>
            </a:extLst>
          </a:blip>
          <a:srcRect l="15689" r="23914"/>
          <a:stretch/>
        </p:blipFill>
        <p:spPr>
          <a:xfrm>
            <a:off x="1097401" y="1806638"/>
            <a:ext cx="2619965" cy="2478767"/>
          </a:xfrm>
          <a:prstGeom prst="rect">
            <a:avLst/>
          </a:prstGeom>
        </p:spPr>
      </p:pic>
      <p:grpSp>
        <p:nvGrpSpPr>
          <p:cNvPr id="20" name="Group 19">
            <a:extLst>
              <a:ext uri="{FF2B5EF4-FFF2-40B4-BE49-F238E27FC236}">
                <a16:creationId xmlns:a16="http://schemas.microsoft.com/office/drawing/2014/main" id="{63F1336A-A264-B6AA-094A-3A8545356040}"/>
              </a:ext>
            </a:extLst>
          </p:cNvPr>
          <p:cNvGrpSpPr/>
          <p:nvPr/>
        </p:nvGrpSpPr>
        <p:grpSpPr>
          <a:xfrm>
            <a:off x="6181782" y="1726086"/>
            <a:ext cx="2702022" cy="2639870"/>
            <a:chOff x="6411155" y="1795115"/>
            <a:chExt cx="2031405" cy="2265745"/>
          </a:xfrm>
        </p:grpSpPr>
        <p:sp>
          <p:nvSpPr>
            <p:cNvPr id="4" name="Rectangle 3">
              <a:extLst>
                <a:ext uri="{FF2B5EF4-FFF2-40B4-BE49-F238E27FC236}">
                  <a16:creationId xmlns:a16="http://schemas.microsoft.com/office/drawing/2014/main" id="{F24D7D37-784C-FDE3-FFF4-8F0E5E6956F6}"/>
                </a:ext>
              </a:extLst>
            </p:cNvPr>
            <p:cNvSpPr/>
            <p:nvPr/>
          </p:nvSpPr>
          <p:spPr bwMode="auto">
            <a:xfrm>
              <a:off x="6411155" y="1795115"/>
              <a:ext cx="2031405" cy="2265745"/>
            </a:xfrm>
            <a:prstGeom prst="rect">
              <a:avLst/>
            </a:prstGeom>
            <a:solidFill>
              <a:srgbClr val="EEECE1">
                <a:lumMod val="25000"/>
                <a:lumOff val="75000"/>
              </a:srgbClr>
            </a:solidFill>
            <a:ln w="28575" cap="flat" cmpd="sng" algn="ctr">
              <a:solidFill>
                <a:srgbClr val="000000"/>
              </a:solid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p>
              <a:pPr marL="0" marR="0" lvl="0" indent="0" algn="ctr" defTabSz="482163" eaLnBrk="1" fontAlgn="base" latinLnBrk="0" hangingPunct="1">
                <a:lnSpc>
                  <a:spcPct val="100000"/>
                </a:lnSpc>
                <a:spcBef>
                  <a:spcPct val="0"/>
                </a:spcBef>
                <a:spcAft>
                  <a:spcPct val="0"/>
                </a:spcAft>
                <a:buClrTx/>
                <a:buSzTx/>
                <a:buFontTx/>
                <a:buNone/>
                <a:tabLst/>
                <a:defRPr/>
              </a:pPr>
              <a:r>
                <a:rPr kumimoji="0" lang="en-US" sz="2215" b="1" i="0" u="none" strike="noStrike" kern="1200" cap="none" spc="0" normalizeH="0" baseline="0" noProof="0">
                  <a:ln>
                    <a:noFill/>
                  </a:ln>
                  <a:solidFill>
                    <a:sysClr val="windowText" lastClr="000000"/>
                  </a:solidFill>
                  <a:effectLst/>
                  <a:uLnTx/>
                  <a:uFillTx/>
                  <a:latin typeface="Gill Sans" pitchFamily="-65" charset="0"/>
                  <a:ea typeface="ヒラギノ角ゴ ProN W3" pitchFamily="-65" charset="-128"/>
                  <a:cs typeface="ヒラギノ角ゴ ProN W3" pitchFamily="-65" charset="-128"/>
                  <a:sym typeface="Gill Sans" pitchFamily="-65" charset="0"/>
                </a:rPr>
                <a:t>Compute Cores</a:t>
              </a:r>
            </a:p>
          </p:txBody>
        </p:sp>
        <p:sp>
          <p:nvSpPr>
            <p:cNvPr id="7" name="Rectangle 6">
              <a:extLst>
                <a:ext uri="{FF2B5EF4-FFF2-40B4-BE49-F238E27FC236}">
                  <a16:creationId xmlns:a16="http://schemas.microsoft.com/office/drawing/2014/main" id="{0CF4B3F0-6F5A-21C1-07F8-F6AF3CF4CAE9}"/>
                </a:ext>
              </a:extLst>
            </p:cNvPr>
            <p:cNvSpPr/>
            <p:nvPr/>
          </p:nvSpPr>
          <p:spPr bwMode="auto">
            <a:xfrm>
              <a:off x="6517183" y="1937611"/>
              <a:ext cx="1843661" cy="1268278"/>
            </a:xfrm>
            <a:prstGeom prst="rect">
              <a:avLst/>
            </a:prstGeom>
            <a:solidFill>
              <a:srgbClr val="CBD2D3"/>
            </a:solidFill>
            <a:ln w="28575" cap="flat" cmpd="sng" algn="ctr">
              <a:solidFill>
                <a:srgbClr val="000000"/>
              </a:solid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p>
              <a:pPr marL="0" marR="0" lvl="0" indent="0" algn="ctr" defTabSz="482163" eaLnBrk="1" fontAlgn="base" latinLnBrk="0" hangingPunct="1">
                <a:lnSpc>
                  <a:spcPct val="100000"/>
                </a:lnSpc>
                <a:spcBef>
                  <a:spcPct val="0"/>
                </a:spcBef>
                <a:spcAft>
                  <a:spcPct val="0"/>
                </a:spcAft>
                <a:buClrTx/>
                <a:buSzTx/>
                <a:buFontTx/>
                <a:buNone/>
                <a:tabLst/>
                <a:defRPr/>
              </a:pPr>
              <a:r>
                <a:rPr kumimoji="0" lang="en-US" sz="2215" b="1" i="0" u="none" strike="noStrike" kern="1200" cap="none" spc="0" normalizeH="0" baseline="0" noProof="0" dirty="0">
                  <a:ln>
                    <a:noFill/>
                  </a:ln>
                  <a:solidFill>
                    <a:sysClr val="windowText" lastClr="000000"/>
                  </a:solidFill>
                  <a:effectLst/>
                  <a:uLnTx/>
                  <a:uFillTx/>
                  <a:latin typeface="Gill Sans"/>
                  <a:ea typeface="ADLaM Display" panose="02010000000000000000" pitchFamily="2" charset="0"/>
                  <a:cs typeface="ADLaM Display" panose="02010000000000000000" pitchFamily="2" charset="0"/>
                  <a:sym typeface="Gill Sans" pitchFamily="-65" charset="0"/>
                </a:rPr>
                <a:t>  Compute Cores</a:t>
              </a:r>
            </a:p>
          </p:txBody>
        </p:sp>
        <p:sp>
          <p:nvSpPr>
            <p:cNvPr id="9" name="Rectangle 8">
              <a:extLst>
                <a:ext uri="{FF2B5EF4-FFF2-40B4-BE49-F238E27FC236}">
                  <a16:creationId xmlns:a16="http://schemas.microsoft.com/office/drawing/2014/main" id="{8C2A020C-52D8-DD90-9678-83408C95E8F4}"/>
                </a:ext>
              </a:extLst>
            </p:cNvPr>
            <p:cNvSpPr/>
            <p:nvPr/>
          </p:nvSpPr>
          <p:spPr bwMode="auto">
            <a:xfrm>
              <a:off x="6517183" y="3205889"/>
              <a:ext cx="1843661" cy="737464"/>
            </a:xfrm>
            <a:prstGeom prst="rect">
              <a:avLst/>
            </a:prstGeom>
            <a:solidFill>
              <a:srgbClr val="F79646">
                <a:lumMod val="40000"/>
                <a:lumOff val="60000"/>
              </a:srgbClr>
            </a:solidFill>
            <a:ln w="28575" cap="flat" cmpd="sng" algn="ctr">
              <a:solidFill>
                <a:srgbClr val="000000"/>
              </a:solid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p>
              <a:pPr marL="0" marR="0" lvl="0" indent="0" algn="ctr" defTabSz="482163" eaLnBrk="1" fontAlgn="base" latinLnBrk="0" hangingPunct="1">
                <a:lnSpc>
                  <a:spcPct val="100000"/>
                </a:lnSpc>
                <a:spcBef>
                  <a:spcPct val="0"/>
                </a:spcBef>
                <a:spcAft>
                  <a:spcPct val="0"/>
                </a:spcAft>
                <a:buClrTx/>
                <a:buSzTx/>
                <a:buFontTx/>
                <a:buNone/>
                <a:tabLst/>
                <a:defRPr/>
              </a:pPr>
              <a:r>
                <a:rPr kumimoji="0" lang="en-US" sz="2215" b="1" i="0" u="none" strike="noStrike" kern="1200" cap="none" spc="0" normalizeH="0" baseline="0" noProof="0" dirty="0">
                  <a:ln>
                    <a:noFill/>
                  </a:ln>
                  <a:solidFill>
                    <a:sysClr val="windowText" lastClr="000000"/>
                  </a:solidFill>
                  <a:effectLst/>
                  <a:uLnTx/>
                  <a:uFillTx/>
                  <a:latin typeface="Gill Sans"/>
                  <a:ea typeface="ヒラギノ角ゴ ProN W3" pitchFamily="-65" charset="-128"/>
                  <a:cs typeface="ヒラギノ角ゴ ProN W3" pitchFamily="-65" charset="-128"/>
                  <a:sym typeface="Gill Sans" pitchFamily="-65" charset="0"/>
                </a:rPr>
                <a:t>On-Chip</a:t>
              </a:r>
            </a:p>
            <a:p>
              <a:pPr marL="0" marR="0" lvl="0" indent="0" algn="ctr" defTabSz="482163" eaLnBrk="1" fontAlgn="base" latinLnBrk="0" hangingPunct="1">
                <a:lnSpc>
                  <a:spcPct val="100000"/>
                </a:lnSpc>
                <a:spcBef>
                  <a:spcPct val="0"/>
                </a:spcBef>
                <a:spcAft>
                  <a:spcPct val="0"/>
                </a:spcAft>
                <a:buClrTx/>
                <a:buSzTx/>
                <a:buFontTx/>
                <a:buNone/>
                <a:tabLst/>
                <a:defRPr/>
              </a:pPr>
              <a:r>
                <a:rPr kumimoji="0" lang="en-US" sz="2215" b="1" i="0" u="none" strike="noStrike" kern="1200" cap="none" spc="0" normalizeH="0" baseline="0" noProof="0" dirty="0">
                  <a:ln>
                    <a:noFill/>
                  </a:ln>
                  <a:solidFill>
                    <a:sysClr val="windowText" lastClr="000000"/>
                  </a:solidFill>
                  <a:effectLst/>
                  <a:uLnTx/>
                  <a:uFillTx/>
                  <a:latin typeface="Gill Sans"/>
                  <a:ea typeface="ヒラギノ角ゴ ProN W3" pitchFamily="-65" charset="-128"/>
                  <a:cs typeface="ヒラギノ角ゴ ProN W3" pitchFamily="-65" charset="-128"/>
                  <a:sym typeface="Gill Sans" pitchFamily="-65" charset="0"/>
                </a:rPr>
                <a:t>Memory</a:t>
              </a:r>
            </a:p>
          </p:txBody>
        </p:sp>
        <p:sp>
          <p:nvSpPr>
            <p:cNvPr id="19" name="Rectangle 18">
              <a:extLst>
                <a:ext uri="{FF2B5EF4-FFF2-40B4-BE49-F238E27FC236}">
                  <a16:creationId xmlns:a16="http://schemas.microsoft.com/office/drawing/2014/main" id="{5A7A82C7-3CC0-CE07-3CB4-907BDB991386}"/>
                </a:ext>
              </a:extLst>
            </p:cNvPr>
            <p:cNvSpPr/>
            <p:nvPr/>
          </p:nvSpPr>
          <p:spPr>
            <a:xfrm>
              <a:off x="6513413" y="1938257"/>
              <a:ext cx="191757" cy="2005741"/>
            </a:xfrm>
            <a:prstGeom prst="rect">
              <a:avLst/>
            </a:prstGeom>
            <a:solidFill>
              <a:srgbClr val="CDE9B5"/>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600" b="1" dirty="0">
                  <a:solidFill>
                    <a:schemeClr val="tx1"/>
                  </a:solidFill>
                </a:rPr>
                <a:t>Atalanta</a:t>
              </a:r>
            </a:p>
          </p:txBody>
        </p:sp>
      </p:grpSp>
    </p:spTree>
    <p:custDataLst>
      <p:tags r:id="rId1"/>
    </p:custDataLst>
    <p:extLst>
      <p:ext uri="{BB962C8B-B14F-4D97-AF65-F5344CB8AC3E}">
        <p14:creationId xmlns:p14="http://schemas.microsoft.com/office/powerpoint/2010/main" val="42940113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0B2E435-31B4-60E0-49FE-0FB534C63908}"/>
              </a:ext>
            </a:extLst>
          </p:cNvPr>
          <p:cNvSpPr/>
          <p:nvPr/>
        </p:nvSpPr>
        <p:spPr>
          <a:xfrm>
            <a:off x="5601629" y="157991"/>
            <a:ext cx="3282175" cy="881230"/>
          </a:xfrm>
          <a:prstGeom prst="roundRect">
            <a:avLst/>
          </a:prstGeom>
          <a:solidFill>
            <a:schemeClr val="accent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ADLaM Display" panose="02010000000000000000" pitchFamily="2" charset="0"/>
                <a:ea typeface="ADLaM Display" panose="02010000000000000000" pitchFamily="2" charset="0"/>
                <a:cs typeface="ADLaM Display" panose="02010000000000000000" pitchFamily="2" charset="0"/>
              </a:rPr>
              <a:t>Transparent</a:t>
            </a:r>
          </a:p>
        </p:txBody>
      </p:sp>
      <p:sp>
        <p:nvSpPr>
          <p:cNvPr id="6" name="Rectangle: Rounded Corners 5">
            <a:extLst>
              <a:ext uri="{FF2B5EF4-FFF2-40B4-BE49-F238E27FC236}">
                <a16:creationId xmlns:a16="http://schemas.microsoft.com/office/drawing/2014/main" id="{4A661807-9C83-8B00-033B-09A4B38AF90A}"/>
              </a:ext>
            </a:extLst>
          </p:cNvPr>
          <p:cNvSpPr/>
          <p:nvPr/>
        </p:nvSpPr>
        <p:spPr>
          <a:xfrm>
            <a:off x="1816043" y="157991"/>
            <a:ext cx="3543977" cy="881230"/>
          </a:xfrm>
          <a:prstGeom prst="roundRect">
            <a:avLst/>
          </a:prstGeom>
          <a:solidFill>
            <a:schemeClr val="accent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ADLaM Display" panose="02010000000000000000" pitchFamily="2" charset="0"/>
                <a:ea typeface="ADLaM Display" panose="02010000000000000000" pitchFamily="2" charset="0"/>
                <a:cs typeface="ADLaM Display" panose="02010000000000000000" pitchFamily="2" charset="0"/>
              </a:rPr>
              <a:t>Lossless</a:t>
            </a:r>
          </a:p>
        </p:txBody>
      </p:sp>
      <p:sp>
        <p:nvSpPr>
          <p:cNvPr id="8" name="Rectangle: Rounded Corners 7">
            <a:extLst>
              <a:ext uri="{FF2B5EF4-FFF2-40B4-BE49-F238E27FC236}">
                <a16:creationId xmlns:a16="http://schemas.microsoft.com/office/drawing/2014/main" id="{B0976DC8-5868-DA93-1B80-6402FF824976}"/>
              </a:ext>
            </a:extLst>
          </p:cNvPr>
          <p:cNvSpPr/>
          <p:nvPr/>
        </p:nvSpPr>
        <p:spPr>
          <a:xfrm>
            <a:off x="1816042" y="1264359"/>
            <a:ext cx="3543978" cy="881230"/>
          </a:xfrm>
          <a:prstGeom prst="roundRect">
            <a:avLst/>
          </a:prstGeom>
          <a:solidFill>
            <a:srgbClr val="CDE9B5"/>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latin typeface="ADLaM Display" panose="02010000000000000000" pitchFamily="2" charset="0"/>
                <a:ea typeface="ADLaM Display" panose="02010000000000000000" pitchFamily="2" charset="0"/>
                <a:cs typeface="ADLaM Display" panose="02010000000000000000" pitchFamily="2" charset="0"/>
              </a:rPr>
              <a:t>High Compression</a:t>
            </a:r>
          </a:p>
        </p:txBody>
      </p:sp>
      <p:pic>
        <p:nvPicPr>
          <p:cNvPr id="7" name="Picture 6">
            <a:extLst>
              <a:ext uri="{FF2B5EF4-FFF2-40B4-BE49-F238E27FC236}">
                <a16:creationId xmlns:a16="http://schemas.microsoft.com/office/drawing/2014/main" id="{0680F5E4-631A-9F3B-340B-08DFF312FECB}"/>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Lst>
          </a:blip>
          <a:srcRect b="1699"/>
          <a:stretch/>
        </p:blipFill>
        <p:spPr>
          <a:xfrm>
            <a:off x="-576698" y="-109957"/>
            <a:ext cx="2036956" cy="205960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57" name="Group 56">
            <a:extLst>
              <a:ext uri="{FF2B5EF4-FFF2-40B4-BE49-F238E27FC236}">
                <a16:creationId xmlns:a16="http://schemas.microsoft.com/office/drawing/2014/main" id="{28427DCB-6EA5-9B08-4175-48A3A6D3D7CC}"/>
              </a:ext>
            </a:extLst>
          </p:cNvPr>
          <p:cNvGrpSpPr/>
          <p:nvPr/>
        </p:nvGrpSpPr>
        <p:grpSpPr>
          <a:xfrm>
            <a:off x="726845" y="2370727"/>
            <a:ext cx="561049" cy="2564885"/>
            <a:chOff x="726845" y="2370727"/>
            <a:chExt cx="561049" cy="2564885"/>
          </a:xfrm>
        </p:grpSpPr>
        <p:sp>
          <p:nvSpPr>
            <p:cNvPr id="9" name="Rectangle 8">
              <a:extLst>
                <a:ext uri="{FF2B5EF4-FFF2-40B4-BE49-F238E27FC236}">
                  <a16:creationId xmlns:a16="http://schemas.microsoft.com/office/drawing/2014/main" id="{E8E058F7-7552-E2A3-1E2B-730170F84AE9}"/>
                </a:ext>
              </a:extLst>
            </p:cNvPr>
            <p:cNvSpPr/>
            <p:nvPr/>
          </p:nvSpPr>
          <p:spPr>
            <a:xfrm>
              <a:off x="726845" y="2370727"/>
              <a:ext cx="561049" cy="209564"/>
            </a:xfrm>
            <a:prstGeom prst="rect">
              <a:avLst/>
            </a:prstGeom>
            <a:solidFill>
              <a:srgbClr val="F79646">
                <a:lumMod val="40000"/>
                <a:lumOff val="60000"/>
              </a:srgbClr>
            </a:solidFill>
            <a:ln w="28575" cap="flat" cmpd="sng" algn="ctr">
              <a:solidFill>
                <a:srgbClr val="000000"/>
              </a:solid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p>
              <a:pPr algn="ctr" defTabSz="482163" fontAlgn="base">
                <a:spcBef>
                  <a:spcPct val="0"/>
                </a:spcBef>
                <a:spcAft>
                  <a:spcPct val="0"/>
                </a:spcAft>
                <a:buClrTx/>
              </a:pPr>
              <a:r>
                <a:rPr lang="en-US" sz="1800" b="1" kern="1200">
                  <a:solidFill>
                    <a:sysClr val="windowText" lastClr="000000"/>
                  </a:solidFill>
                  <a:latin typeface="Gill Sans"/>
                  <a:ea typeface="ヒラギノ角ゴ ProN W3" pitchFamily="-65" charset="-128"/>
                  <a:sym typeface="Gill Sans" charset="0"/>
                </a:rPr>
                <a:t>W</a:t>
              </a:r>
            </a:p>
          </p:txBody>
        </p:sp>
        <p:sp>
          <p:nvSpPr>
            <p:cNvPr id="10" name="Rectangle 9">
              <a:extLst>
                <a:ext uri="{FF2B5EF4-FFF2-40B4-BE49-F238E27FC236}">
                  <a16:creationId xmlns:a16="http://schemas.microsoft.com/office/drawing/2014/main" id="{14FE653B-066F-6AB1-26A9-511A779B6ADC}"/>
                </a:ext>
              </a:extLst>
            </p:cNvPr>
            <p:cNvSpPr/>
            <p:nvPr/>
          </p:nvSpPr>
          <p:spPr>
            <a:xfrm>
              <a:off x="726845" y="2631457"/>
              <a:ext cx="561049" cy="209564"/>
            </a:xfrm>
            <a:prstGeom prst="rect">
              <a:avLst/>
            </a:prstGeom>
            <a:solidFill>
              <a:srgbClr val="F79646">
                <a:lumMod val="40000"/>
                <a:lumOff val="60000"/>
              </a:srgbClr>
            </a:solidFill>
            <a:ln w="28575" cap="flat" cmpd="sng" algn="ctr">
              <a:solidFill>
                <a:srgbClr val="000000"/>
              </a:solid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p>
              <a:pPr algn="ctr" defTabSz="482163" fontAlgn="base">
                <a:spcBef>
                  <a:spcPct val="0"/>
                </a:spcBef>
                <a:spcAft>
                  <a:spcPct val="0"/>
                </a:spcAft>
                <a:buClrTx/>
              </a:pPr>
              <a:r>
                <a:rPr lang="en-US" sz="1800" b="1" kern="1200">
                  <a:solidFill>
                    <a:sysClr val="windowText" lastClr="000000"/>
                  </a:solidFill>
                  <a:latin typeface="Gill Sans"/>
                  <a:ea typeface="ヒラギノ角ゴ ProN W3" pitchFamily="-65" charset="-128"/>
                  <a:sym typeface="Gill Sans" charset="0"/>
                </a:rPr>
                <a:t>W</a:t>
              </a:r>
            </a:p>
          </p:txBody>
        </p:sp>
        <p:sp>
          <p:nvSpPr>
            <p:cNvPr id="11" name="Rectangle 10">
              <a:extLst>
                <a:ext uri="{FF2B5EF4-FFF2-40B4-BE49-F238E27FC236}">
                  <a16:creationId xmlns:a16="http://schemas.microsoft.com/office/drawing/2014/main" id="{DBF0F3E6-C198-793B-A354-25576176E6A6}"/>
                </a:ext>
              </a:extLst>
            </p:cNvPr>
            <p:cNvSpPr/>
            <p:nvPr/>
          </p:nvSpPr>
          <p:spPr>
            <a:xfrm>
              <a:off x="726845" y="2892187"/>
              <a:ext cx="561049" cy="209564"/>
            </a:xfrm>
            <a:prstGeom prst="rect">
              <a:avLst/>
            </a:prstGeom>
            <a:solidFill>
              <a:srgbClr val="F79646">
                <a:lumMod val="40000"/>
                <a:lumOff val="60000"/>
              </a:srgbClr>
            </a:solidFill>
            <a:ln w="28575" cap="flat" cmpd="sng" algn="ctr">
              <a:solidFill>
                <a:srgbClr val="000000"/>
              </a:solid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p>
              <a:pPr algn="ctr" defTabSz="482163" fontAlgn="base">
                <a:spcBef>
                  <a:spcPct val="0"/>
                </a:spcBef>
                <a:spcAft>
                  <a:spcPct val="0"/>
                </a:spcAft>
                <a:buClrTx/>
              </a:pPr>
              <a:r>
                <a:rPr lang="en-US" sz="1800" b="1" kern="1200">
                  <a:solidFill>
                    <a:sysClr val="windowText" lastClr="000000"/>
                  </a:solidFill>
                  <a:latin typeface="Gill Sans"/>
                  <a:ea typeface="ヒラギノ角ゴ ProN W3" pitchFamily="-65" charset="-128"/>
                  <a:sym typeface="Gill Sans" charset="0"/>
                </a:rPr>
                <a:t>W</a:t>
              </a:r>
            </a:p>
          </p:txBody>
        </p:sp>
        <p:sp>
          <p:nvSpPr>
            <p:cNvPr id="12" name="Rectangle 11">
              <a:extLst>
                <a:ext uri="{FF2B5EF4-FFF2-40B4-BE49-F238E27FC236}">
                  <a16:creationId xmlns:a16="http://schemas.microsoft.com/office/drawing/2014/main" id="{1F6D2C66-560C-B083-DB9E-61DB96B79629}"/>
                </a:ext>
              </a:extLst>
            </p:cNvPr>
            <p:cNvSpPr/>
            <p:nvPr/>
          </p:nvSpPr>
          <p:spPr>
            <a:xfrm>
              <a:off x="726845" y="3152918"/>
              <a:ext cx="561049" cy="209564"/>
            </a:xfrm>
            <a:prstGeom prst="rect">
              <a:avLst/>
            </a:prstGeom>
            <a:solidFill>
              <a:srgbClr val="F79646">
                <a:lumMod val="40000"/>
                <a:lumOff val="60000"/>
              </a:srgbClr>
            </a:solidFill>
            <a:ln w="28575" cap="flat" cmpd="sng" algn="ctr">
              <a:solidFill>
                <a:srgbClr val="000000"/>
              </a:solid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p>
              <a:pPr algn="ctr" defTabSz="482163" fontAlgn="base">
                <a:spcBef>
                  <a:spcPct val="0"/>
                </a:spcBef>
                <a:spcAft>
                  <a:spcPct val="0"/>
                </a:spcAft>
                <a:buClrTx/>
              </a:pPr>
              <a:r>
                <a:rPr lang="en-US" sz="1800" b="1" kern="1200">
                  <a:solidFill>
                    <a:sysClr val="windowText" lastClr="000000"/>
                  </a:solidFill>
                  <a:latin typeface="Gill Sans"/>
                  <a:ea typeface="ヒラギノ角ゴ ProN W3" pitchFamily="-65" charset="-128"/>
                  <a:sym typeface="Gill Sans" charset="0"/>
                </a:rPr>
                <a:t>W</a:t>
              </a:r>
            </a:p>
          </p:txBody>
        </p:sp>
        <p:sp>
          <p:nvSpPr>
            <p:cNvPr id="13" name="Rectangle 12">
              <a:extLst>
                <a:ext uri="{FF2B5EF4-FFF2-40B4-BE49-F238E27FC236}">
                  <a16:creationId xmlns:a16="http://schemas.microsoft.com/office/drawing/2014/main" id="{98EC476F-58C7-3537-50E4-99ADE6C26030}"/>
                </a:ext>
              </a:extLst>
            </p:cNvPr>
            <p:cNvSpPr/>
            <p:nvPr/>
          </p:nvSpPr>
          <p:spPr>
            <a:xfrm>
              <a:off x="726845" y="3413648"/>
              <a:ext cx="561049" cy="209564"/>
            </a:xfrm>
            <a:prstGeom prst="rect">
              <a:avLst/>
            </a:prstGeom>
            <a:solidFill>
              <a:srgbClr val="F79646">
                <a:lumMod val="40000"/>
                <a:lumOff val="60000"/>
              </a:srgbClr>
            </a:solidFill>
            <a:ln w="28575" cap="flat" cmpd="sng" algn="ctr">
              <a:solidFill>
                <a:srgbClr val="000000"/>
              </a:solid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p>
              <a:pPr algn="ctr" defTabSz="482163" fontAlgn="base">
                <a:spcBef>
                  <a:spcPct val="0"/>
                </a:spcBef>
                <a:spcAft>
                  <a:spcPct val="0"/>
                </a:spcAft>
                <a:buClrTx/>
              </a:pPr>
              <a:r>
                <a:rPr lang="en-US" sz="1800" b="1" kern="1200">
                  <a:solidFill>
                    <a:sysClr val="windowText" lastClr="000000"/>
                  </a:solidFill>
                  <a:latin typeface="Gill Sans"/>
                  <a:ea typeface="ヒラギノ角ゴ ProN W3" pitchFamily="-65" charset="-128"/>
                  <a:sym typeface="Gill Sans" charset="0"/>
                </a:rPr>
                <a:t>W</a:t>
              </a:r>
            </a:p>
          </p:txBody>
        </p:sp>
        <p:sp>
          <p:nvSpPr>
            <p:cNvPr id="14" name="Rectangle 13">
              <a:extLst>
                <a:ext uri="{FF2B5EF4-FFF2-40B4-BE49-F238E27FC236}">
                  <a16:creationId xmlns:a16="http://schemas.microsoft.com/office/drawing/2014/main" id="{485F86D6-F5C2-2A70-16FE-0AF408ACA3F2}"/>
                </a:ext>
              </a:extLst>
            </p:cNvPr>
            <p:cNvSpPr/>
            <p:nvPr/>
          </p:nvSpPr>
          <p:spPr>
            <a:xfrm>
              <a:off x="726845" y="3674378"/>
              <a:ext cx="561049" cy="209564"/>
            </a:xfrm>
            <a:prstGeom prst="rect">
              <a:avLst/>
            </a:prstGeom>
            <a:solidFill>
              <a:srgbClr val="F79646">
                <a:lumMod val="40000"/>
                <a:lumOff val="60000"/>
              </a:srgbClr>
            </a:solidFill>
            <a:ln w="28575" cap="flat" cmpd="sng" algn="ctr">
              <a:solidFill>
                <a:srgbClr val="000000"/>
              </a:solid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p>
              <a:pPr algn="ctr" defTabSz="482163" fontAlgn="base">
                <a:spcBef>
                  <a:spcPct val="0"/>
                </a:spcBef>
                <a:spcAft>
                  <a:spcPct val="0"/>
                </a:spcAft>
                <a:buClrTx/>
              </a:pPr>
              <a:r>
                <a:rPr lang="en-US" sz="1800" b="1" kern="1200">
                  <a:solidFill>
                    <a:sysClr val="windowText" lastClr="000000"/>
                  </a:solidFill>
                  <a:latin typeface="Gill Sans"/>
                  <a:ea typeface="ヒラギノ角ゴ ProN W3" pitchFamily="-65" charset="-128"/>
                  <a:sym typeface="Gill Sans" charset="0"/>
                </a:rPr>
                <a:t>W</a:t>
              </a:r>
            </a:p>
          </p:txBody>
        </p:sp>
        <p:sp>
          <p:nvSpPr>
            <p:cNvPr id="15" name="Rectangle 14">
              <a:extLst>
                <a:ext uri="{FF2B5EF4-FFF2-40B4-BE49-F238E27FC236}">
                  <a16:creationId xmlns:a16="http://schemas.microsoft.com/office/drawing/2014/main" id="{179DE345-D3E6-5C61-2945-A5D330E881FA}"/>
                </a:ext>
              </a:extLst>
            </p:cNvPr>
            <p:cNvSpPr/>
            <p:nvPr/>
          </p:nvSpPr>
          <p:spPr>
            <a:xfrm>
              <a:off x="726845" y="3935108"/>
              <a:ext cx="561049" cy="209564"/>
            </a:xfrm>
            <a:prstGeom prst="rect">
              <a:avLst/>
            </a:prstGeom>
            <a:solidFill>
              <a:srgbClr val="F79646">
                <a:lumMod val="40000"/>
                <a:lumOff val="60000"/>
              </a:srgbClr>
            </a:solidFill>
            <a:ln w="28575" cap="flat" cmpd="sng" algn="ctr">
              <a:solidFill>
                <a:srgbClr val="000000"/>
              </a:solid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p>
              <a:pPr algn="ctr" defTabSz="482163" fontAlgn="base">
                <a:spcBef>
                  <a:spcPct val="0"/>
                </a:spcBef>
                <a:spcAft>
                  <a:spcPct val="0"/>
                </a:spcAft>
                <a:buClrTx/>
              </a:pPr>
              <a:r>
                <a:rPr lang="en-US" sz="1800" b="1" kern="1200">
                  <a:solidFill>
                    <a:sysClr val="windowText" lastClr="000000"/>
                  </a:solidFill>
                  <a:latin typeface="Gill Sans"/>
                  <a:ea typeface="ヒラギノ角ゴ ProN W3" pitchFamily="-65" charset="-128"/>
                  <a:sym typeface="Gill Sans" charset="0"/>
                </a:rPr>
                <a:t>W</a:t>
              </a:r>
            </a:p>
          </p:txBody>
        </p:sp>
        <p:sp>
          <p:nvSpPr>
            <p:cNvPr id="16" name="Rectangle 15">
              <a:extLst>
                <a:ext uri="{FF2B5EF4-FFF2-40B4-BE49-F238E27FC236}">
                  <a16:creationId xmlns:a16="http://schemas.microsoft.com/office/drawing/2014/main" id="{A9E2BF87-A09D-688D-54C2-4F052BA1F2B4}"/>
                </a:ext>
              </a:extLst>
            </p:cNvPr>
            <p:cNvSpPr/>
            <p:nvPr/>
          </p:nvSpPr>
          <p:spPr>
            <a:xfrm>
              <a:off x="726845" y="4195839"/>
              <a:ext cx="561049" cy="209564"/>
            </a:xfrm>
            <a:prstGeom prst="rect">
              <a:avLst/>
            </a:prstGeom>
            <a:solidFill>
              <a:srgbClr val="F79646">
                <a:lumMod val="40000"/>
                <a:lumOff val="60000"/>
              </a:srgbClr>
            </a:solidFill>
            <a:ln w="28575" cap="flat" cmpd="sng" algn="ctr">
              <a:solidFill>
                <a:srgbClr val="000000"/>
              </a:solid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p>
              <a:pPr algn="ctr" defTabSz="482163" fontAlgn="base">
                <a:spcBef>
                  <a:spcPct val="0"/>
                </a:spcBef>
                <a:spcAft>
                  <a:spcPct val="0"/>
                </a:spcAft>
                <a:buClrTx/>
              </a:pPr>
              <a:r>
                <a:rPr lang="en-US" sz="1800" b="1" kern="1200">
                  <a:solidFill>
                    <a:sysClr val="windowText" lastClr="000000"/>
                  </a:solidFill>
                  <a:latin typeface="Gill Sans"/>
                  <a:ea typeface="ヒラギノ角ゴ ProN W3" pitchFamily="-65" charset="-128"/>
                  <a:sym typeface="Gill Sans" charset="0"/>
                </a:rPr>
                <a:t>W</a:t>
              </a:r>
            </a:p>
          </p:txBody>
        </p:sp>
        <p:sp>
          <p:nvSpPr>
            <p:cNvPr id="17" name="Rectangle 16">
              <a:extLst>
                <a:ext uri="{FF2B5EF4-FFF2-40B4-BE49-F238E27FC236}">
                  <a16:creationId xmlns:a16="http://schemas.microsoft.com/office/drawing/2014/main" id="{5F43C653-7B9D-6600-8CAD-98AA24E20F97}"/>
                </a:ext>
              </a:extLst>
            </p:cNvPr>
            <p:cNvSpPr/>
            <p:nvPr/>
          </p:nvSpPr>
          <p:spPr>
            <a:xfrm>
              <a:off x="726845" y="4465317"/>
              <a:ext cx="561049" cy="209564"/>
            </a:xfrm>
            <a:prstGeom prst="rect">
              <a:avLst/>
            </a:prstGeom>
            <a:solidFill>
              <a:srgbClr val="F79646">
                <a:lumMod val="40000"/>
                <a:lumOff val="60000"/>
              </a:srgbClr>
            </a:solidFill>
            <a:ln w="28575" cap="flat" cmpd="sng" algn="ctr">
              <a:solidFill>
                <a:srgbClr val="000000"/>
              </a:solid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p>
              <a:pPr algn="ctr" defTabSz="482163" fontAlgn="base">
                <a:spcBef>
                  <a:spcPct val="0"/>
                </a:spcBef>
                <a:spcAft>
                  <a:spcPct val="0"/>
                </a:spcAft>
                <a:buClrTx/>
              </a:pPr>
              <a:r>
                <a:rPr lang="en-US" sz="1800" b="1" kern="1200">
                  <a:solidFill>
                    <a:sysClr val="windowText" lastClr="000000"/>
                  </a:solidFill>
                  <a:latin typeface="Gill Sans"/>
                  <a:ea typeface="ヒラギノ角ゴ ProN W3" pitchFamily="-65" charset="-128"/>
                  <a:sym typeface="Gill Sans" charset="0"/>
                </a:rPr>
                <a:t>W</a:t>
              </a:r>
            </a:p>
          </p:txBody>
        </p:sp>
        <p:sp>
          <p:nvSpPr>
            <p:cNvPr id="19" name="Rectangle 18">
              <a:extLst>
                <a:ext uri="{FF2B5EF4-FFF2-40B4-BE49-F238E27FC236}">
                  <a16:creationId xmlns:a16="http://schemas.microsoft.com/office/drawing/2014/main" id="{5036CF5F-0C56-8CED-E338-A34688D49F09}"/>
                </a:ext>
              </a:extLst>
            </p:cNvPr>
            <p:cNvSpPr/>
            <p:nvPr/>
          </p:nvSpPr>
          <p:spPr>
            <a:xfrm>
              <a:off x="726845" y="4726048"/>
              <a:ext cx="561049" cy="209564"/>
            </a:xfrm>
            <a:prstGeom prst="rect">
              <a:avLst/>
            </a:prstGeom>
            <a:solidFill>
              <a:srgbClr val="F79646">
                <a:lumMod val="40000"/>
                <a:lumOff val="60000"/>
              </a:srgbClr>
            </a:solidFill>
            <a:ln w="28575" cap="flat" cmpd="sng" algn="ctr">
              <a:solidFill>
                <a:srgbClr val="000000"/>
              </a:solid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p>
              <a:pPr algn="ctr" defTabSz="482163" fontAlgn="base">
                <a:spcBef>
                  <a:spcPct val="0"/>
                </a:spcBef>
                <a:spcAft>
                  <a:spcPct val="0"/>
                </a:spcAft>
                <a:buClrTx/>
              </a:pPr>
              <a:r>
                <a:rPr lang="en-US" sz="1800" b="1" kern="1200">
                  <a:solidFill>
                    <a:sysClr val="windowText" lastClr="000000"/>
                  </a:solidFill>
                  <a:latin typeface="Gill Sans"/>
                  <a:ea typeface="ヒラギノ角ゴ ProN W3" pitchFamily="-65" charset="-128"/>
                  <a:sym typeface="Gill Sans" charset="0"/>
                </a:rPr>
                <a:t>W</a:t>
              </a:r>
            </a:p>
          </p:txBody>
        </p:sp>
      </p:grpSp>
      <p:pic>
        <p:nvPicPr>
          <p:cNvPr id="21" name="Picture 20">
            <a:extLst>
              <a:ext uri="{FF2B5EF4-FFF2-40B4-BE49-F238E27FC236}">
                <a16:creationId xmlns:a16="http://schemas.microsoft.com/office/drawing/2014/main" id="{F55BB5EF-D791-75D2-3FCC-2CFA73D13683}"/>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Lst>
          </a:blip>
          <a:srcRect b="1699"/>
          <a:stretch/>
        </p:blipFill>
        <p:spPr>
          <a:xfrm>
            <a:off x="2001282" y="2996969"/>
            <a:ext cx="938052" cy="948482"/>
          </a:xfrm>
          <a:prstGeom prst="rect">
            <a:avLst/>
          </a:prstGeom>
          <a:ln w="57150">
            <a:solidFill>
              <a:schemeClr val="tx1"/>
            </a:solidFill>
          </a:ln>
          <a:effectLst>
            <a:softEdge rad="112500"/>
          </a:effectLst>
        </p:spPr>
      </p:pic>
      <p:sp>
        <p:nvSpPr>
          <p:cNvPr id="22" name="Arrow: Left 21">
            <a:extLst>
              <a:ext uri="{FF2B5EF4-FFF2-40B4-BE49-F238E27FC236}">
                <a16:creationId xmlns:a16="http://schemas.microsoft.com/office/drawing/2014/main" id="{970CB16E-1E28-EBD8-0867-90748303F5E8}"/>
              </a:ext>
            </a:extLst>
          </p:cNvPr>
          <p:cNvSpPr/>
          <p:nvPr/>
        </p:nvSpPr>
        <p:spPr>
          <a:xfrm rot="10800000">
            <a:off x="1421395" y="3266984"/>
            <a:ext cx="561048" cy="309066"/>
          </a:xfrm>
          <a:prstGeom prst="leftArrow">
            <a:avLst/>
          </a:prstGeom>
          <a:solidFill>
            <a:schemeClr val="bg1"/>
          </a:solidFill>
          <a:ln w="19050">
            <a:solidFill>
              <a:schemeClr val="tx1"/>
            </a:solidFill>
          </a:ln>
          <a:effectLst>
            <a:outerShdw blurRad="50800" dist="38100" dir="2700000" algn="tl" rotWithShape="0">
              <a:prstClr val="black">
                <a:alpha val="40000"/>
              </a:prst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grpSp>
        <p:nvGrpSpPr>
          <p:cNvPr id="58" name="Group 57">
            <a:extLst>
              <a:ext uri="{FF2B5EF4-FFF2-40B4-BE49-F238E27FC236}">
                <a16:creationId xmlns:a16="http://schemas.microsoft.com/office/drawing/2014/main" id="{645782CE-C21D-9C49-193E-82FAC790D9E6}"/>
              </a:ext>
            </a:extLst>
          </p:cNvPr>
          <p:cNvGrpSpPr/>
          <p:nvPr/>
        </p:nvGrpSpPr>
        <p:grpSpPr>
          <a:xfrm>
            <a:off x="3735187" y="2787405"/>
            <a:ext cx="561049" cy="1513216"/>
            <a:chOff x="3735187" y="2787405"/>
            <a:chExt cx="561049" cy="1513216"/>
          </a:xfrm>
        </p:grpSpPr>
        <p:sp>
          <p:nvSpPr>
            <p:cNvPr id="23" name="Rectangle 22">
              <a:extLst>
                <a:ext uri="{FF2B5EF4-FFF2-40B4-BE49-F238E27FC236}">
                  <a16:creationId xmlns:a16="http://schemas.microsoft.com/office/drawing/2014/main" id="{38A205B3-3D74-03BB-DA64-F9633B1E6D21}"/>
                </a:ext>
              </a:extLst>
            </p:cNvPr>
            <p:cNvSpPr/>
            <p:nvPr/>
          </p:nvSpPr>
          <p:spPr>
            <a:xfrm>
              <a:off x="3735187" y="2787405"/>
              <a:ext cx="561049" cy="209564"/>
            </a:xfrm>
            <a:prstGeom prst="rect">
              <a:avLst/>
            </a:prstGeom>
            <a:solidFill>
              <a:srgbClr val="F79646">
                <a:lumMod val="40000"/>
                <a:lumOff val="60000"/>
              </a:srgbClr>
            </a:solidFill>
            <a:ln w="28575" cap="flat" cmpd="sng" algn="ctr">
              <a:solidFill>
                <a:srgbClr val="000000"/>
              </a:solid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p>
              <a:pPr algn="ctr" defTabSz="482163" fontAlgn="base">
                <a:spcBef>
                  <a:spcPct val="0"/>
                </a:spcBef>
                <a:spcAft>
                  <a:spcPct val="0"/>
                </a:spcAft>
                <a:buClrTx/>
              </a:pPr>
              <a:r>
                <a:rPr lang="en-US" sz="1800" b="1" kern="1200">
                  <a:solidFill>
                    <a:sysClr val="windowText" lastClr="000000"/>
                  </a:solidFill>
                  <a:latin typeface="Gill Sans"/>
                  <a:ea typeface="ヒラギノ角ゴ ProN W3" pitchFamily="-65" charset="-128"/>
                  <a:sym typeface="Gill Sans" charset="0"/>
                </a:rPr>
                <a:t>W</a:t>
              </a:r>
            </a:p>
          </p:txBody>
        </p:sp>
        <p:sp>
          <p:nvSpPr>
            <p:cNvPr id="24" name="Rectangle 23">
              <a:extLst>
                <a:ext uri="{FF2B5EF4-FFF2-40B4-BE49-F238E27FC236}">
                  <a16:creationId xmlns:a16="http://schemas.microsoft.com/office/drawing/2014/main" id="{5BB37C96-A790-EA5D-EF57-82F72B82C55D}"/>
                </a:ext>
              </a:extLst>
            </p:cNvPr>
            <p:cNvSpPr/>
            <p:nvPr/>
          </p:nvSpPr>
          <p:spPr>
            <a:xfrm>
              <a:off x="3735187" y="3048136"/>
              <a:ext cx="561049" cy="209564"/>
            </a:xfrm>
            <a:prstGeom prst="rect">
              <a:avLst/>
            </a:prstGeom>
            <a:solidFill>
              <a:srgbClr val="F79646">
                <a:lumMod val="40000"/>
                <a:lumOff val="60000"/>
              </a:srgbClr>
            </a:solidFill>
            <a:ln w="28575" cap="flat" cmpd="sng" algn="ctr">
              <a:solidFill>
                <a:srgbClr val="000000"/>
              </a:solid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p>
              <a:pPr algn="ctr" defTabSz="482163" fontAlgn="base">
                <a:spcBef>
                  <a:spcPct val="0"/>
                </a:spcBef>
                <a:spcAft>
                  <a:spcPct val="0"/>
                </a:spcAft>
                <a:buClrTx/>
              </a:pPr>
              <a:r>
                <a:rPr lang="en-US" sz="1800" b="1" kern="1200">
                  <a:solidFill>
                    <a:sysClr val="windowText" lastClr="000000"/>
                  </a:solidFill>
                  <a:latin typeface="Gill Sans"/>
                  <a:ea typeface="ヒラギノ角ゴ ProN W3" pitchFamily="-65" charset="-128"/>
                  <a:sym typeface="Gill Sans" charset="0"/>
                </a:rPr>
                <a:t>W</a:t>
              </a:r>
            </a:p>
          </p:txBody>
        </p:sp>
        <p:sp>
          <p:nvSpPr>
            <p:cNvPr id="25" name="Rectangle 24">
              <a:extLst>
                <a:ext uri="{FF2B5EF4-FFF2-40B4-BE49-F238E27FC236}">
                  <a16:creationId xmlns:a16="http://schemas.microsoft.com/office/drawing/2014/main" id="{C9BD9666-FA2E-844D-83CE-1F7E46891A01}"/>
                </a:ext>
              </a:extLst>
            </p:cNvPr>
            <p:cNvSpPr/>
            <p:nvPr/>
          </p:nvSpPr>
          <p:spPr>
            <a:xfrm>
              <a:off x="3735187" y="3308866"/>
              <a:ext cx="561049" cy="209564"/>
            </a:xfrm>
            <a:prstGeom prst="rect">
              <a:avLst/>
            </a:prstGeom>
            <a:solidFill>
              <a:srgbClr val="F79646">
                <a:lumMod val="40000"/>
                <a:lumOff val="60000"/>
              </a:srgbClr>
            </a:solidFill>
            <a:ln w="28575" cap="flat" cmpd="sng" algn="ctr">
              <a:solidFill>
                <a:srgbClr val="000000"/>
              </a:solid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p>
              <a:pPr algn="ctr" defTabSz="482163" fontAlgn="base">
                <a:spcBef>
                  <a:spcPct val="0"/>
                </a:spcBef>
                <a:spcAft>
                  <a:spcPct val="0"/>
                </a:spcAft>
                <a:buClrTx/>
              </a:pPr>
              <a:r>
                <a:rPr lang="en-US" sz="1800" b="1" kern="1200">
                  <a:solidFill>
                    <a:sysClr val="windowText" lastClr="000000"/>
                  </a:solidFill>
                  <a:latin typeface="Gill Sans"/>
                  <a:ea typeface="ヒラギノ角ゴ ProN W3" pitchFamily="-65" charset="-128"/>
                  <a:sym typeface="Gill Sans" charset="0"/>
                </a:rPr>
                <a:t>W</a:t>
              </a:r>
            </a:p>
          </p:txBody>
        </p:sp>
        <p:sp>
          <p:nvSpPr>
            <p:cNvPr id="26" name="Rectangle 25">
              <a:extLst>
                <a:ext uri="{FF2B5EF4-FFF2-40B4-BE49-F238E27FC236}">
                  <a16:creationId xmlns:a16="http://schemas.microsoft.com/office/drawing/2014/main" id="{72CD451B-55AD-D96A-CC15-C11A2A919424}"/>
                </a:ext>
              </a:extLst>
            </p:cNvPr>
            <p:cNvSpPr/>
            <p:nvPr/>
          </p:nvSpPr>
          <p:spPr>
            <a:xfrm>
              <a:off x="3735187" y="3569596"/>
              <a:ext cx="561049" cy="209564"/>
            </a:xfrm>
            <a:prstGeom prst="rect">
              <a:avLst/>
            </a:prstGeom>
            <a:solidFill>
              <a:srgbClr val="F79646">
                <a:lumMod val="40000"/>
                <a:lumOff val="60000"/>
              </a:srgbClr>
            </a:solidFill>
            <a:ln w="28575" cap="flat" cmpd="sng" algn="ctr">
              <a:solidFill>
                <a:srgbClr val="000000"/>
              </a:solid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p>
              <a:pPr algn="ctr" defTabSz="482163" fontAlgn="base">
                <a:spcBef>
                  <a:spcPct val="0"/>
                </a:spcBef>
                <a:spcAft>
                  <a:spcPct val="0"/>
                </a:spcAft>
                <a:buClrTx/>
              </a:pPr>
              <a:r>
                <a:rPr lang="en-US" sz="1800" b="1" kern="1200">
                  <a:solidFill>
                    <a:sysClr val="windowText" lastClr="000000"/>
                  </a:solidFill>
                  <a:latin typeface="Gill Sans"/>
                  <a:ea typeface="ヒラギノ角ゴ ProN W3" pitchFamily="-65" charset="-128"/>
                  <a:sym typeface="Gill Sans" charset="0"/>
                </a:rPr>
                <a:t>W</a:t>
              </a:r>
            </a:p>
          </p:txBody>
        </p:sp>
        <p:sp>
          <p:nvSpPr>
            <p:cNvPr id="27" name="Rectangle 26">
              <a:extLst>
                <a:ext uri="{FF2B5EF4-FFF2-40B4-BE49-F238E27FC236}">
                  <a16:creationId xmlns:a16="http://schemas.microsoft.com/office/drawing/2014/main" id="{6E118068-7582-0A42-5F19-6D7A553EA37F}"/>
                </a:ext>
              </a:extLst>
            </p:cNvPr>
            <p:cNvSpPr/>
            <p:nvPr/>
          </p:nvSpPr>
          <p:spPr>
            <a:xfrm>
              <a:off x="3735187" y="3830326"/>
              <a:ext cx="561049" cy="209564"/>
            </a:xfrm>
            <a:prstGeom prst="rect">
              <a:avLst/>
            </a:prstGeom>
            <a:solidFill>
              <a:srgbClr val="F79646">
                <a:lumMod val="40000"/>
                <a:lumOff val="60000"/>
              </a:srgbClr>
            </a:solidFill>
            <a:ln w="28575" cap="flat" cmpd="sng" algn="ctr">
              <a:solidFill>
                <a:srgbClr val="000000"/>
              </a:solid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p>
              <a:pPr algn="ctr" defTabSz="482163" fontAlgn="base">
                <a:spcBef>
                  <a:spcPct val="0"/>
                </a:spcBef>
                <a:spcAft>
                  <a:spcPct val="0"/>
                </a:spcAft>
                <a:buClrTx/>
              </a:pPr>
              <a:r>
                <a:rPr lang="en-US" sz="1800" b="1" kern="1200">
                  <a:solidFill>
                    <a:sysClr val="windowText" lastClr="000000"/>
                  </a:solidFill>
                  <a:latin typeface="Gill Sans"/>
                  <a:ea typeface="ヒラギノ角ゴ ProN W3" pitchFamily="-65" charset="-128"/>
                  <a:sym typeface="Gill Sans" charset="0"/>
                </a:rPr>
                <a:t>W</a:t>
              </a:r>
            </a:p>
          </p:txBody>
        </p:sp>
        <p:sp>
          <p:nvSpPr>
            <p:cNvPr id="28" name="Rectangle 27">
              <a:extLst>
                <a:ext uri="{FF2B5EF4-FFF2-40B4-BE49-F238E27FC236}">
                  <a16:creationId xmlns:a16="http://schemas.microsoft.com/office/drawing/2014/main" id="{D933E291-0D2D-0F65-8BF4-CD151D08E755}"/>
                </a:ext>
              </a:extLst>
            </p:cNvPr>
            <p:cNvSpPr/>
            <p:nvPr/>
          </p:nvSpPr>
          <p:spPr>
            <a:xfrm>
              <a:off x="3735187" y="4091057"/>
              <a:ext cx="561049" cy="209564"/>
            </a:xfrm>
            <a:prstGeom prst="rect">
              <a:avLst/>
            </a:prstGeom>
            <a:solidFill>
              <a:srgbClr val="F79646">
                <a:lumMod val="40000"/>
                <a:lumOff val="60000"/>
              </a:srgbClr>
            </a:solidFill>
            <a:ln w="28575" cap="flat" cmpd="sng" algn="ctr">
              <a:solidFill>
                <a:srgbClr val="000000"/>
              </a:solid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p>
              <a:pPr algn="ctr" defTabSz="482163" fontAlgn="base">
                <a:spcBef>
                  <a:spcPct val="0"/>
                </a:spcBef>
                <a:spcAft>
                  <a:spcPct val="0"/>
                </a:spcAft>
                <a:buClrTx/>
              </a:pPr>
              <a:r>
                <a:rPr lang="en-US" sz="1800" b="1" kern="1200">
                  <a:solidFill>
                    <a:sysClr val="windowText" lastClr="000000"/>
                  </a:solidFill>
                  <a:latin typeface="Gill Sans"/>
                  <a:ea typeface="ヒラギノ角ゴ ProN W3" pitchFamily="-65" charset="-128"/>
                  <a:sym typeface="Gill Sans" charset="0"/>
                </a:rPr>
                <a:t>W</a:t>
              </a:r>
            </a:p>
          </p:txBody>
        </p:sp>
      </p:grpSp>
      <p:sp>
        <p:nvSpPr>
          <p:cNvPr id="29" name="Arrow: Left 28">
            <a:extLst>
              <a:ext uri="{FF2B5EF4-FFF2-40B4-BE49-F238E27FC236}">
                <a16:creationId xmlns:a16="http://schemas.microsoft.com/office/drawing/2014/main" id="{A43D1B2B-B5BD-0DD9-B49C-7E63DDA1BFCF}"/>
              </a:ext>
            </a:extLst>
          </p:cNvPr>
          <p:cNvSpPr/>
          <p:nvPr/>
        </p:nvSpPr>
        <p:spPr>
          <a:xfrm rot="10800000">
            <a:off x="3008019" y="3298788"/>
            <a:ext cx="561048" cy="309066"/>
          </a:xfrm>
          <a:prstGeom prst="leftArrow">
            <a:avLst/>
          </a:prstGeom>
          <a:solidFill>
            <a:schemeClr val="bg1"/>
          </a:solidFill>
          <a:ln w="19050">
            <a:solidFill>
              <a:schemeClr val="tx1"/>
            </a:solidFill>
          </a:ln>
          <a:effectLst>
            <a:outerShdw blurRad="50800" dist="38100" dir="2700000" algn="tl" rotWithShape="0">
              <a:prstClr val="black">
                <a:alpha val="40000"/>
              </a:prst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30" name="TextBox 29">
            <a:extLst>
              <a:ext uri="{FF2B5EF4-FFF2-40B4-BE49-F238E27FC236}">
                <a16:creationId xmlns:a16="http://schemas.microsoft.com/office/drawing/2014/main" id="{E5E36C66-4CF2-B63C-1F10-084B8DE9E320}"/>
              </a:ext>
            </a:extLst>
          </p:cNvPr>
          <p:cNvSpPr txBox="1"/>
          <p:nvPr/>
        </p:nvSpPr>
        <p:spPr>
          <a:xfrm>
            <a:off x="3609990" y="4413271"/>
            <a:ext cx="811441" cy="523220"/>
          </a:xfrm>
          <a:prstGeom prst="rect">
            <a:avLst/>
          </a:prstGeom>
          <a:noFill/>
        </p:spPr>
        <p:txBody>
          <a:bodyPr wrap="none" rtlCol="0">
            <a:spAutoFit/>
          </a:bodyPr>
          <a:lstStyle/>
          <a:p>
            <a:pPr algn="ctr"/>
            <a:r>
              <a:rPr lang="en-US" sz="2800" b="1" dirty="0">
                <a:latin typeface="Gill Sans"/>
              </a:rPr>
              <a:t>60%</a:t>
            </a:r>
          </a:p>
        </p:txBody>
      </p:sp>
      <p:grpSp>
        <p:nvGrpSpPr>
          <p:cNvPr id="59" name="Group 58">
            <a:extLst>
              <a:ext uri="{FF2B5EF4-FFF2-40B4-BE49-F238E27FC236}">
                <a16:creationId xmlns:a16="http://schemas.microsoft.com/office/drawing/2014/main" id="{65751540-69BD-3290-AFA7-B03324D5E71A}"/>
              </a:ext>
            </a:extLst>
          </p:cNvPr>
          <p:cNvGrpSpPr/>
          <p:nvPr/>
        </p:nvGrpSpPr>
        <p:grpSpPr>
          <a:xfrm>
            <a:off x="5027528" y="2346522"/>
            <a:ext cx="561049" cy="2564885"/>
            <a:chOff x="5027528" y="2346522"/>
            <a:chExt cx="561049" cy="2564885"/>
          </a:xfrm>
        </p:grpSpPr>
        <p:sp>
          <p:nvSpPr>
            <p:cNvPr id="32" name="Rectangle 31">
              <a:extLst>
                <a:ext uri="{FF2B5EF4-FFF2-40B4-BE49-F238E27FC236}">
                  <a16:creationId xmlns:a16="http://schemas.microsoft.com/office/drawing/2014/main" id="{F78936E6-BE73-F185-6710-FE5AE55EF003}"/>
                </a:ext>
              </a:extLst>
            </p:cNvPr>
            <p:cNvSpPr/>
            <p:nvPr/>
          </p:nvSpPr>
          <p:spPr>
            <a:xfrm>
              <a:off x="5027528" y="2346522"/>
              <a:ext cx="561049" cy="209564"/>
            </a:xfrm>
            <a:prstGeom prst="rect">
              <a:avLst/>
            </a:prstGeom>
            <a:solidFill>
              <a:srgbClr val="F79646">
                <a:lumMod val="40000"/>
                <a:lumOff val="60000"/>
              </a:srgbClr>
            </a:solidFill>
            <a:ln w="28575" cap="flat" cmpd="sng" algn="ctr">
              <a:solidFill>
                <a:srgbClr val="000000"/>
              </a:solid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p>
              <a:pPr algn="ctr" defTabSz="482163" fontAlgn="base">
                <a:spcBef>
                  <a:spcPct val="0"/>
                </a:spcBef>
                <a:spcAft>
                  <a:spcPct val="0"/>
                </a:spcAft>
                <a:buClrTx/>
              </a:pPr>
              <a:r>
                <a:rPr lang="en-US" sz="1800" b="1" kern="1200">
                  <a:solidFill>
                    <a:sysClr val="windowText" lastClr="000000"/>
                  </a:solidFill>
                  <a:latin typeface="Gill Sans"/>
                  <a:ea typeface="ヒラギノ角ゴ ProN W3" pitchFamily="-65" charset="-128"/>
                  <a:sym typeface="Gill Sans" charset="0"/>
                </a:rPr>
                <a:t>A</a:t>
              </a:r>
            </a:p>
          </p:txBody>
        </p:sp>
        <p:sp>
          <p:nvSpPr>
            <p:cNvPr id="33" name="Rectangle 32">
              <a:extLst>
                <a:ext uri="{FF2B5EF4-FFF2-40B4-BE49-F238E27FC236}">
                  <a16:creationId xmlns:a16="http://schemas.microsoft.com/office/drawing/2014/main" id="{3DE609CB-4238-5F06-D208-6428E1FB6949}"/>
                </a:ext>
              </a:extLst>
            </p:cNvPr>
            <p:cNvSpPr/>
            <p:nvPr/>
          </p:nvSpPr>
          <p:spPr>
            <a:xfrm>
              <a:off x="5027528" y="2607252"/>
              <a:ext cx="561049" cy="209564"/>
            </a:xfrm>
            <a:prstGeom prst="rect">
              <a:avLst/>
            </a:prstGeom>
            <a:solidFill>
              <a:srgbClr val="F79646">
                <a:lumMod val="40000"/>
                <a:lumOff val="60000"/>
              </a:srgbClr>
            </a:solidFill>
            <a:ln w="28575" cap="flat" cmpd="sng" algn="ctr">
              <a:solidFill>
                <a:srgbClr val="000000"/>
              </a:solid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p>
              <a:pPr algn="ctr" defTabSz="482163" fontAlgn="base">
                <a:spcBef>
                  <a:spcPct val="0"/>
                </a:spcBef>
                <a:spcAft>
                  <a:spcPct val="0"/>
                </a:spcAft>
                <a:buClrTx/>
              </a:pPr>
              <a:r>
                <a:rPr lang="en-US" sz="1800" b="1" kern="1200">
                  <a:solidFill>
                    <a:sysClr val="windowText" lastClr="000000"/>
                  </a:solidFill>
                  <a:latin typeface="Gill Sans"/>
                  <a:ea typeface="ヒラギノ角ゴ ProN W3" pitchFamily="-65" charset="-128"/>
                  <a:sym typeface="Gill Sans" charset="0"/>
                </a:rPr>
                <a:t>A</a:t>
              </a:r>
            </a:p>
          </p:txBody>
        </p:sp>
        <p:sp>
          <p:nvSpPr>
            <p:cNvPr id="34" name="Rectangle 33">
              <a:extLst>
                <a:ext uri="{FF2B5EF4-FFF2-40B4-BE49-F238E27FC236}">
                  <a16:creationId xmlns:a16="http://schemas.microsoft.com/office/drawing/2014/main" id="{B1AD7FDC-D52F-F05D-A3FA-5B15FE67B1FD}"/>
                </a:ext>
              </a:extLst>
            </p:cNvPr>
            <p:cNvSpPr/>
            <p:nvPr/>
          </p:nvSpPr>
          <p:spPr>
            <a:xfrm>
              <a:off x="5027528" y="2867982"/>
              <a:ext cx="561049" cy="209564"/>
            </a:xfrm>
            <a:prstGeom prst="rect">
              <a:avLst/>
            </a:prstGeom>
            <a:solidFill>
              <a:srgbClr val="F79646">
                <a:lumMod val="40000"/>
                <a:lumOff val="60000"/>
              </a:srgbClr>
            </a:solidFill>
            <a:ln w="28575" cap="flat" cmpd="sng" algn="ctr">
              <a:solidFill>
                <a:srgbClr val="000000"/>
              </a:solid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p>
              <a:pPr algn="ctr" defTabSz="482163" fontAlgn="base">
                <a:spcBef>
                  <a:spcPct val="0"/>
                </a:spcBef>
                <a:spcAft>
                  <a:spcPct val="0"/>
                </a:spcAft>
                <a:buClrTx/>
              </a:pPr>
              <a:r>
                <a:rPr lang="en-US" sz="1800" b="1" kern="1200">
                  <a:solidFill>
                    <a:sysClr val="windowText" lastClr="000000"/>
                  </a:solidFill>
                  <a:latin typeface="Gill Sans"/>
                  <a:ea typeface="ヒラギノ角ゴ ProN W3" pitchFamily="-65" charset="-128"/>
                  <a:sym typeface="Gill Sans" charset="0"/>
                </a:rPr>
                <a:t>A</a:t>
              </a:r>
            </a:p>
          </p:txBody>
        </p:sp>
        <p:sp>
          <p:nvSpPr>
            <p:cNvPr id="35" name="Rectangle 34">
              <a:extLst>
                <a:ext uri="{FF2B5EF4-FFF2-40B4-BE49-F238E27FC236}">
                  <a16:creationId xmlns:a16="http://schemas.microsoft.com/office/drawing/2014/main" id="{69DB5B3C-F372-ECEA-5C77-E331E0818DD3}"/>
                </a:ext>
              </a:extLst>
            </p:cNvPr>
            <p:cNvSpPr/>
            <p:nvPr/>
          </p:nvSpPr>
          <p:spPr>
            <a:xfrm>
              <a:off x="5027528" y="3128713"/>
              <a:ext cx="561049" cy="209564"/>
            </a:xfrm>
            <a:prstGeom prst="rect">
              <a:avLst/>
            </a:prstGeom>
            <a:solidFill>
              <a:srgbClr val="F79646">
                <a:lumMod val="40000"/>
                <a:lumOff val="60000"/>
              </a:srgbClr>
            </a:solidFill>
            <a:ln w="28575" cap="flat" cmpd="sng" algn="ctr">
              <a:solidFill>
                <a:srgbClr val="000000"/>
              </a:solid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p>
              <a:pPr algn="ctr" defTabSz="482163" fontAlgn="base">
                <a:spcBef>
                  <a:spcPct val="0"/>
                </a:spcBef>
                <a:spcAft>
                  <a:spcPct val="0"/>
                </a:spcAft>
                <a:buClrTx/>
              </a:pPr>
              <a:r>
                <a:rPr lang="en-US" sz="1800" b="1" kern="1200">
                  <a:solidFill>
                    <a:sysClr val="windowText" lastClr="000000"/>
                  </a:solidFill>
                  <a:latin typeface="Gill Sans"/>
                  <a:ea typeface="ヒラギノ角ゴ ProN W3" pitchFamily="-65" charset="-128"/>
                  <a:sym typeface="Gill Sans" charset="0"/>
                </a:rPr>
                <a:t>A</a:t>
              </a:r>
            </a:p>
          </p:txBody>
        </p:sp>
        <p:sp>
          <p:nvSpPr>
            <p:cNvPr id="36" name="Rectangle 35">
              <a:extLst>
                <a:ext uri="{FF2B5EF4-FFF2-40B4-BE49-F238E27FC236}">
                  <a16:creationId xmlns:a16="http://schemas.microsoft.com/office/drawing/2014/main" id="{9DF6E481-2963-695C-A2CA-5FB623E3D48E}"/>
                </a:ext>
              </a:extLst>
            </p:cNvPr>
            <p:cNvSpPr/>
            <p:nvPr/>
          </p:nvSpPr>
          <p:spPr>
            <a:xfrm>
              <a:off x="5027528" y="3389443"/>
              <a:ext cx="561049" cy="209564"/>
            </a:xfrm>
            <a:prstGeom prst="rect">
              <a:avLst/>
            </a:prstGeom>
            <a:solidFill>
              <a:srgbClr val="F79646">
                <a:lumMod val="40000"/>
                <a:lumOff val="60000"/>
              </a:srgbClr>
            </a:solidFill>
            <a:ln w="28575" cap="flat" cmpd="sng" algn="ctr">
              <a:solidFill>
                <a:srgbClr val="000000"/>
              </a:solid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p>
              <a:pPr algn="ctr" defTabSz="482163" fontAlgn="base">
                <a:spcBef>
                  <a:spcPct val="0"/>
                </a:spcBef>
                <a:spcAft>
                  <a:spcPct val="0"/>
                </a:spcAft>
                <a:buClrTx/>
              </a:pPr>
              <a:r>
                <a:rPr lang="en-US" sz="1800" b="1" kern="1200">
                  <a:solidFill>
                    <a:sysClr val="windowText" lastClr="000000"/>
                  </a:solidFill>
                  <a:latin typeface="Gill Sans"/>
                  <a:ea typeface="ヒラギノ角ゴ ProN W3" pitchFamily="-65" charset="-128"/>
                  <a:sym typeface="Gill Sans" charset="0"/>
                </a:rPr>
                <a:t>A</a:t>
              </a:r>
            </a:p>
          </p:txBody>
        </p:sp>
        <p:sp>
          <p:nvSpPr>
            <p:cNvPr id="37" name="Rectangle 36">
              <a:extLst>
                <a:ext uri="{FF2B5EF4-FFF2-40B4-BE49-F238E27FC236}">
                  <a16:creationId xmlns:a16="http://schemas.microsoft.com/office/drawing/2014/main" id="{F0A97C49-524B-B674-DACC-0E056C4FCE5F}"/>
                </a:ext>
              </a:extLst>
            </p:cNvPr>
            <p:cNvSpPr/>
            <p:nvPr/>
          </p:nvSpPr>
          <p:spPr>
            <a:xfrm>
              <a:off x="5027528" y="3650173"/>
              <a:ext cx="561049" cy="209564"/>
            </a:xfrm>
            <a:prstGeom prst="rect">
              <a:avLst/>
            </a:prstGeom>
            <a:solidFill>
              <a:srgbClr val="F79646">
                <a:lumMod val="40000"/>
                <a:lumOff val="60000"/>
              </a:srgbClr>
            </a:solidFill>
            <a:ln w="28575" cap="flat" cmpd="sng" algn="ctr">
              <a:solidFill>
                <a:srgbClr val="000000"/>
              </a:solid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p>
              <a:pPr algn="ctr" defTabSz="482163" fontAlgn="base">
                <a:spcBef>
                  <a:spcPct val="0"/>
                </a:spcBef>
                <a:spcAft>
                  <a:spcPct val="0"/>
                </a:spcAft>
                <a:buClrTx/>
              </a:pPr>
              <a:r>
                <a:rPr lang="en-US" sz="1800" b="1" kern="1200">
                  <a:solidFill>
                    <a:sysClr val="windowText" lastClr="000000"/>
                  </a:solidFill>
                  <a:latin typeface="Gill Sans"/>
                  <a:ea typeface="ヒラギノ角ゴ ProN W3" pitchFamily="-65" charset="-128"/>
                  <a:sym typeface="Gill Sans" charset="0"/>
                </a:rPr>
                <a:t>A</a:t>
              </a:r>
            </a:p>
          </p:txBody>
        </p:sp>
        <p:sp>
          <p:nvSpPr>
            <p:cNvPr id="38" name="Rectangle 37">
              <a:extLst>
                <a:ext uri="{FF2B5EF4-FFF2-40B4-BE49-F238E27FC236}">
                  <a16:creationId xmlns:a16="http://schemas.microsoft.com/office/drawing/2014/main" id="{B8363F70-C3AC-0B34-059F-E1A37268E5F4}"/>
                </a:ext>
              </a:extLst>
            </p:cNvPr>
            <p:cNvSpPr/>
            <p:nvPr/>
          </p:nvSpPr>
          <p:spPr>
            <a:xfrm>
              <a:off x="5027528" y="3910903"/>
              <a:ext cx="561049" cy="209564"/>
            </a:xfrm>
            <a:prstGeom prst="rect">
              <a:avLst/>
            </a:prstGeom>
            <a:solidFill>
              <a:srgbClr val="F79646">
                <a:lumMod val="40000"/>
                <a:lumOff val="60000"/>
              </a:srgbClr>
            </a:solidFill>
            <a:ln w="28575" cap="flat" cmpd="sng" algn="ctr">
              <a:solidFill>
                <a:srgbClr val="000000"/>
              </a:solid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p>
              <a:pPr algn="ctr" defTabSz="482163" fontAlgn="base">
                <a:spcBef>
                  <a:spcPct val="0"/>
                </a:spcBef>
                <a:spcAft>
                  <a:spcPct val="0"/>
                </a:spcAft>
                <a:buClrTx/>
              </a:pPr>
              <a:r>
                <a:rPr lang="en-US" sz="1800" b="1" kern="1200">
                  <a:solidFill>
                    <a:sysClr val="windowText" lastClr="000000"/>
                  </a:solidFill>
                  <a:latin typeface="Gill Sans"/>
                  <a:ea typeface="ヒラギノ角ゴ ProN W3" pitchFamily="-65" charset="-128"/>
                  <a:sym typeface="Gill Sans" charset="0"/>
                </a:rPr>
                <a:t>A</a:t>
              </a:r>
            </a:p>
          </p:txBody>
        </p:sp>
        <p:sp>
          <p:nvSpPr>
            <p:cNvPr id="39" name="Rectangle 38">
              <a:extLst>
                <a:ext uri="{FF2B5EF4-FFF2-40B4-BE49-F238E27FC236}">
                  <a16:creationId xmlns:a16="http://schemas.microsoft.com/office/drawing/2014/main" id="{E0925DC6-AFCC-BEEE-1B9E-2CA00992112F}"/>
                </a:ext>
              </a:extLst>
            </p:cNvPr>
            <p:cNvSpPr/>
            <p:nvPr/>
          </p:nvSpPr>
          <p:spPr>
            <a:xfrm>
              <a:off x="5027528" y="4171634"/>
              <a:ext cx="561049" cy="209564"/>
            </a:xfrm>
            <a:prstGeom prst="rect">
              <a:avLst/>
            </a:prstGeom>
            <a:solidFill>
              <a:srgbClr val="F79646">
                <a:lumMod val="40000"/>
                <a:lumOff val="60000"/>
              </a:srgbClr>
            </a:solidFill>
            <a:ln w="28575" cap="flat" cmpd="sng" algn="ctr">
              <a:solidFill>
                <a:srgbClr val="000000"/>
              </a:solid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p>
              <a:pPr algn="ctr" defTabSz="482163" fontAlgn="base">
                <a:spcBef>
                  <a:spcPct val="0"/>
                </a:spcBef>
                <a:spcAft>
                  <a:spcPct val="0"/>
                </a:spcAft>
                <a:buClrTx/>
              </a:pPr>
              <a:r>
                <a:rPr lang="en-US" sz="1800" b="1" kern="1200">
                  <a:solidFill>
                    <a:sysClr val="windowText" lastClr="000000"/>
                  </a:solidFill>
                  <a:latin typeface="Gill Sans"/>
                  <a:ea typeface="ヒラギノ角ゴ ProN W3" pitchFamily="-65" charset="-128"/>
                  <a:sym typeface="Gill Sans" charset="0"/>
                </a:rPr>
                <a:t>A</a:t>
              </a:r>
            </a:p>
          </p:txBody>
        </p:sp>
        <p:sp>
          <p:nvSpPr>
            <p:cNvPr id="40" name="Rectangle 39">
              <a:extLst>
                <a:ext uri="{FF2B5EF4-FFF2-40B4-BE49-F238E27FC236}">
                  <a16:creationId xmlns:a16="http://schemas.microsoft.com/office/drawing/2014/main" id="{9D67CD91-341F-B2C3-77E5-F941F8239A7B}"/>
                </a:ext>
              </a:extLst>
            </p:cNvPr>
            <p:cNvSpPr/>
            <p:nvPr/>
          </p:nvSpPr>
          <p:spPr>
            <a:xfrm>
              <a:off x="5027528" y="4441112"/>
              <a:ext cx="561049" cy="209564"/>
            </a:xfrm>
            <a:prstGeom prst="rect">
              <a:avLst/>
            </a:prstGeom>
            <a:solidFill>
              <a:srgbClr val="F79646">
                <a:lumMod val="40000"/>
                <a:lumOff val="60000"/>
              </a:srgbClr>
            </a:solidFill>
            <a:ln w="28575" cap="flat" cmpd="sng" algn="ctr">
              <a:solidFill>
                <a:srgbClr val="000000"/>
              </a:solid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p>
              <a:pPr algn="ctr" defTabSz="482163" fontAlgn="base">
                <a:spcBef>
                  <a:spcPct val="0"/>
                </a:spcBef>
                <a:spcAft>
                  <a:spcPct val="0"/>
                </a:spcAft>
                <a:buClrTx/>
              </a:pPr>
              <a:r>
                <a:rPr lang="en-US" sz="1800" b="1" kern="1200">
                  <a:solidFill>
                    <a:sysClr val="windowText" lastClr="000000"/>
                  </a:solidFill>
                  <a:latin typeface="Gill Sans"/>
                  <a:ea typeface="ヒラギノ角ゴ ProN W3" pitchFamily="-65" charset="-128"/>
                  <a:sym typeface="Gill Sans" charset="0"/>
                </a:rPr>
                <a:t>A</a:t>
              </a:r>
            </a:p>
          </p:txBody>
        </p:sp>
        <p:sp>
          <p:nvSpPr>
            <p:cNvPr id="41" name="Rectangle 40">
              <a:extLst>
                <a:ext uri="{FF2B5EF4-FFF2-40B4-BE49-F238E27FC236}">
                  <a16:creationId xmlns:a16="http://schemas.microsoft.com/office/drawing/2014/main" id="{1236B740-E73A-BCFD-4DA0-9701573EB2EB}"/>
                </a:ext>
              </a:extLst>
            </p:cNvPr>
            <p:cNvSpPr/>
            <p:nvPr/>
          </p:nvSpPr>
          <p:spPr>
            <a:xfrm>
              <a:off x="5027528" y="4701843"/>
              <a:ext cx="561049" cy="209564"/>
            </a:xfrm>
            <a:prstGeom prst="rect">
              <a:avLst/>
            </a:prstGeom>
            <a:solidFill>
              <a:srgbClr val="F79646">
                <a:lumMod val="40000"/>
                <a:lumOff val="60000"/>
              </a:srgbClr>
            </a:solidFill>
            <a:ln w="28575" cap="flat" cmpd="sng" algn="ctr">
              <a:solidFill>
                <a:srgbClr val="000000"/>
              </a:solid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p>
              <a:pPr algn="ctr" defTabSz="482163" fontAlgn="base">
                <a:spcBef>
                  <a:spcPct val="0"/>
                </a:spcBef>
                <a:spcAft>
                  <a:spcPct val="0"/>
                </a:spcAft>
                <a:buClrTx/>
              </a:pPr>
              <a:r>
                <a:rPr lang="en-US" sz="1800" b="1" kern="1200">
                  <a:solidFill>
                    <a:sysClr val="windowText" lastClr="000000"/>
                  </a:solidFill>
                  <a:latin typeface="Gill Sans"/>
                  <a:ea typeface="ヒラギノ角ゴ ProN W3" pitchFamily="-65" charset="-128"/>
                  <a:sym typeface="Gill Sans" charset="0"/>
                </a:rPr>
                <a:t>A</a:t>
              </a:r>
            </a:p>
          </p:txBody>
        </p:sp>
      </p:grpSp>
      <p:pic>
        <p:nvPicPr>
          <p:cNvPr id="42" name="Picture 41">
            <a:extLst>
              <a:ext uri="{FF2B5EF4-FFF2-40B4-BE49-F238E27FC236}">
                <a16:creationId xmlns:a16="http://schemas.microsoft.com/office/drawing/2014/main" id="{5C58FFEC-7094-19EB-C87C-04C066E37DE6}"/>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Lst>
          </a:blip>
          <a:srcRect b="1699"/>
          <a:stretch/>
        </p:blipFill>
        <p:spPr>
          <a:xfrm>
            <a:off x="6301965" y="2972764"/>
            <a:ext cx="938052" cy="948482"/>
          </a:xfrm>
          <a:prstGeom prst="rect">
            <a:avLst/>
          </a:prstGeom>
          <a:ln w="57150">
            <a:solidFill>
              <a:schemeClr val="tx1"/>
            </a:solidFill>
          </a:ln>
          <a:effectLst>
            <a:softEdge rad="112500"/>
          </a:effectLst>
        </p:spPr>
      </p:pic>
      <p:sp>
        <p:nvSpPr>
          <p:cNvPr id="43" name="Arrow: Left 42">
            <a:extLst>
              <a:ext uri="{FF2B5EF4-FFF2-40B4-BE49-F238E27FC236}">
                <a16:creationId xmlns:a16="http://schemas.microsoft.com/office/drawing/2014/main" id="{932E5310-6A2D-382D-ED45-CC48D322E384}"/>
              </a:ext>
            </a:extLst>
          </p:cNvPr>
          <p:cNvSpPr/>
          <p:nvPr/>
        </p:nvSpPr>
        <p:spPr>
          <a:xfrm rot="10800000">
            <a:off x="5722078" y="3242779"/>
            <a:ext cx="561048" cy="309066"/>
          </a:xfrm>
          <a:prstGeom prst="leftArrow">
            <a:avLst/>
          </a:prstGeom>
          <a:solidFill>
            <a:schemeClr val="bg1"/>
          </a:solidFill>
          <a:ln w="19050">
            <a:solidFill>
              <a:schemeClr val="tx1"/>
            </a:solidFill>
          </a:ln>
          <a:effectLst>
            <a:outerShdw blurRad="50800" dist="38100" dir="2700000" algn="tl" rotWithShape="0">
              <a:prstClr val="black">
                <a:alpha val="40000"/>
              </a:prst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grpSp>
        <p:nvGrpSpPr>
          <p:cNvPr id="60" name="Group 59">
            <a:extLst>
              <a:ext uri="{FF2B5EF4-FFF2-40B4-BE49-F238E27FC236}">
                <a16:creationId xmlns:a16="http://schemas.microsoft.com/office/drawing/2014/main" id="{15BE4DDB-0266-8035-4D2B-AA535737803E}"/>
              </a:ext>
            </a:extLst>
          </p:cNvPr>
          <p:cNvGrpSpPr/>
          <p:nvPr/>
        </p:nvGrpSpPr>
        <p:grpSpPr>
          <a:xfrm>
            <a:off x="8035870" y="2763200"/>
            <a:ext cx="561049" cy="1252485"/>
            <a:chOff x="8035870" y="2763200"/>
            <a:chExt cx="561049" cy="1252485"/>
          </a:xfrm>
        </p:grpSpPr>
        <p:sp>
          <p:nvSpPr>
            <p:cNvPr id="45" name="Rectangle 44">
              <a:extLst>
                <a:ext uri="{FF2B5EF4-FFF2-40B4-BE49-F238E27FC236}">
                  <a16:creationId xmlns:a16="http://schemas.microsoft.com/office/drawing/2014/main" id="{F5116297-A3CC-E386-37E5-B1F91DADCDF9}"/>
                </a:ext>
              </a:extLst>
            </p:cNvPr>
            <p:cNvSpPr/>
            <p:nvPr/>
          </p:nvSpPr>
          <p:spPr>
            <a:xfrm>
              <a:off x="8035870" y="2763200"/>
              <a:ext cx="561049" cy="209564"/>
            </a:xfrm>
            <a:prstGeom prst="rect">
              <a:avLst/>
            </a:prstGeom>
            <a:solidFill>
              <a:srgbClr val="F79646">
                <a:lumMod val="40000"/>
                <a:lumOff val="60000"/>
              </a:srgbClr>
            </a:solidFill>
            <a:ln w="28575" cap="flat" cmpd="sng" algn="ctr">
              <a:solidFill>
                <a:srgbClr val="000000"/>
              </a:solid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p>
              <a:pPr algn="ctr" defTabSz="482163" fontAlgn="base">
                <a:spcBef>
                  <a:spcPct val="0"/>
                </a:spcBef>
                <a:spcAft>
                  <a:spcPct val="0"/>
                </a:spcAft>
                <a:buClrTx/>
              </a:pPr>
              <a:r>
                <a:rPr lang="en-US" sz="1800" b="1" kern="1200">
                  <a:solidFill>
                    <a:sysClr val="windowText" lastClr="000000"/>
                  </a:solidFill>
                  <a:latin typeface="Gill Sans"/>
                  <a:ea typeface="ヒラギノ角ゴ ProN W3" pitchFamily="-65" charset="-128"/>
                  <a:sym typeface="Gill Sans" charset="0"/>
                </a:rPr>
                <a:t>A</a:t>
              </a:r>
            </a:p>
          </p:txBody>
        </p:sp>
        <p:sp>
          <p:nvSpPr>
            <p:cNvPr id="46" name="Rectangle 45">
              <a:extLst>
                <a:ext uri="{FF2B5EF4-FFF2-40B4-BE49-F238E27FC236}">
                  <a16:creationId xmlns:a16="http://schemas.microsoft.com/office/drawing/2014/main" id="{BCD1A621-F2F4-6E27-A039-B4EF96B59D48}"/>
                </a:ext>
              </a:extLst>
            </p:cNvPr>
            <p:cNvSpPr/>
            <p:nvPr/>
          </p:nvSpPr>
          <p:spPr>
            <a:xfrm>
              <a:off x="8035870" y="3023930"/>
              <a:ext cx="561049" cy="209564"/>
            </a:xfrm>
            <a:prstGeom prst="rect">
              <a:avLst/>
            </a:prstGeom>
            <a:solidFill>
              <a:srgbClr val="F79646">
                <a:lumMod val="40000"/>
                <a:lumOff val="60000"/>
              </a:srgbClr>
            </a:solidFill>
            <a:ln w="28575" cap="flat" cmpd="sng" algn="ctr">
              <a:solidFill>
                <a:srgbClr val="000000"/>
              </a:solid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p>
              <a:pPr algn="ctr" defTabSz="482163" fontAlgn="base">
                <a:spcBef>
                  <a:spcPct val="0"/>
                </a:spcBef>
                <a:spcAft>
                  <a:spcPct val="0"/>
                </a:spcAft>
                <a:buClrTx/>
              </a:pPr>
              <a:r>
                <a:rPr lang="en-US" sz="1800" b="1" kern="1200">
                  <a:solidFill>
                    <a:sysClr val="windowText" lastClr="000000"/>
                  </a:solidFill>
                  <a:latin typeface="Gill Sans"/>
                  <a:ea typeface="ヒラギノ角ゴ ProN W3" pitchFamily="-65" charset="-128"/>
                  <a:sym typeface="Gill Sans" charset="0"/>
                </a:rPr>
                <a:t>A</a:t>
              </a:r>
            </a:p>
          </p:txBody>
        </p:sp>
        <p:sp>
          <p:nvSpPr>
            <p:cNvPr id="47" name="Rectangle 46">
              <a:extLst>
                <a:ext uri="{FF2B5EF4-FFF2-40B4-BE49-F238E27FC236}">
                  <a16:creationId xmlns:a16="http://schemas.microsoft.com/office/drawing/2014/main" id="{070CE4E9-1060-A949-4D91-8B3D7ADE9112}"/>
                </a:ext>
              </a:extLst>
            </p:cNvPr>
            <p:cNvSpPr/>
            <p:nvPr/>
          </p:nvSpPr>
          <p:spPr>
            <a:xfrm>
              <a:off x="8035870" y="3284660"/>
              <a:ext cx="561049" cy="209564"/>
            </a:xfrm>
            <a:prstGeom prst="rect">
              <a:avLst/>
            </a:prstGeom>
            <a:solidFill>
              <a:srgbClr val="F79646">
                <a:lumMod val="40000"/>
                <a:lumOff val="60000"/>
              </a:srgbClr>
            </a:solidFill>
            <a:ln w="28575" cap="flat" cmpd="sng" algn="ctr">
              <a:solidFill>
                <a:srgbClr val="000000"/>
              </a:solid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p>
              <a:pPr algn="ctr" defTabSz="482163" fontAlgn="base">
                <a:spcBef>
                  <a:spcPct val="0"/>
                </a:spcBef>
                <a:spcAft>
                  <a:spcPct val="0"/>
                </a:spcAft>
                <a:buClrTx/>
              </a:pPr>
              <a:r>
                <a:rPr lang="en-US" sz="1800" b="1" kern="1200">
                  <a:solidFill>
                    <a:sysClr val="windowText" lastClr="000000"/>
                  </a:solidFill>
                  <a:latin typeface="Gill Sans"/>
                  <a:ea typeface="ヒラギノ角ゴ ProN W3" pitchFamily="-65" charset="-128"/>
                  <a:sym typeface="Gill Sans" charset="0"/>
                </a:rPr>
                <a:t>A</a:t>
              </a:r>
            </a:p>
          </p:txBody>
        </p:sp>
        <p:sp>
          <p:nvSpPr>
            <p:cNvPr id="48" name="Rectangle 47">
              <a:extLst>
                <a:ext uri="{FF2B5EF4-FFF2-40B4-BE49-F238E27FC236}">
                  <a16:creationId xmlns:a16="http://schemas.microsoft.com/office/drawing/2014/main" id="{ADA24E0A-B32B-7DCD-C469-B702960B759F}"/>
                </a:ext>
              </a:extLst>
            </p:cNvPr>
            <p:cNvSpPr/>
            <p:nvPr/>
          </p:nvSpPr>
          <p:spPr>
            <a:xfrm>
              <a:off x="8035870" y="3545390"/>
              <a:ext cx="561049" cy="209564"/>
            </a:xfrm>
            <a:prstGeom prst="rect">
              <a:avLst/>
            </a:prstGeom>
            <a:solidFill>
              <a:srgbClr val="F79646">
                <a:lumMod val="40000"/>
                <a:lumOff val="60000"/>
              </a:srgbClr>
            </a:solidFill>
            <a:ln w="28575" cap="flat" cmpd="sng" algn="ctr">
              <a:solidFill>
                <a:srgbClr val="000000"/>
              </a:solid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p>
              <a:pPr algn="ctr" defTabSz="482163" fontAlgn="base">
                <a:spcBef>
                  <a:spcPct val="0"/>
                </a:spcBef>
                <a:spcAft>
                  <a:spcPct val="0"/>
                </a:spcAft>
                <a:buClrTx/>
              </a:pPr>
              <a:r>
                <a:rPr lang="en-US" sz="1800" b="1" kern="1200">
                  <a:solidFill>
                    <a:sysClr val="windowText" lastClr="000000"/>
                  </a:solidFill>
                  <a:latin typeface="Gill Sans"/>
                  <a:ea typeface="ヒラギノ角ゴ ProN W3" pitchFamily="-65" charset="-128"/>
                  <a:sym typeface="Gill Sans" charset="0"/>
                </a:rPr>
                <a:t>A</a:t>
              </a:r>
            </a:p>
          </p:txBody>
        </p:sp>
        <p:sp>
          <p:nvSpPr>
            <p:cNvPr id="49" name="Rectangle 48">
              <a:extLst>
                <a:ext uri="{FF2B5EF4-FFF2-40B4-BE49-F238E27FC236}">
                  <a16:creationId xmlns:a16="http://schemas.microsoft.com/office/drawing/2014/main" id="{04763F57-0BD2-AE7F-A2C0-E0F8932395DD}"/>
                </a:ext>
              </a:extLst>
            </p:cNvPr>
            <p:cNvSpPr/>
            <p:nvPr/>
          </p:nvSpPr>
          <p:spPr>
            <a:xfrm>
              <a:off x="8035870" y="3806121"/>
              <a:ext cx="561049" cy="209564"/>
            </a:xfrm>
            <a:prstGeom prst="rect">
              <a:avLst/>
            </a:prstGeom>
            <a:solidFill>
              <a:srgbClr val="F79646">
                <a:lumMod val="40000"/>
                <a:lumOff val="60000"/>
              </a:srgbClr>
            </a:solidFill>
            <a:ln w="28575" cap="flat" cmpd="sng" algn="ctr">
              <a:solidFill>
                <a:srgbClr val="000000"/>
              </a:solidFill>
              <a:prstDash val="solid"/>
              <a:round/>
              <a:headEnd type="none" w="med" len="med"/>
              <a:tailEnd type="none" w="med" len="med"/>
            </a:ln>
            <a:effectLst/>
          </p:spPr>
          <p:txBody>
            <a:bodyPr vert="horz" wrap="square" lIns="48219" tIns="24109" rIns="48219" bIns="24109" numCol="1" rtlCol="0" anchor="ctr" anchorCtr="0" compatLnSpc="1">
              <a:prstTxWarp prst="textNoShape">
                <a:avLst/>
              </a:prstTxWarp>
            </a:bodyPr>
            <a:lstStyle/>
            <a:p>
              <a:pPr algn="ctr" defTabSz="482163" fontAlgn="base">
                <a:spcBef>
                  <a:spcPct val="0"/>
                </a:spcBef>
                <a:spcAft>
                  <a:spcPct val="0"/>
                </a:spcAft>
                <a:buClrTx/>
              </a:pPr>
              <a:r>
                <a:rPr lang="en-US" sz="1800" b="1" kern="1200">
                  <a:solidFill>
                    <a:sysClr val="windowText" lastClr="000000"/>
                  </a:solidFill>
                  <a:latin typeface="Gill Sans"/>
                  <a:ea typeface="ヒラギノ角ゴ ProN W3" pitchFamily="-65" charset="-128"/>
                  <a:sym typeface="Gill Sans" charset="0"/>
                </a:rPr>
                <a:t>A</a:t>
              </a:r>
            </a:p>
          </p:txBody>
        </p:sp>
      </p:grpSp>
      <p:sp>
        <p:nvSpPr>
          <p:cNvPr id="50" name="Arrow: Left 49">
            <a:extLst>
              <a:ext uri="{FF2B5EF4-FFF2-40B4-BE49-F238E27FC236}">
                <a16:creationId xmlns:a16="http://schemas.microsoft.com/office/drawing/2014/main" id="{669D6603-2EA9-0DE3-61B2-A6CE9E6DBDEF}"/>
              </a:ext>
            </a:extLst>
          </p:cNvPr>
          <p:cNvSpPr/>
          <p:nvPr/>
        </p:nvSpPr>
        <p:spPr>
          <a:xfrm rot="10800000">
            <a:off x="7308702" y="3274583"/>
            <a:ext cx="561048" cy="309066"/>
          </a:xfrm>
          <a:prstGeom prst="leftArrow">
            <a:avLst/>
          </a:prstGeom>
          <a:solidFill>
            <a:schemeClr val="bg1"/>
          </a:solidFill>
          <a:ln w="19050">
            <a:solidFill>
              <a:schemeClr val="tx1"/>
            </a:solidFill>
          </a:ln>
          <a:effectLst>
            <a:outerShdw blurRad="50800" dist="38100" dir="2700000" algn="tl" rotWithShape="0">
              <a:prstClr val="black">
                <a:alpha val="40000"/>
              </a:prst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51" name="TextBox 50">
            <a:extLst>
              <a:ext uri="{FF2B5EF4-FFF2-40B4-BE49-F238E27FC236}">
                <a16:creationId xmlns:a16="http://schemas.microsoft.com/office/drawing/2014/main" id="{E2CF18E1-7BF2-5D70-367F-B634A8644BB1}"/>
              </a:ext>
            </a:extLst>
          </p:cNvPr>
          <p:cNvSpPr txBox="1"/>
          <p:nvPr/>
        </p:nvSpPr>
        <p:spPr>
          <a:xfrm>
            <a:off x="7934615" y="4144672"/>
            <a:ext cx="811441" cy="523220"/>
          </a:xfrm>
          <a:prstGeom prst="rect">
            <a:avLst/>
          </a:prstGeom>
          <a:noFill/>
        </p:spPr>
        <p:txBody>
          <a:bodyPr wrap="none" rtlCol="0">
            <a:spAutoFit/>
          </a:bodyPr>
          <a:lstStyle/>
          <a:p>
            <a:pPr algn="ctr"/>
            <a:r>
              <a:rPr lang="en-US" sz="2800" b="1">
                <a:latin typeface="Gill Sans"/>
              </a:rPr>
              <a:t>48%</a:t>
            </a:r>
          </a:p>
        </p:txBody>
      </p:sp>
    </p:spTree>
    <p:custDataLst>
      <p:tags r:id="rId1"/>
    </p:custDataLst>
    <p:extLst>
      <p:ext uri="{BB962C8B-B14F-4D97-AF65-F5344CB8AC3E}">
        <p14:creationId xmlns:p14="http://schemas.microsoft.com/office/powerpoint/2010/main" val="335172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par>
                          <p:cTn id="23" fill="hold">
                            <p:stCondLst>
                              <p:cond delay="500"/>
                            </p:stCondLst>
                            <p:childTnLst>
                              <p:par>
                                <p:cTn id="24" presetID="10" presetClass="entr" presetSubtype="0" fill="hold" nodeType="afterEffect">
                                  <p:stCondLst>
                                    <p:cond delay="1500"/>
                                  </p:stCondLst>
                                  <p:childTnLst>
                                    <p:set>
                                      <p:cBhvr>
                                        <p:cTn id="25" dur="1" fill="hold">
                                          <p:stCondLst>
                                            <p:cond delay="0"/>
                                          </p:stCondLst>
                                        </p:cTn>
                                        <p:tgtEl>
                                          <p:spTgt spid="59"/>
                                        </p:tgtEl>
                                        <p:attrNameLst>
                                          <p:attrName>style.visibility</p:attrName>
                                        </p:attrNameLst>
                                      </p:cBhvr>
                                      <p:to>
                                        <p:strVal val="visible"/>
                                      </p:to>
                                    </p:set>
                                    <p:animEffect transition="in" filter="fade">
                                      <p:cBhvr>
                                        <p:cTn id="26" dur="500"/>
                                        <p:tgtEl>
                                          <p:spTgt spid="59"/>
                                        </p:tgtEl>
                                      </p:cBhvr>
                                    </p:animEffect>
                                  </p:childTnLst>
                                </p:cTn>
                              </p:par>
                              <p:par>
                                <p:cTn id="27" presetID="10" presetClass="entr" presetSubtype="0" fill="hold" nodeType="withEffect">
                                  <p:stCondLst>
                                    <p:cond delay="150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par>
                                <p:cTn id="30" presetID="10" presetClass="entr" presetSubtype="0" fill="hold" grpId="0" nodeType="withEffect">
                                  <p:stCondLst>
                                    <p:cond delay="150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par>
                                <p:cTn id="33" presetID="10" presetClass="entr" presetSubtype="0" fill="hold" nodeType="withEffect">
                                  <p:stCondLst>
                                    <p:cond delay="150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500"/>
                                        <p:tgtEl>
                                          <p:spTgt spid="60"/>
                                        </p:tgtEl>
                                      </p:cBhvr>
                                    </p:animEffect>
                                  </p:childTnLst>
                                </p:cTn>
                              </p:par>
                              <p:par>
                                <p:cTn id="36" presetID="10" presetClass="entr" presetSubtype="0" fill="hold" grpId="0" nodeType="withEffect">
                                  <p:stCondLst>
                                    <p:cond delay="1500"/>
                                  </p:stCondLst>
                                  <p:childTnLst>
                                    <p:set>
                                      <p:cBhvr>
                                        <p:cTn id="37" dur="1" fill="hold">
                                          <p:stCondLst>
                                            <p:cond delay="0"/>
                                          </p:stCondLst>
                                        </p:cTn>
                                        <p:tgtEl>
                                          <p:spTgt spid="50"/>
                                        </p:tgtEl>
                                        <p:attrNameLst>
                                          <p:attrName>style.visibility</p:attrName>
                                        </p:attrNameLst>
                                      </p:cBhvr>
                                      <p:to>
                                        <p:strVal val="visible"/>
                                      </p:to>
                                    </p:set>
                                    <p:animEffect transition="in" filter="fade">
                                      <p:cBhvr>
                                        <p:cTn id="38" dur="500"/>
                                        <p:tgtEl>
                                          <p:spTgt spid="50"/>
                                        </p:tgtEl>
                                      </p:cBhvr>
                                    </p:animEffect>
                                  </p:childTnLst>
                                </p:cTn>
                              </p:par>
                              <p:par>
                                <p:cTn id="39" presetID="10" presetClass="entr" presetSubtype="0" fill="hold" grpId="0" nodeType="withEffect">
                                  <p:stCondLst>
                                    <p:cond delay="1500"/>
                                  </p:stCondLst>
                                  <p:childTnLst>
                                    <p:set>
                                      <p:cBhvr>
                                        <p:cTn id="40" dur="1" fill="hold">
                                          <p:stCondLst>
                                            <p:cond delay="0"/>
                                          </p:stCondLst>
                                        </p:cTn>
                                        <p:tgtEl>
                                          <p:spTgt spid="51"/>
                                        </p:tgtEl>
                                        <p:attrNameLst>
                                          <p:attrName>style.visibility</p:attrName>
                                        </p:attrNameLst>
                                      </p:cBhvr>
                                      <p:to>
                                        <p:strVal val="visible"/>
                                      </p:to>
                                    </p:set>
                                    <p:animEffect transition="in" filter="fade">
                                      <p:cBhvr>
                                        <p:cTn id="4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9" grpId="0" animBg="1"/>
      <p:bldP spid="30" grpId="0"/>
      <p:bldP spid="43" grpId="0" animBg="1"/>
      <p:bldP spid="50" grpId="0" animBg="1"/>
      <p:bldP spid="5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2" descr="A minimalist, monochrome image of a programmer sitting in front of a computer, displaying a frustrated expression. They are surrounded by a few crumpled paper balls and a single large coffee cup on their desk. The room is lit by a single desk lamp, creating a focused but stressful atmosphere. The computer screen is filled with code, and the overall scene is depicted in shades of gray to emphasize the simplicity and the programmer's mood of frustration with the editing process.">
            <a:extLst>
              <a:ext uri="{FF2B5EF4-FFF2-40B4-BE49-F238E27FC236}">
                <a16:creationId xmlns:a16="http://schemas.microsoft.com/office/drawing/2014/main" id="{FB4820DE-3F71-A2DC-D72F-7FF0187643A4}"/>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Rounded Corners 4">
            <a:extLst>
              <a:ext uri="{FF2B5EF4-FFF2-40B4-BE49-F238E27FC236}">
                <a16:creationId xmlns:a16="http://schemas.microsoft.com/office/drawing/2014/main" id="{90B2E435-31B4-60E0-49FE-0FB534C63908}"/>
              </a:ext>
            </a:extLst>
          </p:cNvPr>
          <p:cNvSpPr/>
          <p:nvPr/>
        </p:nvSpPr>
        <p:spPr>
          <a:xfrm>
            <a:off x="5601629" y="157991"/>
            <a:ext cx="3282175" cy="881230"/>
          </a:xfrm>
          <a:prstGeom prst="roundRect">
            <a:avLst/>
          </a:prstGeom>
          <a:solidFill>
            <a:schemeClr val="accent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ADLaM Display" panose="02010000000000000000" pitchFamily="2" charset="0"/>
                <a:ea typeface="ADLaM Display" panose="02010000000000000000" pitchFamily="2" charset="0"/>
                <a:cs typeface="ADLaM Display" panose="02010000000000000000" pitchFamily="2" charset="0"/>
              </a:rPr>
              <a:t>Transparent</a:t>
            </a:r>
          </a:p>
        </p:txBody>
      </p:sp>
      <p:sp>
        <p:nvSpPr>
          <p:cNvPr id="6" name="Rectangle: Rounded Corners 5">
            <a:extLst>
              <a:ext uri="{FF2B5EF4-FFF2-40B4-BE49-F238E27FC236}">
                <a16:creationId xmlns:a16="http://schemas.microsoft.com/office/drawing/2014/main" id="{4A661807-9C83-8B00-033B-09A4B38AF90A}"/>
              </a:ext>
            </a:extLst>
          </p:cNvPr>
          <p:cNvSpPr/>
          <p:nvPr/>
        </p:nvSpPr>
        <p:spPr>
          <a:xfrm>
            <a:off x="1816043" y="157991"/>
            <a:ext cx="3543977" cy="881230"/>
          </a:xfrm>
          <a:prstGeom prst="roundRect">
            <a:avLst/>
          </a:prstGeom>
          <a:solidFill>
            <a:schemeClr val="accent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ADLaM Display" panose="02010000000000000000" pitchFamily="2" charset="0"/>
                <a:ea typeface="ADLaM Display" panose="02010000000000000000" pitchFamily="2" charset="0"/>
                <a:cs typeface="ADLaM Display" panose="02010000000000000000" pitchFamily="2" charset="0"/>
              </a:rPr>
              <a:t>Lossless</a:t>
            </a:r>
          </a:p>
        </p:txBody>
      </p:sp>
      <p:sp>
        <p:nvSpPr>
          <p:cNvPr id="7" name="Rectangle: Rounded Corners 6">
            <a:extLst>
              <a:ext uri="{FF2B5EF4-FFF2-40B4-BE49-F238E27FC236}">
                <a16:creationId xmlns:a16="http://schemas.microsoft.com/office/drawing/2014/main" id="{A313B896-9A4A-664E-02B2-EF776DEF4548}"/>
              </a:ext>
            </a:extLst>
          </p:cNvPr>
          <p:cNvSpPr/>
          <p:nvPr/>
        </p:nvSpPr>
        <p:spPr>
          <a:xfrm>
            <a:off x="5601629" y="1264359"/>
            <a:ext cx="3282175" cy="881230"/>
          </a:xfrm>
          <a:prstGeom prst="roundRect">
            <a:avLst/>
          </a:prstGeom>
          <a:solidFill>
            <a:srgbClr val="CDE9B5"/>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ADLaM Display" panose="02010000000000000000" pitchFamily="2" charset="0"/>
                <a:ea typeface="ADLaM Display" panose="02010000000000000000" pitchFamily="2" charset="0"/>
                <a:cs typeface="ADLaM Display" panose="02010000000000000000" pitchFamily="2" charset="0"/>
              </a:rPr>
              <a:t>Low Cost</a:t>
            </a:r>
          </a:p>
        </p:txBody>
      </p:sp>
      <p:sp>
        <p:nvSpPr>
          <p:cNvPr id="8" name="Rectangle: Rounded Corners 7">
            <a:extLst>
              <a:ext uri="{FF2B5EF4-FFF2-40B4-BE49-F238E27FC236}">
                <a16:creationId xmlns:a16="http://schemas.microsoft.com/office/drawing/2014/main" id="{B0976DC8-5868-DA93-1B80-6402FF824976}"/>
              </a:ext>
            </a:extLst>
          </p:cNvPr>
          <p:cNvSpPr/>
          <p:nvPr/>
        </p:nvSpPr>
        <p:spPr>
          <a:xfrm>
            <a:off x="1816042" y="1264359"/>
            <a:ext cx="3543978" cy="881230"/>
          </a:xfrm>
          <a:prstGeom prst="roundRect">
            <a:avLst/>
          </a:prstGeom>
          <a:solidFill>
            <a:schemeClr val="accent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latin typeface="ADLaM Display" panose="02010000000000000000" pitchFamily="2" charset="0"/>
                <a:ea typeface="ADLaM Display" panose="02010000000000000000" pitchFamily="2" charset="0"/>
                <a:cs typeface="ADLaM Display" panose="02010000000000000000" pitchFamily="2" charset="0"/>
              </a:rPr>
              <a:t>High Compression</a:t>
            </a:r>
          </a:p>
        </p:txBody>
      </p:sp>
      <p:pic>
        <p:nvPicPr>
          <p:cNvPr id="9" name="Picture 8">
            <a:extLst>
              <a:ext uri="{FF2B5EF4-FFF2-40B4-BE49-F238E27FC236}">
                <a16:creationId xmlns:a16="http://schemas.microsoft.com/office/drawing/2014/main" id="{5F1766D9-9AEF-52E6-0EA3-DD5D55FE0B16}"/>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Lst>
          </a:blip>
          <a:srcRect b="1699"/>
          <a:stretch/>
        </p:blipFill>
        <p:spPr>
          <a:xfrm>
            <a:off x="-576698" y="-109957"/>
            <a:ext cx="2036956" cy="205960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a:extLst>
              <a:ext uri="{FF2B5EF4-FFF2-40B4-BE49-F238E27FC236}">
                <a16:creationId xmlns:a16="http://schemas.microsoft.com/office/drawing/2014/main" id="{9B008290-8AE7-714A-1A5F-FED88A6BCF94}"/>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Lst>
          </a:blip>
          <a:srcRect l="12336" t="17369" r="12778" b="18406"/>
          <a:stretch/>
        </p:blipFill>
        <p:spPr>
          <a:xfrm>
            <a:off x="2664910" y="2904938"/>
            <a:ext cx="2271823" cy="1948405"/>
          </a:xfrm>
          <a:prstGeom prst="rect">
            <a:avLst/>
          </a:prstGeom>
        </p:spPr>
      </p:pic>
      <p:pic>
        <p:nvPicPr>
          <p:cNvPr id="12" name="Picture 11">
            <a:extLst>
              <a:ext uri="{FF2B5EF4-FFF2-40B4-BE49-F238E27FC236}">
                <a16:creationId xmlns:a16="http://schemas.microsoft.com/office/drawing/2014/main" id="{3095CBB2-9499-E44C-201D-FA251C0461E4}"/>
              </a:ext>
            </a:extLst>
          </p:cNvPr>
          <p:cNvPicPr>
            <a:picLocks noChangeAspect="1"/>
          </p:cNvPicPr>
          <p:nvPr/>
        </p:nvPicPr>
        <p:blipFill rotWithShape="1">
          <a:blip r:embed="rId8"/>
          <a:srcRect b="1699"/>
          <a:stretch/>
        </p:blipFill>
        <p:spPr>
          <a:xfrm>
            <a:off x="3957075" y="3605958"/>
            <a:ext cx="182215" cy="184241"/>
          </a:xfrm>
          <a:prstGeom prst="rect">
            <a:avLst/>
          </a:prstGeom>
          <a:ln>
            <a:solidFill>
              <a:srgbClr val="00B050"/>
            </a:solidFill>
          </a:ln>
        </p:spPr>
      </p:pic>
      <p:grpSp>
        <p:nvGrpSpPr>
          <p:cNvPr id="30" name="Group 29">
            <a:extLst>
              <a:ext uri="{FF2B5EF4-FFF2-40B4-BE49-F238E27FC236}">
                <a16:creationId xmlns:a16="http://schemas.microsoft.com/office/drawing/2014/main" id="{50B0019B-2B74-2228-2FB2-4720488B7C3A}"/>
              </a:ext>
            </a:extLst>
          </p:cNvPr>
          <p:cNvGrpSpPr/>
          <p:nvPr/>
        </p:nvGrpSpPr>
        <p:grpSpPr>
          <a:xfrm>
            <a:off x="4048182" y="2793740"/>
            <a:ext cx="3484360" cy="2113478"/>
            <a:chOff x="2339831" y="2724150"/>
            <a:chExt cx="3484360" cy="2113478"/>
          </a:xfrm>
        </p:grpSpPr>
        <p:grpSp>
          <p:nvGrpSpPr>
            <p:cNvPr id="22" name="Group 21">
              <a:extLst>
                <a:ext uri="{FF2B5EF4-FFF2-40B4-BE49-F238E27FC236}">
                  <a16:creationId xmlns:a16="http://schemas.microsoft.com/office/drawing/2014/main" id="{C1883520-447C-1F67-068F-8C02CE605145}"/>
                </a:ext>
              </a:extLst>
            </p:cNvPr>
            <p:cNvGrpSpPr/>
            <p:nvPr/>
          </p:nvGrpSpPr>
          <p:grpSpPr>
            <a:xfrm>
              <a:off x="3624608" y="2724150"/>
              <a:ext cx="2199583" cy="2113478"/>
              <a:chOff x="3624608" y="2724150"/>
              <a:chExt cx="2199583" cy="2113478"/>
            </a:xfrm>
          </p:grpSpPr>
          <p:pic>
            <p:nvPicPr>
              <p:cNvPr id="13" name="Picture 12">
                <a:extLst>
                  <a:ext uri="{FF2B5EF4-FFF2-40B4-BE49-F238E27FC236}">
                    <a16:creationId xmlns:a16="http://schemas.microsoft.com/office/drawing/2014/main" id="{22411206-96D0-3548-AA72-0E4B3AD1E6BE}"/>
                  </a:ext>
                </a:extLst>
              </p:cNvPr>
              <p:cNvPicPr>
                <a:picLocks noChangeAspect="1"/>
              </p:cNvPicPr>
              <p:nvPr/>
            </p:nvPicPr>
            <p:blipFill>
              <a:blip r:embed="rId9"/>
              <a:stretch>
                <a:fillRect/>
              </a:stretch>
            </p:blipFill>
            <p:spPr>
              <a:xfrm flipH="1">
                <a:off x="3624608" y="2724150"/>
                <a:ext cx="2199583" cy="2113478"/>
              </a:xfrm>
              <a:prstGeom prst="rect">
                <a:avLst/>
              </a:prstGeom>
            </p:spPr>
          </p:pic>
          <p:pic>
            <p:nvPicPr>
              <p:cNvPr id="14" name="Picture 13">
                <a:extLst>
                  <a:ext uri="{FF2B5EF4-FFF2-40B4-BE49-F238E27FC236}">
                    <a16:creationId xmlns:a16="http://schemas.microsoft.com/office/drawing/2014/main" id="{5C8484F7-D2AC-5D9E-6FDD-16E317328410}"/>
                  </a:ext>
                </a:extLst>
              </p:cNvPr>
              <p:cNvPicPr>
                <a:picLocks noChangeAspect="1"/>
              </p:cNvPicPr>
              <p:nvPr/>
            </p:nvPicPr>
            <p:blipFill rotWithShape="1">
              <a:blip r:embed="rId8"/>
              <a:srcRect b="1699"/>
              <a:stretch/>
            </p:blipFill>
            <p:spPr>
              <a:xfrm>
                <a:off x="3821600" y="3444247"/>
                <a:ext cx="182215" cy="184241"/>
              </a:xfrm>
              <a:prstGeom prst="rect">
                <a:avLst/>
              </a:prstGeom>
              <a:ln>
                <a:solidFill>
                  <a:srgbClr val="00B050"/>
                </a:solidFill>
              </a:ln>
            </p:spPr>
          </p:pic>
        </p:grpSp>
        <p:cxnSp>
          <p:nvCxnSpPr>
            <p:cNvPr id="25" name="Straight Arrow Connector 24">
              <a:extLst>
                <a:ext uri="{FF2B5EF4-FFF2-40B4-BE49-F238E27FC236}">
                  <a16:creationId xmlns:a16="http://schemas.microsoft.com/office/drawing/2014/main" id="{BF0DD9F0-D86A-9C02-9A61-24731C013179}"/>
                </a:ext>
              </a:extLst>
            </p:cNvPr>
            <p:cNvCxnSpPr>
              <a:cxnSpLocks/>
            </p:cNvCxnSpPr>
            <p:nvPr/>
          </p:nvCxnSpPr>
          <p:spPr>
            <a:xfrm flipV="1">
              <a:off x="2339831" y="3355580"/>
              <a:ext cx="1383272" cy="205339"/>
            </a:xfrm>
            <a:prstGeom prst="straightConnector1">
              <a:avLst/>
            </a:prstGeom>
            <a:ln w="19050" cap="flat" cmpd="sng" algn="ctr">
              <a:solidFill>
                <a:schemeClr val="tx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8" name="Straight Arrow Connector 27">
              <a:extLst>
                <a:ext uri="{FF2B5EF4-FFF2-40B4-BE49-F238E27FC236}">
                  <a16:creationId xmlns:a16="http://schemas.microsoft.com/office/drawing/2014/main" id="{652D0BC5-0A4F-170A-5B94-0C9829A9073B}"/>
                </a:ext>
              </a:extLst>
            </p:cNvPr>
            <p:cNvCxnSpPr>
              <a:cxnSpLocks/>
            </p:cNvCxnSpPr>
            <p:nvPr/>
          </p:nvCxnSpPr>
          <p:spPr>
            <a:xfrm>
              <a:off x="2339832" y="3720609"/>
              <a:ext cx="1446398" cy="60280"/>
            </a:xfrm>
            <a:prstGeom prst="straightConnector1">
              <a:avLst/>
            </a:prstGeom>
            <a:ln w="19050" cap="flat" cmpd="sng" algn="ctr">
              <a:solidFill>
                <a:schemeClr val="tx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Tree>
    <p:custDataLst>
      <p:tags r:id="rId1"/>
    </p:custDataLst>
    <p:extLst>
      <p:ext uri="{BB962C8B-B14F-4D97-AF65-F5344CB8AC3E}">
        <p14:creationId xmlns:p14="http://schemas.microsoft.com/office/powerpoint/2010/main" val="39502474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2" presetClass="entr" presetSubtype="4" fill="hold" nodeType="afterEffect">
                                  <p:stCondLst>
                                    <p:cond delay="40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 fill="hold"/>
                                        <p:tgtEl>
                                          <p:spTgt spid="30"/>
                                        </p:tgtEl>
                                        <p:attrNameLst>
                                          <p:attrName>ppt_x</p:attrName>
                                        </p:attrNameLst>
                                      </p:cBhvr>
                                      <p:tavLst>
                                        <p:tav tm="0">
                                          <p:val>
                                            <p:strVal val="#ppt_x"/>
                                          </p:val>
                                        </p:tav>
                                        <p:tav tm="100000">
                                          <p:val>
                                            <p:strVal val="#ppt_x"/>
                                          </p:val>
                                        </p:tav>
                                      </p:tavLst>
                                    </p:anim>
                                    <p:anim calcmode="lin" valueType="num">
                                      <p:cBhvr additive="base">
                                        <p:cTn id="12" dur="1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3">
          <a:extLst>
            <a:ext uri="{FF2B5EF4-FFF2-40B4-BE49-F238E27FC236}">
              <a16:creationId xmlns:a16="http://schemas.microsoft.com/office/drawing/2014/main" id="{B9C9FC1E-BCC0-A9A5-160B-88DB4982B6B1}"/>
            </a:ext>
          </a:extLst>
        </p:cNvPr>
        <p:cNvGrpSpPr/>
        <p:nvPr/>
      </p:nvGrpSpPr>
      <p:grpSpPr>
        <a:xfrm>
          <a:off x="0" y="0"/>
          <a:ext cx="0" cy="0"/>
          <a:chOff x="0" y="0"/>
          <a:chExt cx="0" cy="0"/>
        </a:xfrm>
      </p:grpSpPr>
      <p:cxnSp>
        <p:nvCxnSpPr>
          <p:cNvPr id="304" name="Google Shape;304;p35">
            <a:extLst>
              <a:ext uri="{FF2B5EF4-FFF2-40B4-BE49-F238E27FC236}">
                <a16:creationId xmlns:a16="http://schemas.microsoft.com/office/drawing/2014/main" id="{86A8B1A6-A71F-6F1A-3140-7409FAC41420}"/>
              </a:ext>
            </a:extLst>
          </p:cNvPr>
          <p:cNvCxnSpPr>
            <a:stCxn id="305" idx="1"/>
          </p:cNvCxnSpPr>
          <p:nvPr/>
        </p:nvCxnSpPr>
        <p:spPr>
          <a:xfrm rot="10800000">
            <a:off x="-167825" y="3160425"/>
            <a:ext cx="6304800" cy="0"/>
          </a:xfrm>
          <a:prstGeom prst="straightConnector1">
            <a:avLst/>
          </a:prstGeom>
          <a:noFill/>
          <a:ln w="19050" cap="flat" cmpd="sng">
            <a:solidFill>
              <a:schemeClr val="dk1"/>
            </a:solidFill>
            <a:prstDash val="solid"/>
            <a:round/>
            <a:headEnd type="none" w="med" len="med"/>
            <a:tailEnd type="none" w="med" len="med"/>
          </a:ln>
        </p:spPr>
      </p:cxnSp>
      <p:cxnSp>
        <p:nvCxnSpPr>
          <p:cNvPr id="306" name="Google Shape;306;p35">
            <a:extLst>
              <a:ext uri="{FF2B5EF4-FFF2-40B4-BE49-F238E27FC236}">
                <a16:creationId xmlns:a16="http://schemas.microsoft.com/office/drawing/2014/main" id="{FA31209E-E1EA-B9FB-4FB8-762A2533F9D7}"/>
              </a:ext>
            </a:extLst>
          </p:cNvPr>
          <p:cNvCxnSpPr>
            <a:cxnSpLocks/>
            <a:stCxn id="307" idx="3"/>
          </p:cNvCxnSpPr>
          <p:nvPr/>
        </p:nvCxnSpPr>
        <p:spPr>
          <a:xfrm>
            <a:off x="1285275" y="1502500"/>
            <a:ext cx="8009700" cy="0"/>
          </a:xfrm>
          <a:prstGeom prst="straightConnector1">
            <a:avLst/>
          </a:prstGeom>
          <a:noFill/>
          <a:ln w="19050" cap="flat" cmpd="sng">
            <a:solidFill>
              <a:schemeClr val="dk1"/>
            </a:solidFill>
            <a:prstDash val="solid"/>
            <a:round/>
            <a:headEnd type="none" w="med" len="med"/>
            <a:tailEnd type="none" w="med" len="med"/>
          </a:ln>
        </p:spPr>
      </p:cxnSp>
      <p:sp>
        <p:nvSpPr>
          <p:cNvPr id="308" name="Google Shape;308;p35">
            <a:extLst>
              <a:ext uri="{FF2B5EF4-FFF2-40B4-BE49-F238E27FC236}">
                <a16:creationId xmlns:a16="http://schemas.microsoft.com/office/drawing/2014/main" id="{7DE0ACF8-ED8E-99C5-B8E8-B4D439A1A726}"/>
              </a:ext>
            </a:extLst>
          </p:cNvPr>
          <p:cNvSpPr txBox="1">
            <a:spLocks noGrp="1"/>
          </p:cNvSpPr>
          <p:nvPr>
            <p:ph type="title"/>
          </p:nvPr>
        </p:nvSpPr>
        <p:spPr>
          <a:xfrm>
            <a:off x="6632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Roadmap</a:t>
            </a:r>
            <a:endParaRPr/>
          </a:p>
        </p:txBody>
      </p:sp>
      <p:sp>
        <p:nvSpPr>
          <p:cNvPr id="307" name="Google Shape;307;p35">
            <a:extLst>
              <a:ext uri="{FF2B5EF4-FFF2-40B4-BE49-F238E27FC236}">
                <a16:creationId xmlns:a16="http://schemas.microsoft.com/office/drawing/2014/main" id="{CD4C306D-2484-0CE5-A612-71D3077F64B9}"/>
              </a:ext>
            </a:extLst>
          </p:cNvPr>
          <p:cNvSpPr txBox="1">
            <a:spLocks noGrp="1"/>
          </p:cNvSpPr>
          <p:nvPr>
            <p:ph type="title" idx="5"/>
          </p:nvPr>
        </p:nvSpPr>
        <p:spPr>
          <a:xfrm>
            <a:off x="919575" y="1319650"/>
            <a:ext cx="3657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t>0</a:t>
            </a:r>
            <a:endParaRPr sz="2400"/>
          </a:p>
        </p:txBody>
      </p:sp>
      <p:sp>
        <p:nvSpPr>
          <p:cNvPr id="313" name="Google Shape;313;p35">
            <a:extLst>
              <a:ext uri="{FF2B5EF4-FFF2-40B4-BE49-F238E27FC236}">
                <a16:creationId xmlns:a16="http://schemas.microsoft.com/office/drawing/2014/main" id="{97E2CC36-E270-B2D2-8535-7DA0A670E9E6}"/>
              </a:ext>
            </a:extLst>
          </p:cNvPr>
          <p:cNvSpPr txBox="1">
            <a:spLocks noGrp="1"/>
          </p:cNvSpPr>
          <p:nvPr>
            <p:ph type="title" idx="6"/>
          </p:nvPr>
        </p:nvSpPr>
        <p:spPr>
          <a:xfrm>
            <a:off x="3509050" y="2977575"/>
            <a:ext cx="3657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t>4</a:t>
            </a:r>
            <a:endParaRPr sz="2400"/>
          </a:p>
        </p:txBody>
      </p:sp>
      <p:sp>
        <p:nvSpPr>
          <p:cNvPr id="314" name="Google Shape;314;p35">
            <a:extLst>
              <a:ext uri="{FF2B5EF4-FFF2-40B4-BE49-F238E27FC236}">
                <a16:creationId xmlns:a16="http://schemas.microsoft.com/office/drawing/2014/main" id="{7D989629-45D9-B3CA-7154-CF546502F472}"/>
              </a:ext>
            </a:extLst>
          </p:cNvPr>
          <p:cNvSpPr txBox="1">
            <a:spLocks noGrp="1"/>
          </p:cNvSpPr>
          <p:nvPr>
            <p:ph type="title" idx="7"/>
          </p:nvPr>
        </p:nvSpPr>
        <p:spPr>
          <a:xfrm>
            <a:off x="919575" y="2977575"/>
            <a:ext cx="3657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t>3</a:t>
            </a:r>
            <a:endParaRPr sz="2400"/>
          </a:p>
        </p:txBody>
      </p:sp>
      <p:sp>
        <p:nvSpPr>
          <p:cNvPr id="315" name="Google Shape;315;p35">
            <a:extLst>
              <a:ext uri="{FF2B5EF4-FFF2-40B4-BE49-F238E27FC236}">
                <a16:creationId xmlns:a16="http://schemas.microsoft.com/office/drawing/2014/main" id="{6F2CC5AD-260E-AAA3-3130-34CF9EB4B0B1}"/>
              </a:ext>
            </a:extLst>
          </p:cNvPr>
          <p:cNvSpPr txBox="1">
            <a:spLocks noGrp="1"/>
          </p:cNvSpPr>
          <p:nvPr>
            <p:ph type="title" idx="8"/>
          </p:nvPr>
        </p:nvSpPr>
        <p:spPr>
          <a:xfrm>
            <a:off x="3528275" y="1319650"/>
            <a:ext cx="3657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t>1</a:t>
            </a:r>
            <a:endParaRPr sz="2400"/>
          </a:p>
        </p:txBody>
      </p:sp>
      <p:sp>
        <p:nvSpPr>
          <p:cNvPr id="305" name="Google Shape;305;p35">
            <a:extLst>
              <a:ext uri="{FF2B5EF4-FFF2-40B4-BE49-F238E27FC236}">
                <a16:creationId xmlns:a16="http://schemas.microsoft.com/office/drawing/2014/main" id="{C6472175-8179-2128-C185-0032CD2CAED0}"/>
              </a:ext>
            </a:extLst>
          </p:cNvPr>
          <p:cNvSpPr txBox="1">
            <a:spLocks noGrp="1"/>
          </p:cNvSpPr>
          <p:nvPr>
            <p:ph type="title" idx="14"/>
          </p:nvPr>
        </p:nvSpPr>
        <p:spPr>
          <a:xfrm>
            <a:off x="6136975" y="2977575"/>
            <a:ext cx="3657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t>5</a:t>
            </a:r>
            <a:endParaRPr sz="2400"/>
          </a:p>
        </p:txBody>
      </p:sp>
      <p:sp>
        <p:nvSpPr>
          <p:cNvPr id="318" name="Google Shape;318;p35">
            <a:extLst>
              <a:ext uri="{FF2B5EF4-FFF2-40B4-BE49-F238E27FC236}">
                <a16:creationId xmlns:a16="http://schemas.microsoft.com/office/drawing/2014/main" id="{3D268EFF-CD13-FFF8-E0F5-436E5A34479C}"/>
              </a:ext>
            </a:extLst>
          </p:cNvPr>
          <p:cNvSpPr txBox="1">
            <a:spLocks noGrp="1"/>
          </p:cNvSpPr>
          <p:nvPr>
            <p:ph type="title" idx="15"/>
          </p:nvPr>
        </p:nvSpPr>
        <p:spPr>
          <a:xfrm>
            <a:off x="6136975" y="1319650"/>
            <a:ext cx="3657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t>2</a:t>
            </a:r>
            <a:endParaRPr sz="2400"/>
          </a:p>
        </p:txBody>
      </p:sp>
      <p:sp>
        <p:nvSpPr>
          <p:cNvPr id="319" name="Google Shape;319;p35">
            <a:extLst>
              <a:ext uri="{FF2B5EF4-FFF2-40B4-BE49-F238E27FC236}">
                <a16:creationId xmlns:a16="http://schemas.microsoft.com/office/drawing/2014/main" id="{E2DFC099-70A7-9D70-9ED5-0B74CB84586D}"/>
              </a:ext>
            </a:extLst>
          </p:cNvPr>
          <p:cNvSpPr txBox="1">
            <a:spLocks noGrp="1"/>
          </p:cNvSpPr>
          <p:nvPr>
            <p:ph type="subTitle" idx="16"/>
          </p:nvPr>
        </p:nvSpPr>
        <p:spPr>
          <a:xfrm>
            <a:off x="722771" y="2046486"/>
            <a:ext cx="2305500" cy="385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a:t>Motivation</a:t>
            </a:r>
            <a:endParaRPr sz="2400"/>
          </a:p>
        </p:txBody>
      </p:sp>
      <p:sp>
        <p:nvSpPr>
          <p:cNvPr id="320" name="Google Shape;320;p35">
            <a:extLst>
              <a:ext uri="{FF2B5EF4-FFF2-40B4-BE49-F238E27FC236}">
                <a16:creationId xmlns:a16="http://schemas.microsoft.com/office/drawing/2014/main" id="{AA2F3605-E577-CA45-6AD1-81BAA1B6A3DD}"/>
              </a:ext>
            </a:extLst>
          </p:cNvPr>
          <p:cNvSpPr txBox="1">
            <a:spLocks noGrp="1"/>
          </p:cNvSpPr>
          <p:nvPr>
            <p:ph type="subTitle" idx="17"/>
          </p:nvPr>
        </p:nvSpPr>
        <p:spPr>
          <a:xfrm>
            <a:off x="597296" y="3700734"/>
            <a:ext cx="2430975" cy="385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a:t>Atalanta’s</a:t>
            </a:r>
          </a:p>
          <a:p>
            <a:pPr marL="0" lvl="0" indent="0" algn="l" rtl="0">
              <a:spcBef>
                <a:spcPts val="0"/>
              </a:spcBef>
              <a:spcAft>
                <a:spcPts val="0"/>
              </a:spcAft>
              <a:buNone/>
            </a:pPr>
            <a:r>
              <a:rPr lang="en-US" sz="2400"/>
              <a:t>Hardware</a:t>
            </a:r>
          </a:p>
        </p:txBody>
      </p:sp>
      <p:sp>
        <p:nvSpPr>
          <p:cNvPr id="321" name="Google Shape;321;p35">
            <a:extLst>
              <a:ext uri="{FF2B5EF4-FFF2-40B4-BE49-F238E27FC236}">
                <a16:creationId xmlns:a16="http://schemas.microsoft.com/office/drawing/2014/main" id="{94A74E33-0A44-5C3A-17AD-2A7A04EE8A61}"/>
              </a:ext>
            </a:extLst>
          </p:cNvPr>
          <p:cNvSpPr txBox="1">
            <a:spLocks noGrp="1"/>
          </p:cNvSpPr>
          <p:nvPr>
            <p:ph type="subTitle" idx="18"/>
          </p:nvPr>
        </p:nvSpPr>
        <p:spPr>
          <a:xfrm>
            <a:off x="3352596" y="3700734"/>
            <a:ext cx="2305500" cy="385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a:t>Results</a:t>
            </a:r>
            <a:endParaRPr sz="2400"/>
          </a:p>
        </p:txBody>
      </p:sp>
      <p:sp>
        <p:nvSpPr>
          <p:cNvPr id="322" name="Google Shape;322;p35">
            <a:extLst>
              <a:ext uri="{FF2B5EF4-FFF2-40B4-BE49-F238E27FC236}">
                <a16:creationId xmlns:a16="http://schemas.microsoft.com/office/drawing/2014/main" id="{3E0ED0C7-467C-C465-7EA5-A890BA5E6D6C}"/>
              </a:ext>
            </a:extLst>
          </p:cNvPr>
          <p:cNvSpPr txBox="1">
            <a:spLocks noGrp="1"/>
          </p:cNvSpPr>
          <p:nvPr>
            <p:ph type="subTitle" idx="19"/>
          </p:nvPr>
        </p:nvSpPr>
        <p:spPr>
          <a:xfrm>
            <a:off x="3352596" y="2046486"/>
            <a:ext cx="2305500" cy="385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2400"/>
              <a:t>Key Idea</a:t>
            </a:r>
            <a:endParaRPr sz="2400"/>
          </a:p>
        </p:txBody>
      </p:sp>
      <p:sp>
        <p:nvSpPr>
          <p:cNvPr id="323" name="Google Shape;323;p35">
            <a:extLst>
              <a:ext uri="{FF2B5EF4-FFF2-40B4-BE49-F238E27FC236}">
                <a16:creationId xmlns:a16="http://schemas.microsoft.com/office/drawing/2014/main" id="{A6FB4C14-C900-EA71-33B0-B6CA54B3A85D}"/>
              </a:ext>
            </a:extLst>
          </p:cNvPr>
          <p:cNvSpPr txBox="1">
            <a:spLocks noGrp="1"/>
          </p:cNvSpPr>
          <p:nvPr>
            <p:ph type="subTitle" idx="20"/>
          </p:nvPr>
        </p:nvSpPr>
        <p:spPr>
          <a:xfrm>
            <a:off x="5982421" y="3700734"/>
            <a:ext cx="2305500" cy="385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a:t>Conclusion</a:t>
            </a:r>
            <a:endParaRPr sz="2400"/>
          </a:p>
        </p:txBody>
      </p:sp>
      <p:sp>
        <p:nvSpPr>
          <p:cNvPr id="324" name="Google Shape;324;p35">
            <a:extLst>
              <a:ext uri="{FF2B5EF4-FFF2-40B4-BE49-F238E27FC236}">
                <a16:creationId xmlns:a16="http://schemas.microsoft.com/office/drawing/2014/main" id="{443B1347-4B1C-C561-5ABA-AE1A07BB7AFD}"/>
              </a:ext>
            </a:extLst>
          </p:cNvPr>
          <p:cNvSpPr txBox="1">
            <a:spLocks noGrp="1"/>
          </p:cNvSpPr>
          <p:nvPr>
            <p:ph type="subTitle" idx="21"/>
          </p:nvPr>
        </p:nvSpPr>
        <p:spPr>
          <a:xfrm>
            <a:off x="5982420" y="2046486"/>
            <a:ext cx="3095675" cy="385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a:t>Atalanta’s</a:t>
            </a:r>
          </a:p>
          <a:p>
            <a:pPr marL="0" lvl="0" indent="0" algn="l" rtl="0">
              <a:spcBef>
                <a:spcPts val="0"/>
              </a:spcBef>
              <a:spcAft>
                <a:spcPts val="0"/>
              </a:spcAft>
              <a:buNone/>
            </a:pPr>
            <a:r>
              <a:rPr lang="en" sz="2400"/>
              <a:t>Software</a:t>
            </a:r>
            <a:endParaRPr sz="2400"/>
          </a:p>
        </p:txBody>
      </p:sp>
    </p:spTree>
    <p:extLst>
      <p:ext uri="{BB962C8B-B14F-4D97-AF65-F5344CB8AC3E}">
        <p14:creationId xmlns:p14="http://schemas.microsoft.com/office/powerpoint/2010/main" val="1768756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B212D45C-21FF-497A-CD29-6CEB5ADF01F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3997302" y="620382"/>
            <a:ext cx="1355245" cy="1355245"/>
          </a:xfrm>
          <a:prstGeom prst="rect">
            <a:avLst/>
          </a:prstGeom>
        </p:spPr>
      </p:pic>
      <p:pic>
        <p:nvPicPr>
          <p:cNvPr id="18" name="Picture 17">
            <a:extLst>
              <a:ext uri="{FF2B5EF4-FFF2-40B4-BE49-F238E27FC236}">
                <a16:creationId xmlns:a16="http://schemas.microsoft.com/office/drawing/2014/main" id="{E4555ADF-4A49-27E2-A6CD-F75BF334630E}"/>
              </a:ext>
            </a:extLst>
          </p:cNvPr>
          <p:cNvPicPr>
            <a:picLocks noChangeAspect="1"/>
          </p:cNvPicPr>
          <p:nvPr/>
        </p:nvPicPr>
        <p:blipFill rotWithShape="1">
          <a:blip r:embed="rId6"/>
          <a:srcRect l="8721" t="7175" r="6415" b="6333"/>
          <a:stretch/>
        </p:blipFill>
        <p:spPr>
          <a:xfrm>
            <a:off x="5843829" y="3380599"/>
            <a:ext cx="1341964" cy="1377504"/>
          </a:xfrm>
          <a:prstGeom prst="rect">
            <a:avLst/>
          </a:prstGeom>
        </p:spPr>
      </p:pic>
      <p:sp>
        <p:nvSpPr>
          <p:cNvPr id="3" name="TextBox 2">
            <a:extLst>
              <a:ext uri="{FF2B5EF4-FFF2-40B4-BE49-F238E27FC236}">
                <a16:creationId xmlns:a16="http://schemas.microsoft.com/office/drawing/2014/main" id="{BACABEBA-64B3-C011-03DD-68BADD09802C}"/>
              </a:ext>
            </a:extLst>
          </p:cNvPr>
          <p:cNvSpPr txBox="1"/>
          <p:nvPr/>
        </p:nvSpPr>
        <p:spPr>
          <a:xfrm>
            <a:off x="1060833" y="321330"/>
            <a:ext cx="2005677" cy="369332"/>
          </a:xfrm>
          <a:prstGeom prst="rect">
            <a:avLst/>
          </a:prstGeom>
          <a:noFill/>
        </p:spPr>
        <p:txBody>
          <a:bodyPr wrap="none" rtlCol="0">
            <a:spAutoFit/>
          </a:bodyPr>
          <a:lstStyle/>
          <a:p>
            <a:pPr algn="ctr"/>
            <a:r>
              <a:rPr lang="en-US" sz="1800" b="1"/>
              <a:t>Fixed-Point Data</a:t>
            </a:r>
          </a:p>
        </p:txBody>
      </p:sp>
      <p:sp>
        <p:nvSpPr>
          <p:cNvPr id="4" name="TextBox 3">
            <a:extLst>
              <a:ext uri="{FF2B5EF4-FFF2-40B4-BE49-F238E27FC236}">
                <a16:creationId xmlns:a16="http://schemas.microsoft.com/office/drawing/2014/main" id="{ECD64574-4E2D-203A-9C2A-D6874D9B5F7D}"/>
              </a:ext>
            </a:extLst>
          </p:cNvPr>
          <p:cNvSpPr txBox="1"/>
          <p:nvPr/>
        </p:nvSpPr>
        <p:spPr>
          <a:xfrm>
            <a:off x="5565451" y="385397"/>
            <a:ext cx="2491273" cy="369332"/>
          </a:xfrm>
          <a:prstGeom prst="rect">
            <a:avLst/>
          </a:prstGeom>
          <a:noFill/>
        </p:spPr>
        <p:txBody>
          <a:bodyPr wrap="square" rtlCol="0">
            <a:spAutoFit/>
          </a:bodyPr>
          <a:lstStyle/>
          <a:p>
            <a:pPr algn="ctr"/>
            <a:r>
              <a:rPr lang="en-US" sz="1800" b="1"/>
              <a:t>Compressed Data</a:t>
            </a:r>
          </a:p>
        </p:txBody>
      </p:sp>
      <p:sp>
        <p:nvSpPr>
          <p:cNvPr id="5" name="Flowchart: Magnetic Disk 4">
            <a:extLst>
              <a:ext uri="{FF2B5EF4-FFF2-40B4-BE49-F238E27FC236}">
                <a16:creationId xmlns:a16="http://schemas.microsoft.com/office/drawing/2014/main" id="{890C654C-2B8B-3916-9D5E-7C895760DFCF}"/>
              </a:ext>
            </a:extLst>
          </p:cNvPr>
          <p:cNvSpPr/>
          <p:nvPr/>
        </p:nvSpPr>
        <p:spPr>
          <a:xfrm>
            <a:off x="1521483" y="735030"/>
            <a:ext cx="1084378" cy="1125950"/>
          </a:xfrm>
          <a:prstGeom prst="flowChartMagneticDisk">
            <a:avLst/>
          </a:prstGeom>
          <a:solidFill>
            <a:srgbClr val="FCD5B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Magnetic Disk 5">
            <a:extLst>
              <a:ext uri="{FF2B5EF4-FFF2-40B4-BE49-F238E27FC236}">
                <a16:creationId xmlns:a16="http://schemas.microsoft.com/office/drawing/2014/main" id="{F194FC17-F702-24D5-9754-CCDCE51BE957}"/>
              </a:ext>
            </a:extLst>
          </p:cNvPr>
          <p:cNvSpPr/>
          <p:nvPr/>
        </p:nvSpPr>
        <p:spPr>
          <a:xfrm>
            <a:off x="6453522" y="869542"/>
            <a:ext cx="606331" cy="860247"/>
          </a:xfrm>
          <a:prstGeom prst="flowChartMagneticDisk">
            <a:avLst/>
          </a:prstGeom>
          <a:solidFill>
            <a:srgbClr val="FCD5B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FC40807-72F0-3EDE-A7C9-0171875D840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Lst>
          </a:blip>
          <a:srcRect t="22412" b="22677"/>
          <a:stretch/>
        </p:blipFill>
        <p:spPr>
          <a:xfrm>
            <a:off x="4403571" y="2109973"/>
            <a:ext cx="2782222" cy="1011799"/>
          </a:xfrm>
          <a:prstGeom prst="rect">
            <a:avLst/>
          </a:prstGeom>
        </p:spPr>
      </p:pic>
      <p:sp>
        <p:nvSpPr>
          <p:cNvPr id="21" name="Arrow: Left 20">
            <a:extLst>
              <a:ext uri="{FF2B5EF4-FFF2-40B4-BE49-F238E27FC236}">
                <a16:creationId xmlns:a16="http://schemas.microsoft.com/office/drawing/2014/main" id="{8A364F31-0F47-A7CF-4FC0-29C36A4F15EE}"/>
              </a:ext>
            </a:extLst>
          </p:cNvPr>
          <p:cNvSpPr/>
          <p:nvPr/>
        </p:nvSpPr>
        <p:spPr>
          <a:xfrm rot="10800000">
            <a:off x="2605858" y="1131337"/>
            <a:ext cx="1511519" cy="276006"/>
          </a:xfrm>
          <a:prstGeom prst="leftArrow">
            <a:avLst/>
          </a:prstGeom>
          <a:solidFill>
            <a:schemeClr val="bg1"/>
          </a:solidFill>
          <a:ln w="19050">
            <a:solidFill>
              <a:schemeClr val="tx1"/>
            </a:solidFill>
          </a:ln>
          <a:effectLst>
            <a:outerShdw blurRad="50800" dist="38100" dir="2700000" algn="tl" rotWithShape="0">
              <a:prstClr val="black">
                <a:alpha val="40000"/>
              </a:prst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22" name="AutoShape 2">
            <a:extLst>
              <a:ext uri="{FF2B5EF4-FFF2-40B4-BE49-F238E27FC236}">
                <a16:creationId xmlns:a16="http://schemas.microsoft.com/office/drawing/2014/main" id="{7EC86040-D709-936E-05D9-EDB73B729514}"/>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Arrow: Left 24">
            <a:extLst>
              <a:ext uri="{FF2B5EF4-FFF2-40B4-BE49-F238E27FC236}">
                <a16:creationId xmlns:a16="http://schemas.microsoft.com/office/drawing/2014/main" id="{545C4137-E3EF-7837-86DC-43F65451810B}"/>
              </a:ext>
            </a:extLst>
          </p:cNvPr>
          <p:cNvSpPr/>
          <p:nvPr/>
        </p:nvSpPr>
        <p:spPr>
          <a:xfrm rot="10800000">
            <a:off x="5272752" y="1131336"/>
            <a:ext cx="1140748" cy="276006"/>
          </a:xfrm>
          <a:prstGeom prst="leftArrow">
            <a:avLst/>
          </a:prstGeom>
          <a:solidFill>
            <a:schemeClr val="bg1"/>
          </a:solidFill>
          <a:ln w="19050">
            <a:solidFill>
              <a:schemeClr val="tx1"/>
            </a:solidFill>
          </a:ln>
          <a:effectLst>
            <a:outerShdw blurRad="50800" dist="38100" dir="2700000" algn="tl" rotWithShape="0">
              <a:prstClr val="black">
                <a:alpha val="40000"/>
              </a:prst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26" name="Callout: Line with Border and Accent Bar 25">
            <a:extLst>
              <a:ext uri="{FF2B5EF4-FFF2-40B4-BE49-F238E27FC236}">
                <a16:creationId xmlns:a16="http://schemas.microsoft.com/office/drawing/2014/main" id="{94378428-D54C-D0A8-A7F4-22BE9165B391}"/>
              </a:ext>
            </a:extLst>
          </p:cNvPr>
          <p:cNvSpPr/>
          <p:nvPr/>
        </p:nvSpPr>
        <p:spPr>
          <a:xfrm>
            <a:off x="2331428" y="2453363"/>
            <a:ext cx="1757373" cy="668409"/>
          </a:xfrm>
          <a:prstGeom prst="accentBorderCallout1">
            <a:avLst>
              <a:gd name="adj1" fmla="val 45404"/>
              <a:gd name="adj2" fmla="val -7634"/>
              <a:gd name="adj3" fmla="val -106131"/>
              <a:gd name="adj4" fmla="val -44264"/>
            </a:avLst>
          </a:prstGeom>
          <a:solidFill>
            <a:srgbClr val="FCD5B5"/>
          </a:solidFill>
          <a:ln>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82163" fontAlgn="base">
              <a:spcBef>
                <a:spcPct val="0"/>
              </a:spcBef>
              <a:spcAft>
                <a:spcPct val="0"/>
              </a:spcAft>
              <a:buClrTx/>
            </a:pPr>
            <a:r>
              <a:rPr lang="en-US" sz="1800" b="1" kern="1200">
                <a:solidFill>
                  <a:sysClr val="windowText" lastClr="000000"/>
                </a:solidFill>
                <a:latin typeface="Gill Sans"/>
                <a:ea typeface="ヒラギノ角ゴ ProN W3" pitchFamily="-65" charset="-128"/>
              </a:rPr>
              <a:t>Weights</a:t>
            </a:r>
          </a:p>
        </p:txBody>
      </p:sp>
      <p:sp>
        <p:nvSpPr>
          <p:cNvPr id="28" name="Callout: Line with Border and Accent Bar 27">
            <a:extLst>
              <a:ext uri="{FF2B5EF4-FFF2-40B4-BE49-F238E27FC236}">
                <a16:creationId xmlns:a16="http://schemas.microsoft.com/office/drawing/2014/main" id="{5AD81F21-4438-E1A8-3395-5CC4300DE4C3}"/>
              </a:ext>
            </a:extLst>
          </p:cNvPr>
          <p:cNvSpPr/>
          <p:nvPr/>
        </p:nvSpPr>
        <p:spPr>
          <a:xfrm>
            <a:off x="2331427" y="3840614"/>
            <a:ext cx="1757373" cy="668409"/>
          </a:xfrm>
          <a:prstGeom prst="accentBorderCallout1">
            <a:avLst>
              <a:gd name="adj1" fmla="val 45404"/>
              <a:gd name="adj2" fmla="val -7634"/>
              <a:gd name="adj3" fmla="val -313252"/>
              <a:gd name="adj4" fmla="val -45237"/>
            </a:avLst>
          </a:prstGeom>
          <a:solidFill>
            <a:srgbClr val="FCD5B5"/>
          </a:solidFill>
          <a:ln>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82163" fontAlgn="base">
              <a:spcBef>
                <a:spcPct val="0"/>
              </a:spcBef>
              <a:spcAft>
                <a:spcPct val="0"/>
              </a:spcAft>
              <a:buClrTx/>
            </a:pPr>
            <a:r>
              <a:rPr lang="en-US" sz="1800" b="1" kern="1200">
                <a:solidFill>
                  <a:sysClr val="windowText" lastClr="000000"/>
                </a:solidFill>
                <a:latin typeface="Gill Sans"/>
                <a:ea typeface="ヒラギノ角ゴ ProN W3" pitchFamily="-65" charset="-128"/>
              </a:rPr>
              <a:t>Activations</a:t>
            </a:r>
          </a:p>
        </p:txBody>
      </p:sp>
      <p:sp>
        <p:nvSpPr>
          <p:cNvPr id="30" name="Star: 7 Points 29">
            <a:extLst>
              <a:ext uri="{FF2B5EF4-FFF2-40B4-BE49-F238E27FC236}">
                <a16:creationId xmlns:a16="http://schemas.microsoft.com/office/drawing/2014/main" id="{F6D363A2-9194-0F8C-5D41-1E23E17BA586}"/>
              </a:ext>
            </a:extLst>
          </p:cNvPr>
          <p:cNvSpPr/>
          <p:nvPr/>
        </p:nvSpPr>
        <p:spPr>
          <a:xfrm>
            <a:off x="4253593" y="3592746"/>
            <a:ext cx="1581151" cy="1011799"/>
          </a:xfrm>
          <a:prstGeom prst="star7">
            <a:avLst>
              <a:gd name="adj" fmla="val 36135"/>
              <a:gd name="hf" fmla="val 102572"/>
              <a:gd name="vf" fmla="val 105210"/>
            </a:avLst>
          </a:prstGeom>
          <a:solidFill>
            <a:schemeClr val="accent6">
              <a:lumMod val="85000"/>
            </a:schemeClr>
          </a:solidFill>
          <a:ln>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82163" fontAlgn="base">
              <a:spcBef>
                <a:spcPct val="0"/>
              </a:spcBef>
              <a:spcAft>
                <a:spcPct val="0"/>
              </a:spcAft>
              <a:buClrTx/>
            </a:pPr>
            <a:r>
              <a:rPr lang="en-US" sz="1600" b="1" kern="1200" dirty="0">
                <a:solidFill>
                  <a:sysClr val="windowText" lastClr="000000"/>
                </a:solidFill>
                <a:latin typeface="Gill Sans"/>
                <a:ea typeface="ヒラギノ角ゴ ProN W3" pitchFamily="-65" charset="-128"/>
              </a:rPr>
              <a:t>Profile</a:t>
            </a:r>
          </a:p>
        </p:txBody>
      </p:sp>
    </p:spTree>
    <p:custDataLst>
      <p:tags r:id="rId1"/>
    </p:custDataLst>
    <p:extLst>
      <p:ext uri="{BB962C8B-B14F-4D97-AF65-F5344CB8AC3E}">
        <p14:creationId xmlns:p14="http://schemas.microsoft.com/office/powerpoint/2010/main" val="156473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par>
                          <p:cTn id="15" fill="hold">
                            <p:stCondLst>
                              <p:cond delay="0"/>
                            </p:stCondLst>
                            <p:childTnLst>
                              <p:par>
                                <p:cTn id="16" presetID="10" presetClass="entr" presetSubtype="0" fill="hold" grpId="0" nodeType="afterEffect">
                                  <p:stCondLst>
                                    <p:cond delay="100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nodeType="withEffect">
                                  <p:stCondLst>
                                    <p:cond delay="100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3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9.5|12.2|0.6"/>
</p:tagLst>
</file>

<file path=ppt/tags/tag10.xml><?xml version="1.0" encoding="utf-8"?>
<p:tagLst xmlns:a="http://schemas.openxmlformats.org/drawingml/2006/main" xmlns:r="http://schemas.openxmlformats.org/officeDocument/2006/relationships" xmlns:p="http://schemas.openxmlformats.org/presentationml/2006/main">
  <p:tag name="TIMING" val="|9.2|11.1|9.9|3.1|4.3|5.5|7.1|4.4"/>
</p:tagLst>
</file>

<file path=ppt/tags/tag11.xml><?xml version="1.0" encoding="utf-8"?>
<p:tagLst xmlns:a="http://schemas.openxmlformats.org/drawingml/2006/main" xmlns:r="http://schemas.openxmlformats.org/officeDocument/2006/relationships" xmlns:p="http://schemas.openxmlformats.org/presentationml/2006/main">
  <p:tag name="TIMING" val="|4.9|4|3.8|12.4"/>
</p:tagLst>
</file>

<file path=ppt/tags/tag12.xml><?xml version="1.0" encoding="utf-8"?>
<p:tagLst xmlns:a="http://schemas.openxmlformats.org/drawingml/2006/main" xmlns:r="http://schemas.openxmlformats.org/officeDocument/2006/relationships" xmlns:p="http://schemas.openxmlformats.org/presentationml/2006/main">
  <p:tag name="TIMING" val="|13.4|3.3|4.3"/>
</p:tagLst>
</file>

<file path=ppt/tags/tag13.xml><?xml version="1.0" encoding="utf-8"?>
<p:tagLst xmlns:a="http://schemas.openxmlformats.org/drawingml/2006/main" xmlns:r="http://schemas.openxmlformats.org/officeDocument/2006/relationships" xmlns:p="http://schemas.openxmlformats.org/presentationml/2006/main">
  <p:tag name="TIMING" val="|17.5"/>
</p:tagLst>
</file>

<file path=ppt/tags/tag14.xml><?xml version="1.0" encoding="utf-8"?>
<p:tagLst xmlns:a="http://schemas.openxmlformats.org/drawingml/2006/main" xmlns:r="http://schemas.openxmlformats.org/officeDocument/2006/relationships" xmlns:p="http://schemas.openxmlformats.org/presentationml/2006/main">
  <p:tag name="TIMING" val="|9.8|9.6|5.7|6.2"/>
</p:tagLst>
</file>

<file path=ppt/tags/tag15.xml><?xml version="1.0" encoding="utf-8"?>
<p:tagLst xmlns:a="http://schemas.openxmlformats.org/drawingml/2006/main" xmlns:r="http://schemas.openxmlformats.org/officeDocument/2006/relationships" xmlns:p="http://schemas.openxmlformats.org/presentationml/2006/main">
  <p:tag name="TIMING" val="|6.2|9.8|4.4"/>
</p:tagLst>
</file>

<file path=ppt/tags/tag16.xml><?xml version="1.0" encoding="utf-8"?>
<p:tagLst xmlns:a="http://schemas.openxmlformats.org/drawingml/2006/main" xmlns:r="http://schemas.openxmlformats.org/officeDocument/2006/relationships" xmlns:p="http://schemas.openxmlformats.org/presentationml/2006/main">
  <p:tag name="TIMING" val="|22.3|27.8|10.7"/>
</p:tagLst>
</file>

<file path=ppt/tags/tag17.xml><?xml version="1.0" encoding="utf-8"?>
<p:tagLst xmlns:a="http://schemas.openxmlformats.org/drawingml/2006/main" xmlns:r="http://schemas.openxmlformats.org/officeDocument/2006/relationships" xmlns:p="http://schemas.openxmlformats.org/presentationml/2006/main">
  <p:tag name="TIMING" val="|3.5|14.2"/>
</p:tagLst>
</file>

<file path=ppt/tags/tag18.xml><?xml version="1.0" encoding="utf-8"?>
<p:tagLst xmlns:a="http://schemas.openxmlformats.org/drawingml/2006/main" xmlns:r="http://schemas.openxmlformats.org/officeDocument/2006/relationships" xmlns:p="http://schemas.openxmlformats.org/presentationml/2006/main">
  <p:tag name="TIMING" val="|7.8|13.5|8"/>
</p:tagLst>
</file>

<file path=ppt/tags/tag19.xml><?xml version="1.0" encoding="utf-8"?>
<p:tagLst xmlns:a="http://schemas.openxmlformats.org/drawingml/2006/main" xmlns:r="http://schemas.openxmlformats.org/officeDocument/2006/relationships" xmlns:p="http://schemas.openxmlformats.org/presentationml/2006/main">
  <p:tag name="TIMING" val="|7.9|2.7|3"/>
</p:tagLst>
</file>

<file path=ppt/tags/tag2.xml><?xml version="1.0" encoding="utf-8"?>
<p:tagLst xmlns:a="http://schemas.openxmlformats.org/drawingml/2006/main" xmlns:r="http://schemas.openxmlformats.org/officeDocument/2006/relationships" xmlns:p="http://schemas.openxmlformats.org/presentationml/2006/main">
  <p:tag name="TIMING" val="|4.4|1.7"/>
</p:tagLst>
</file>

<file path=ppt/tags/tag20.xml><?xml version="1.0" encoding="utf-8"?>
<p:tagLst xmlns:a="http://schemas.openxmlformats.org/drawingml/2006/main" xmlns:r="http://schemas.openxmlformats.org/officeDocument/2006/relationships" xmlns:p="http://schemas.openxmlformats.org/presentationml/2006/main">
  <p:tag name="TIMING" val="|4.1|3.2|2.7"/>
</p:tagLst>
</file>

<file path=ppt/tags/tag21.xml><?xml version="1.0" encoding="utf-8"?>
<p:tagLst xmlns:a="http://schemas.openxmlformats.org/drawingml/2006/main" xmlns:r="http://schemas.openxmlformats.org/officeDocument/2006/relationships" xmlns:p="http://schemas.openxmlformats.org/presentationml/2006/main">
  <p:tag name="TIMING" val="|3.1|4.4"/>
</p:tagLst>
</file>

<file path=ppt/tags/tag22.xml><?xml version="1.0" encoding="utf-8"?>
<p:tagLst xmlns:a="http://schemas.openxmlformats.org/drawingml/2006/main" xmlns:r="http://schemas.openxmlformats.org/officeDocument/2006/relationships" xmlns:p="http://schemas.openxmlformats.org/presentationml/2006/main">
  <p:tag name="TIMING" val="|5.5|7.2"/>
</p:tagLst>
</file>

<file path=ppt/tags/tag23.xml><?xml version="1.0" encoding="utf-8"?>
<p:tagLst xmlns:a="http://schemas.openxmlformats.org/drawingml/2006/main" xmlns:r="http://schemas.openxmlformats.org/officeDocument/2006/relationships" xmlns:p="http://schemas.openxmlformats.org/presentationml/2006/main">
  <p:tag name="TIMING" val="|7.4"/>
</p:tagLst>
</file>

<file path=ppt/tags/tag24.xml><?xml version="1.0" encoding="utf-8"?>
<p:tagLst xmlns:a="http://schemas.openxmlformats.org/drawingml/2006/main" xmlns:r="http://schemas.openxmlformats.org/officeDocument/2006/relationships" xmlns:p="http://schemas.openxmlformats.org/presentationml/2006/main">
  <p:tag name="TIMING" val="|12.7"/>
</p:tagLst>
</file>

<file path=ppt/tags/tag25.xml><?xml version="1.0" encoding="utf-8"?>
<p:tagLst xmlns:a="http://schemas.openxmlformats.org/drawingml/2006/main" xmlns:r="http://schemas.openxmlformats.org/officeDocument/2006/relationships" xmlns:p="http://schemas.openxmlformats.org/presentationml/2006/main">
  <p:tag name="TIMING" val="|15.1|0.8|0.9|7.2|4.6|8.6|4.1"/>
</p:tagLst>
</file>

<file path=ppt/tags/tag3.xml><?xml version="1.0" encoding="utf-8"?>
<p:tagLst xmlns:a="http://schemas.openxmlformats.org/drawingml/2006/main" xmlns:r="http://schemas.openxmlformats.org/officeDocument/2006/relationships" xmlns:p="http://schemas.openxmlformats.org/presentationml/2006/main">
  <p:tag name="TIMING" val="|7.2"/>
</p:tagLst>
</file>

<file path=ppt/tags/tag4.xml><?xml version="1.0" encoding="utf-8"?>
<p:tagLst xmlns:a="http://schemas.openxmlformats.org/drawingml/2006/main" xmlns:r="http://schemas.openxmlformats.org/officeDocument/2006/relationships" xmlns:p="http://schemas.openxmlformats.org/presentationml/2006/main">
  <p:tag name="TIMING" val="|4.1|7.2"/>
</p:tagLst>
</file>

<file path=ppt/tags/tag5.xml><?xml version="1.0" encoding="utf-8"?>
<p:tagLst xmlns:a="http://schemas.openxmlformats.org/drawingml/2006/main" xmlns:r="http://schemas.openxmlformats.org/officeDocument/2006/relationships" xmlns:p="http://schemas.openxmlformats.org/presentationml/2006/main">
  <p:tag name="TIMING" val="|3.6"/>
</p:tagLst>
</file>

<file path=ppt/tags/tag6.xml><?xml version="1.0" encoding="utf-8"?>
<p:tagLst xmlns:a="http://schemas.openxmlformats.org/drawingml/2006/main" xmlns:r="http://schemas.openxmlformats.org/officeDocument/2006/relationships" xmlns:p="http://schemas.openxmlformats.org/presentationml/2006/main">
  <p:tag name="TIMING" val="|4.5"/>
</p:tagLst>
</file>

<file path=ppt/tags/tag7.xml><?xml version="1.0" encoding="utf-8"?>
<p:tagLst xmlns:a="http://schemas.openxmlformats.org/drawingml/2006/main" xmlns:r="http://schemas.openxmlformats.org/officeDocument/2006/relationships" xmlns:p="http://schemas.openxmlformats.org/presentationml/2006/main">
  <p:tag name="TIMING" val="|17|3.3"/>
</p:tagLst>
</file>

<file path=ppt/tags/tag8.xml><?xml version="1.0" encoding="utf-8"?>
<p:tagLst xmlns:a="http://schemas.openxmlformats.org/drawingml/2006/main" xmlns:r="http://schemas.openxmlformats.org/officeDocument/2006/relationships" xmlns:p="http://schemas.openxmlformats.org/presentationml/2006/main">
  <p:tag name="TIMING" val="|6.4|5.5"/>
</p:tagLst>
</file>

<file path=ppt/tags/tag9.xml><?xml version="1.0" encoding="utf-8"?>
<p:tagLst xmlns:a="http://schemas.openxmlformats.org/drawingml/2006/main" xmlns:r="http://schemas.openxmlformats.org/officeDocument/2006/relationships" xmlns:p="http://schemas.openxmlformats.org/presentationml/2006/main">
  <p:tag name="TIMING" val="|12.1"/>
</p:tagLst>
</file>

<file path=ppt/theme/theme1.xml><?xml version="1.0" encoding="utf-8"?>
<a:theme xmlns:a="http://schemas.openxmlformats.org/drawingml/2006/main" name="Custom Design">
  <a:themeElements>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Elegant Black &amp; White Thesis Defense by Slidesgo">
  <a:themeElements>
    <a:clrScheme name="Simple Light">
      <a:dk1>
        <a:srgbClr val="333333"/>
      </a:dk1>
      <a:lt1>
        <a:srgbClr val="FDFDFD"/>
      </a:lt1>
      <a:dk2>
        <a:srgbClr val="E8E7E7"/>
      </a:dk2>
      <a:lt2>
        <a:srgbClr val="B2B2B2"/>
      </a:lt2>
      <a:accent1>
        <a:srgbClr val="777777"/>
      </a:accent1>
      <a:accent2>
        <a:srgbClr val="FFFFFF"/>
      </a:accent2>
      <a:accent3>
        <a:srgbClr val="FFFFFF"/>
      </a:accent3>
      <a:accent4>
        <a:srgbClr val="FFFFFF"/>
      </a:accent4>
      <a:accent5>
        <a:srgbClr val="FFFFFF"/>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cfc45700-dcb4-48ae-85bc-429b5221a24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3D8706F3ECB884BB2D11E8A5A278BA7" ma:contentTypeVersion="18" ma:contentTypeDescription="Create a new document." ma:contentTypeScope="" ma:versionID="2193e4b665ca85e3cc3c28382de30151">
  <xsd:schema xmlns:xsd="http://www.w3.org/2001/XMLSchema" xmlns:xs="http://www.w3.org/2001/XMLSchema" xmlns:p="http://schemas.microsoft.com/office/2006/metadata/properties" xmlns:ns3="cfc45700-dcb4-48ae-85bc-429b5221a244" xmlns:ns4="35323cf3-6b16-4350-a80b-66c7d9bbfcc7" targetNamespace="http://schemas.microsoft.com/office/2006/metadata/properties" ma:root="true" ma:fieldsID="c7c70ff35b04afb431f71f8e260028af" ns3:_="" ns4:_="">
    <xsd:import namespace="cfc45700-dcb4-48ae-85bc-429b5221a244"/>
    <xsd:import namespace="35323cf3-6b16-4350-a80b-66c7d9bbfcc7"/>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DateTaken" minOccurs="0"/>
                <xsd:element ref="ns3:MediaLengthInSeconds" minOccurs="0"/>
                <xsd:element ref="ns3:MediaServiceOCR" minOccurs="0"/>
                <xsd:element ref="ns3:MediaServiceGenerationTime" minOccurs="0"/>
                <xsd:element ref="ns3:MediaServiceEventHashCode" minOccurs="0"/>
                <xsd:element ref="ns3:MediaServiceLocation" minOccurs="0"/>
                <xsd:element ref="ns4:SharedWithUsers" minOccurs="0"/>
                <xsd:element ref="ns4:SharedWithDetails" minOccurs="0"/>
                <xsd:element ref="ns4:SharingHintHash"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c45700-dcb4-48ae-85bc-429b5221a2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5323cf3-6b16-4350-a80b-66c7d9bbfcc7"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DC3A88-7CD2-485E-A880-4E7C1E8DDE56}">
  <ds:schemaRefs>
    <ds:schemaRef ds:uri="http://schemas.microsoft.com/office/2006/documentManagement/types"/>
    <ds:schemaRef ds:uri="http://purl.org/dc/terms/"/>
    <ds:schemaRef ds:uri="http://schemas.openxmlformats.org/package/2006/metadata/core-properties"/>
    <ds:schemaRef ds:uri="http://purl.org/dc/elements/1.1/"/>
    <ds:schemaRef ds:uri="http://schemas.microsoft.com/office/infopath/2007/PartnerControls"/>
    <ds:schemaRef ds:uri="35323cf3-6b16-4350-a80b-66c7d9bbfcc7"/>
    <ds:schemaRef ds:uri="cfc45700-dcb4-48ae-85bc-429b5221a244"/>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DC0FB327-C8B8-4462-AD9A-31947A86C436}">
  <ds:schemaRefs>
    <ds:schemaRef ds:uri="http://schemas.microsoft.com/sharepoint/v3/contenttype/forms"/>
  </ds:schemaRefs>
</ds:datastoreItem>
</file>

<file path=customXml/itemProps3.xml><?xml version="1.0" encoding="utf-8"?>
<ds:datastoreItem xmlns:ds="http://schemas.openxmlformats.org/officeDocument/2006/customXml" ds:itemID="{89D007AF-CB51-4ADE-9486-433CF2D790F5}">
  <ds:schemaRefs>
    <ds:schemaRef ds:uri="35323cf3-6b16-4350-a80b-66c7d9bbfcc7"/>
    <ds:schemaRef ds:uri="cfc45700-dcb4-48ae-85bc-429b5221a24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5403</TotalTime>
  <Words>2615</Words>
  <Application>Microsoft Macintosh PowerPoint</Application>
  <PresentationFormat>On-screen Show (16:9)</PresentationFormat>
  <Paragraphs>444</Paragraphs>
  <Slides>31</Slides>
  <Notes>31</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31</vt:i4>
      </vt:variant>
    </vt:vector>
  </HeadingPairs>
  <TitlesOfParts>
    <vt:vector size="48" baseType="lpstr">
      <vt:lpstr>Söhne</vt:lpstr>
      <vt:lpstr>Franklin Gothic Medium</vt:lpstr>
      <vt:lpstr>Georgia</vt:lpstr>
      <vt:lpstr>Aptos Display</vt:lpstr>
      <vt:lpstr>Abadi</vt:lpstr>
      <vt:lpstr>Cambria Math</vt:lpstr>
      <vt:lpstr>Avenir Medium</vt:lpstr>
      <vt:lpstr>Calibri</vt:lpstr>
      <vt:lpstr>Lato</vt:lpstr>
      <vt:lpstr>Figtree Black</vt:lpstr>
      <vt:lpstr>Gill Sans</vt:lpstr>
      <vt:lpstr>Aptos</vt:lpstr>
      <vt:lpstr>Hanken Grotesk</vt:lpstr>
      <vt:lpstr>Arial</vt:lpstr>
      <vt:lpstr>ADLaM Display</vt:lpstr>
      <vt:lpstr>Custom Design</vt:lpstr>
      <vt:lpstr>Elegant Black &amp; White Thesis Defense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Roadmap</vt:lpstr>
      <vt:lpstr>PowerPoint Presentation</vt:lpstr>
      <vt:lpstr>PowerPoint Presentation</vt:lpstr>
      <vt:lpstr>Arithmetic Coding</vt:lpstr>
      <vt:lpstr>Arithmetic Coding – INT2 Example</vt:lpstr>
      <vt:lpstr>Arithmetic Coding – Probability Table</vt:lpstr>
      <vt:lpstr>Arithmetic Coding – Precision</vt:lpstr>
      <vt:lpstr>Arithmetic Coding – Bandwidth</vt:lpstr>
      <vt:lpstr>PowerPoint Presentation</vt:lpstr>
      <vt:lpstr>Atalanta – Key Idea</vt:lpstr>
      <vt:lpstr>PowerPoint Presentation</vt:lpstr>
      <vt:lpstr>Atalanta – Software Profiler</vt:lpstr>
      <vt:lpstr>PowerPoint Presentation</vt:lpstr>
      <vt:lpstr>Atalanta Encoder in Hardware</vt:lpstr>
      <vt:lpstr>Atalanta During Inference Evaluation</vt:lpstr>
      <vt:lpstr>Compression Performance: Weights</vt:lpstr>
      <vt:lpstr>Compression Performance: Weights</vt:lpstr>
      <vt:lpstr>Compression Performance: Activations</vt:lpstr>
      <vt:lpstr>Compression Performance: Activations</vt:lpstr>
      <vt:lpstr>Energy Efficiency and Speedup</vt:lpstr>
      <vt:lpstr>Training for Fixed-Point Inference</vt:lpstr>
      <vt:lpstr>Compression Performance During Training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Elegant Black and White Thesis Defense</dc:title>
  <dc:creator>Kareem</dc:creator>
  <cp:lastModifiedBy>Microsoft Office User</cp:lastModifiedBy>
  <cp:revision>27</cp:revision>
  <dcterms:modified xsi:type="dcterms:W3CDTF">2025-08-10T14:30:16Z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0x01010083D8706F3ECB884BB2D11E8A5A278BA7</vt:lpwstr>
  </property>
</Properties>
</file>