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9" r:id="rId4"/>
    <p:sldId id="279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C000"/>
    <a:srgbClr val="F48D0F"/>
    <a:srgbClr val="072C62"/>
    <a:srgbClr val="945200"/>
    <a:srgbClr val="FF9915"/>
    <a:srgbClr val="FF69D1"/>
    <a:srgbClr val="FF75EE"/>
    <a:srgbClr val="FF71E6"/>
    <a:srgbClr val="FF6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98"/>
    <p:restoredTop sz="68703"/>
  </p:normalViewPr>
  <p:slideViewPr>
    <p:cSldViewPr snapToGrid="0">
      <p:cViewPr varScale="1">
        <p:scale>
          <a:sx n="76" d="100"/>
          <a:sy n="76" d="100"/>
        </p:scale>
        <p:origin x="1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45A83-05C4-384C-B15B-EB19148135BD}" type="datetimeFigureOut">
              <a:rPr lang="en-GR" smtClean="0"/>
              <a:t>4/4/24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E75A7-3CDD-F843-AA9B-24BF7BAB6C7C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8590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Hi I am Christina and I will briefly introduce our work </a:t>
            </a:r>
          </a:p>
          <a:p>
            <a:r>
              <a:rPr lang="en-GR" dirty="0"/>
              <a:t>- Atalanta.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228237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Please attend our talk at ASPLOS 2024. Thank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2735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Nowadays,</a:t>
            </a:r>
            <a:r>
              <a:rPr lang="en-GB" dirty="0"/>
              <a:t>the memory footprint of state-of-the-art deep learning (DL) models has been rapidly increasing.</a:t>
            </a:r>
          </a:p>
          <a:p>
            <a:r>
              <a:rPr lang="en-GB" dirty="0"/>
              <a:t>- As a result, the energy efficiency and execution performance of DL models is primarily limited by accesses to tensor data that resides in off-die memory modules. [CLICK]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11280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T</a:t>
            </a:r>
            <a:r>
              <a:rPr lang="en-US" dirty="0"/>
              <a:t>o tackle this key limitation we propose</a:t>
            </a:r>
            <a:r>
              <a:rPr lang="en-GB" dirty="0"/>
              <a:t> Atalanta.</a:t>
            </a:r>
          </a:p>
          <a:p>
            <a:r>
              <a:rPr lang="en-GB" dirty="0"/>
              <a:t>- a near-optimal, practical, hardware/software compression engine that significantly reduces the amount of data transferred between off-chip memory and processors. [CLICK]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0785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Atalanta is inspired by Arithmetic Coding and our software compression strategy </a:t>
            </a:r>
            <a:r>
              <a:rPr lang="en-GB" dirty="0"/>
              <a:t>can encode frequent repeated data values using less than one bit. [CLICK]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39352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Our proposed compression units located just before the off-die memory controller,</a:t>
            </a:r>
          </a:p>
          <a:p>
            <a:r>
              <a:rPr lang="en-GR" dirty="0"/>
              <a:t> have low power and area costs, each of them needs less than 50 bytes. 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14715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R" dirty="0"/>
              <a:t>- Atalanta </a:t>
            </a:r>
            <a:r>
              <a:rPr lang="en-GR" dirty="0">
                <a:latin typeface="Avenir Medium" panose="02000503020000020003" pitchFamily="2" charset="0"/>
              </a:rPr>
              <a:t>requres no modifications to Deep Learning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R" dirty="0"/>
              <a:t>- is loseless in terms of accuracy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- and can be used for both inference and the forward pass of training. [CLICK]</a:t>
            </a:r>
            <a:endParaRPr lang="en-G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R" dirty="0">
              <a:latin typeface="Avenir Medium" panose="02000503020000020003" pitchFamily="2" charset="0"/>
            </a:endParaRPr>
          </a:p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5150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Across a wide range of Deep Learning models including GPT2 and Llama2 models</a:t>
            </a:r>
          </a:p>
          <a:p>
            <a:r>
              <a:rPr lang="en-GR" dirty="0"/>
              <a:t>- Atalanta </a:t>
            </a:r>
            <a:r>
              <a:rPr lang="en-US" dirty="0"/>
              <a:t>reduces data footprint of weights </a:t>
            </a:r>
            <a:r>
              <a:rPr lang="en-GB" dirty="0"/>
              <a:t>to 60%, and activations to 48% on average. [CLICK]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21757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Atalanta provides </a:t>
            </a:r>
            <a:r>
              <a:rPr lang="en-GR"/>
              <a:t>high energy efficiency. </a:t>
            </a:r>
            <a:r>
              <a:rPr lang="en-GR" dirty="0"/>
              <a:t>[CLICK]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21050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R" dirty="0"/>
              <a:t>- Finally, Atalanta can be </a:t>
            </a:r>
            <a:r>
              <a:rPr lang="en-GB" dirty="0"/>
              <a:t>easily integrated with DL accelerators at low cost.</a:t>
            </a:r>
          </a:p>
          <a:p>
            <a:r>
              <a:rPr lang="en-GB" dirty="0"/>
              <a:t>- When integrated with a </a:t>
            </a:r>
            <a:r>
              <a:rPr lang="en-GB" dirty="0" err="1"/>
              <a:t>Tensorcore</a:t>
            </a:r>
            <a:r>
              <a:rPr lang="en-GB" dirty="0"/>
              <a:t>-based accelerator, Atalanta significantly improves performance and energy efficiency. [CLICK]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E75A7-3CDD-F843-AA9B-24BF7BAB6C7C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6503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3D1F-48E5-D39A-EB7F-37DBF2F56A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0398B-7D5B-4EE1-3729-562292980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3FD18-3F9A-051F-3DFC-C584D0032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D6CCF-2F3C-B54C-80ED-7740614EB8A3}" type="datetime1">
              <a:rPr lang="en-US" smtClean="0"/>
              <a:t>4/4/24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AFC4A9-6932-B7A9-4716-B2955A02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184EC-C300-C589-059C-986AE0FE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9000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40739-B43F-9D46-B66B-9057D1B4C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48F15-1AFC-1ACA-EFB7-B6BD7AD7F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4AF24-9755-5183-3FFC-A068C6D73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2EBB-A243-F147-BF01-321CE22F90FE}" type="datetime1">
              <a:rPr lang="en-US" smtClean="0"/>
              <a:t>4/4/24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720A5-BC50-5785-38F6-8DF856A0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59581-7E45-262F-C4DE-5B86BA143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2256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240701-A11B-6CC3-2F2C-5347D45C5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EAC05-9F49-0FC7-A7BB-A4B2D5A80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9C242-A4A5-626C-1B77-67D47403B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9CB3-D79E-5645-B613-CA41489408D3}" type="datetime1">
              <a:rPr lang="en-US" smtClean="0"/>
              <a:t>4/4/24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F51B3-0B91-7F85-5A8A-62F1FDF1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E1571B-D160-A345-9483-344DDE11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15582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1D2C3-3821-9842-CB9A-D46E38A16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6D55F-034C-542E-405A-7DEEA7084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3781E-1EF2-C947-6905-17C17CA4A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B3CC-B9B5-9E4F-8464-C4F39A660D0E}" type="datetime1">
              <a:rPr lang="en-US" smtClean="0"/>
              <a:t>4/4/24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821ED-1063-E551-DE48-F92E684A3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7D1E8-5837-15F8-4FF6-49AEDAE1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12634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05CE-F8E7-2EA8-9FF2-73D77174E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E4950-5750-3AC0-59E6-73A2B4872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822798-0F6C-3661-D5D1-3546CEF60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2514A-01EB-084D-9078-4B4B88F85E2B}" type="datetime1">
              <a:rPr lang="en-US" smtClean="0"/>
              <a:t>4/4/24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D64B7-05F8-A562-1F2F-5A3630D85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391F0-38DB-2A72-02F3-488CCB78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39141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2B97-4958-9BAB-2D0C-9F218593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A6FFD-BB7D-0982-2328-516FDA23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97993-5BAF-4413-1DA4-27ADA3FE4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06371-2EE9-82E3-EB36-C10F1FCDE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A1D4-75F0-3B45-B797-A54879E04203}" type="datetime1">
              <a:rPr lang="en-US" smtClean="0"/>
              <a:t>4/4/24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79362-ABFD-1823-17D1-4B63ACE6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4833C-9479-3159-35ED-5FBE31CBD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1741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5039A-FF69-FEDA-6026-1F1711EC8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D235B-5C90-2D5C-6F26-228FC25D1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B9E5BC-6DC1-2BAF-4D1B-A53188C43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0545A-1592-1FBC-9378-F03ACA0DA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CE54F8-6155-4A40-2ED0-CABBD18FEA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7EA232-D6B5-595C-72A6-C643906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9995-E7F4-7D4C-B494-002BAB26B11B}" type="datetime1">
              <a:rPr lang="en-US" smtClean="0"/>
              <a:t>4/4/24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A7790A-9E87-728A-7BA5-4C836C0FF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FD7AD4-76D5-DAF2-A066-574B33E16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9971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5C5C1-B29A-D4FB-9B5E-C49FECB2C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825CA2-FF93-CA0C-90AF-59E36A2F2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20D06-34C5-1742-BF46-8567CC7B86C4}" type="datetime1">
              <a:rPr lang="en-US" smtClean="0"/>
              <a:t>4/4/24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3E2A9-A449-145B-CB8A-FAC0DAFB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D3B7BA-9355-33D7-C02E-8AC638599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2559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2B691E-3250-B434-7BA8-A164E1D6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9A83-6A52-E64D-BD1A-85682F63626A}" type="datetime1">
              <a:rPr lang="en-US" smtClean="0"/>
              <a:t>4/4/24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491C1-0F4E-779E-1006-F8E213E5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6E3AF-6137-29EE-884D-5ABDDBD4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381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87FDD-A144-4F47-758A-88C179B6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291D8-4323-F81B-8139-F77EEFB8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6A74E-4A17-088F-6DCB-0DCABDF91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24D3C-0DC9-9769-6197-856B6F65A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56361-3468-154C-96AE-10AD6E63A0D6}" type="datetime1">
              <a:rPr lang="en-US" smtClean="0"/>
              <a:t>4/4/24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FB9D5-56BE-E691-F55C-6E619032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3C3B8-82CD-C2C6-FC65-84621BDB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380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2A0B-0EC2-8FB3-398A-A9B5ADBE3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99CA3F-A232-CD15-EDEC-72B04F5E9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7A92E-70BE-26CE-B357-65599AF31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EA3D6-AE96-0190-EF12-BF1B57D5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2B68D-C6AB-C14F-AE7F-4358DFAC9678}" type="datetime1">
              <a:rPr lang="en-US" smtClean="0"/>
              <a:t>4/4/24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A3F93-C297-0765-EC64-ED4AC7101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1CE4D-5E89-C68A-F881-0C62D308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86962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C2F86-4A3A-7CB7-29DE-416F85C2A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0D218-0398-F8FD-7987-E71F33EDE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0807E-DC2F-8C84-0EDD-D13448AB43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678D6-2212-8548-9F5E-5C81462379D8}" type="datetime1">
              <a:rPr lang="en-US" smtClean="0"/>
              <a:t>4/4/24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30FED-DA6E-6430-4B93-667549965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D9F6A-0ECB-0EA5-03E7-59767DE69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E6064-DE7F-AB40-9F3F-1652DD2C318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8423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354626-1CCE-1A02-0541-BEC4CF1AFD20}"/>
              </a:ext>
            </a:extLst>
          </p:cNvPr>
          <p:cNvSpPr/>
          <p:nvPr/>
        </p:nvSpPr>
        <p:spPr>
          <a:xfrm>
            <a:off x="0" y="0"/>
            <a:ext cx="12203151" cy="2680916"/>
          </a:xfrm>
          <a:prstGeom prst="rect">
            <a:avLst/>
          </a:prstGeom>
          <a:solidFill>
            <a:srgbClr val="072C6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" name="Google Shape;88;p13">
            <a:extLst>
              <a:ext uri="{FF2B5EF4-FFF2-40B4-BE49-F238E27FC236}">
                <a16:creationId xmlns:a16="http://schemas.microsoft.com/office/drawing/2014/main" id="{B0397B69-64E0-277A-4CC0-AA5A27DB22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09459" y="929148"/>
            <a:ext cx="9361928" cy="16291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en-GB" sz="4400" dirty="0">
                <a:solidFill>
                  <a:schemeClr val="bg1"/>
                </a:solidFill>
                <a:latin typeface="Avenir Medium" panose="02000503020000020003" pitchFamily="2" charset="0"/>
              </a:rPr>
              <a:t>Atalanta: A Bit is Worth </a:t>
            </a:r>
            <a:br>
              <a:rPr lang="en-GB" sz="4400" dirty="0">
                <a:solidFill>
                  <a:schemeClr val="bg1"/>
                </a:solidFill>
                <a:latin typeface="Avenir Medium" panose="02000503020000020003" pitchFamily="2" charset="0"/>
              </a:rPr>
            </a:br>
            <a:r>
              <a:rPr lang="en-GB" sz="4400" dirty="0">
                <a:solidFill>
                  <a:schemeClr val="bg1"/>
                </a:solidFill>
                <a:latin typeface="Avenir Medium" panose="02000503020000020003" pitchFamily="2" charset="0"/>
              </a:rPr>
              <a:t>a “Thousand” Tensor Values</a:t>
            </a:r>
            <a:endParaRPr sz="41300" dirty="0">
              <a:solidFill>
                <a:schemeClr val="bg1"/>
              </a:solidFill>
              <a:latin typeface="Avenir Medium" panose="02000503020000020003" pitchFamily="2" charset="0"/>
              <a:ea typeface="Source Sans Pro SemiBold"/>
              <a:cs typeface="Calibri Light" panose="020F0302020204030204" pitchFamily="34" charset="0"/>
              <a:sym typeface="Source Sans Pro SemiBol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9291E-F030-660B-D6AC-4AB07922EA25}"/>
              </a:ext>
            </a:extLst>
          </p:cNvPr>
          <p:cNvSpPr/>
          <p:nvPr/>
        </p:nvSpPr>
        <p:spPr>
          <a:xfrm>
            <a:off x="381001" y="3126490"/>
            <a:ext cx="114299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Alberto Delmas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Lascorz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, Mostafa Mahmoud, Ali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Hadi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 Zadeh, 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</a:b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Miloš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Nikolić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, Kareem Ibrahim, </a:t>
            </a:r>
            <a:r>
              <a:rPr lang="en-US" sz="2800" u="sng" dirty="0">
                <a:solidFill>
                  <a:schemeClr val="accent5"/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Christina </a:t>
            </a:r>
            <a:r>
              <a:rPr lang="en-US" sz="2800" u="sng" dirty="0" err="1">
                <a:solidFill>
                  <a:schemeClr val="accent5"/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Giannoula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, </a:t>
            </a:r>
          </a:p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Ameer Abdelhadi, Andreas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Moshovos</a:t>
            </a:r>
            <a:endParaRPr lang="en-US" sz="2800" dirty="0">
              <a:solidFill>
                <a:schemeClr val="accent5"/>
              </a:solidFill>
              <a:latin typeface="Avenir Medium" panose="02000503020000020003" pitchFamily="2" charset="0"/>
              <a:cs typeface="Calibri Light" panose="020F0302020204030204" pitchFamily="34" charset="0"/>
            </a:endParaRPr>
          </a:p>
          <a:p>
            <a:pPr algn="ctr"/>
            <a:endParaRPr lang="en-US" sz="2800" dirty="0">
              <a:latin typeface="Avenir Medium" panose="02000503020000020003" pitchFamily="2" charset="0"/>
              <a:cs typeface="Calibri Light" panose="020F0302020204030204" pitchFamily="34" charset="0"/>
            </a:endParaRPr>
          </a:p>
          <a:p>
            <a:pPr algn="ctr"/>
            <a:r>
              <a:rPr lang="en-US" sz="2800" dirty="0">
                <a:latin typeface="Avenir Medium" panose="02000503020000020003" pitchFamily="2" charset="0"/>
                <a:cs typeface="Calibri Light" panose="020F0302020204030204" pitchFamily="34" charset="0"/>
              </a:rPr>
              <a:t> 	</a:t>
            </a:r>
            <a:r>
              <a:rPr lang="en-US" sz="3600" b="1" dirty="0">
                <a:cs typeface="Calibri Light" panose="020F0302020204030204" pitchFamily="34" charset="0"/>
              </a:rPr>
              <a:t>2024</a:t>
            </a:r>
            <a:endParaRPr lang="en-US" sz="2800" b="1" dirty="0">
              <a:cs typeface="Calibri Light" panose="020F030202020403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B4BBAAE-B73F-527C-8522-A776788D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1" y="5173543"/>
            <a:ext cx="2752520" cy="18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73C2DE3B-7585-A83B-B73F-E7B10A4E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889" y="4899571"/>
            <a:ext cx="2367711" cy="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CED854-7D66-D1F5-77D0-07B249CDB1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1699"/>
          <a:stretch/>
        </p:blipFill>
        <p:spPr>
          <a:xfrm flipH="1">
            <a:off x="11059913" y="2799362"/>
            <a:ext cx="990499" cy="1001511"/>
          </a:xfrm>
          <a:prstGeom prst="rect">
            <a:avLst/>
          </a:prstGeom>
        </p:spPr>
      </p:pic>
      <p:pic>
        <p:nvPicPr>
          <p:cNvPr id="1026" name="Picture 2" descr="The Michener Institute">
            <a:extLst>
              <a:ext uri="{FF2B5EF4-FFF2-40B4-BE49-F238E27FC236}">
                <a16:creationId xmlns:a16="http://schemas.microsoft.com/office/drawing/2014/main" id="{DE319FA0-409E-813D-BAFF-298C014D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2" y="5806168"/>
            <a:ext cx="2169491" cy="89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 Kit – 1QBit Logos | 1QBit">
            <a:extLst>
              <a:ext uri="{FF2B5EF4-FFF2-40B4-BE49-F238E27FC236}">
                <a16:creationId xmlns:a16="http://schemas.microsoft.com/office/drawing/2014/main" id="{D6A3B231-0904-9AAB-9661-6F874C88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717" y="5917055"/>
            <a:ext cx="1793703" cy="5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cMaster University - Wikipedia">
            <a:extLst>
              <a:ext uri="{FF2B5EF4-FFF2-40B4-BE49-F238E27FC236}">
                <a16:creationId xmlns:a16="http://schemas.microsoft.com/office/drawing/2014/main" id="{6DB59028-E0F9-476A-2ECA-5FC7E5E3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54" y="5928852"/>
            <a:ext cx="1463382" cy="8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1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354626-1CCE-1A02-0541-BEC4CF1AFD20}"/>
              </a:ext>
            </a:extLst>
          </p:cNvPr>
          <p:cNvSpPr/>
          <p:nvPr/>
        </p:nvSpPr>
        <p:spPr>
          <a:xfrm>
            <a:off x="0" y="0"/>
            <a:ext cx="12203151" cy="2680916"/>
          </a:xfrm>
          <a:prstGeom prst="rect">
            <a:avLst/>
          </a:prstGeom>
          <a:solidFill>
            <a:srgbClr val="072C62"/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4" name="Google Shape;88;p13">
            <a:extLst>
              <a:ext uri="{FF2B5EF4-FFF2-40B4-BE49-F238E27FC236}">
                <a16:creationId xmlns:a16="http://schemas.microsoft.com/office/drawing/2014/main" id="{B0397B69-64E0-277A-4CC0-AA5A27DB220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409459" y="929148"/>
            <a:ext cx="9361928" cy="162910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6000"/>
            </a:pPr>
            <a:r>
              <a:rPr lang="en-GB" sz="4400" dirty="0">
                <a:solidFill>
                  <a:schemeClr val="bg1"/>
                </a:solidFill>
                <a:latin typeface="Avenir Medium" panose="02000503020000020003" pitchFamily="2" charset="0"/>
              </a:rPr>
              <a:t>Atalanta: A Bit is Worth </a:t>
            </a:r>
            <a:br>
              <a:rPr lang="en-GB" sz="4400" dirty="0">
                <a:solidFill>
                  <a:schemeClr val="bg1"/>
                </a:solidFill>
                <a:latin typeface="Avenir Medium" panose="02000503020000020003" pitchFamily="2" charset="0"/>
              </a:rPr>
            </a:br>
            <a:r>
              <a:rPr lang="en-GB" sz="4400" dirty="0">
                <a:solidFill>
                  <a:schemeClr val="bg1"/>
                </a:solidFill>
                <a:latin typeface="Avenir Medium" panose="02000503020000020003" pitchFamily="2" charset="0"/>
              </a:rPr>
              <a:t>a “Thousand” Tensor Values</a:t>
            </a:r>
            <a:endParaRPr sz="41300" dirty="0">
              <a:solidFill>
                <a:schemeClr val="bg1"/>
              </a:solidFill>
              <a:latin typeface="Avenir Medium" panose="02000503020000020003" pitchFamily="2" charset="0"/>
              <a:ea typeface="Source Sans Pro SemiBold"/>
              <a:cs typeface="Calibri Light" panose="020F0302020204030204" pitchFamily="34" charset="0"/>
              <a:sym typeface="Source Sans Pro SemiBold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9291E-F030-660B-D6AC-4AB07922EA25}"/>
              </a:ext>
            </a:extLst>
          </p:cNvPr>
          <p:cNvSpPr/>
          <p:nvPr/>
        </p:nvSpPr>
        <p:spPr>
          <a:xfrm>
            <a:off x="381001" y="3126490"/>
            <a:ext cx="11429999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Alberto Delmas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Lascorz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, Mostafa Mahmoud, Ali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Hadi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 Zadeh, 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</a:b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Miloš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Nikolić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, Kareem Ibrahim, </a:t>
            </a:r>
            <a:r>
              <a:rPr lang="en-US" sz="2800" u="sng" dirty="0">
                <a:solidFill>
                  <a:schemeClr val="accent5"/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Christina </a:t>
            </a:r>
            <a:r>
              <a:rPr lang="en-US" sz="2800" u="sng" dirty="0" err="1">
                <a:solidFill>
                  <a:schemeClr val="accent5"/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Giannoula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, </a:t>
            </a:r>
          </a:p>
          <a:p>
            <a:pPr algn="ctr"/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Ameer Abdelhadi, Andreas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  <a:cs typeface="Calibri Light" panose="020F0302020204030204" pitchFamily="34" charset="0"/>
              </a:rPr>
              <a:t>Moshovos</a:t>
            </a:r>
            <a:endParaRPr lang="en-US" sz="2800" dirty="0">
              <a:solidFill>
                <a:schemeClr val="accent5"/>
              </a:solidFill>
              <a:latin typeface="Avenir Medium" panose="02000503020000020003" pitchFamily="2" charset="0"/>
              <a:cs typeface="Calibri Light" panose="020F0302020204030204" pitchFamily="34" charset="0"/>
            </a:endParaRPr>
          </a:p>
          <a:p>
            <a:pPr algn="ctr"/>
            <a:endParaRPr lang="en-US" sz="2800" dirty="0">
              <a:latin typeface="Avenir Medium" panose="02000503020000020003" pitchFamily="2" charset="0"/>
              <a:cs typeface="Calibri Light" panose="020F0302020204030204" pitchFamily="34" charset="0"/>
            </a:endParaRPr>
          </a:p>
          <a:p>
            <a:pPr algn="ctr"/>
            <a:r>
              <a:rPr lang="en-US" sz="2800" dirty="0">
                <a:latin typeface="Avenir Medium" panose="02000503020000020003" pitchFamily="2" charset="0"/>
                <a:cs typeface="Calibri Light" panose="020F0302020204030204" pitchFamily="34" charset="0"/>
              </a:rPr>
              <a:t> 	</a:t>
            </a:r>
            <a:r>
              <a:rPr lang="en-US" sz="3600" b="1" dirty="0">
                <a:cs typeface="Calibri Light" panose="020F0302020204030204" pitchFamily="34" charset="0"/>
              </a:rPr>
              <a:t>2024</a:t>
            </a:r>
            <a:endParaRPr lang="en-US" sz="2800" b="1" dirty="0">
              <a:cs typeface="Calibri Light" panose="020F030202020403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B4BBAAE-B73F-527C-8522-A776788D7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81" y="5173543"/>
            <a:ext cx="2752520" cy="18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id="{73C2DE3B-7585-A83B-B73F-E7B10A4E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889" y="4899571"/>
            <a:ext cx="2367711" cy="54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CED854-7D66-D1F5-77D0-07B249CDB1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1699"/>
          <a:stretch/>
        </p:blipFill>
        <p:spPr>
          <a:xfrm flipH="1">
            <a:off x="11059913" y="2799362"/>
            <a:ext cx="990499" cy="1001511"/>
          </a:xfrm>
          <a:prstGeom prst="rect">
            <a:avLst/>
          </a:prstGeom>
        </p:spPr>
      </p:pic>
      <p:pic>
        <p:nvPicPr>
          <p:cNvPr id="1026" name="Picture 2" descr="The Michener Institute">
            <a:extLst>
              <a:ext uri="{FF2B5EF4-FFF2-40B4-BE49-F238E27FC236}">
                <a16:creationId xmlns:a16="http://schemas.microsoft.com/office/drawing/2014/main" id="{DE319FA0-409E-813D-BAFF-298C014DC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2" y="5806168"/>
            <a:ext cx="2169491" cy="89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dia Kit – 1QBit Logos | 1QBit">
            <a:extLst>
              <a:ext uri="{FF2B5EF4-FFF2-40B4-BE49-F238E27FC236}">
                <a16:creationId xmlns:a16="http://schemas.microsoft.com/office/drawing/2014/main" id="{D6A3B231-0904-9AAB-9661-6F874C88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717" y="5917055"/>
            <a:ext cx="1793703" cy="54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cMaster University - Wikipedia">
            <a:extLst>
              <a:ext uri="{FF2B5EF4-FFF2-40B4-BE49-F238E27FC236}">
                <a16:creationId xmlns:a16="http://schemas.microsoft.com/office/drawing/2014/main" id="{6DB59028-E0F9-476A-2ECA-5FC7E5E3E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754" y="5928852"/>
            <a:ext cx="1463382" cy="8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16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A1632-254D-9811-9CD2-665355E1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z="1800" smtClean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2</a:t>
            </a:fld>
            <a:endParaRPr lang="en-GR" sz="18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22351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Growing Memory Footprint of Deep Learning Models</a:t>
            </a:r>
            <a:endParaRPr lang="en-GB" sz="36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pic>
        <p:nvPicPr>
          <p:cNvPr id="1026" name="Picture 2" descr="Deep learning - Free electronics icons">
            <a:extLst>
              <a:ext uri="{FF2B5EF4-FFF2-40B4-BE49-F238E27FC236}">
                <a16:creationId xmlns:a16="http://schemas.microsoft.com/office/drawing/2014/main" id="{EBC8916C-0F80-CDDF-78BC-521AE810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17" y="1306567"/>
            <a:ext cx="2807838" cy="280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AB067C-3E83-E166-B96F-3B57019C2A47}"/>
              </a:ext>
            </a:extLst>
          </p:cNvPr>
          <p:cNvSpPr txBox="1"/>
          <p:nvPr/>
        </p:nvSpPr>
        <p:spPr>
          <a:xfrm>
            <a:off x="720740" y="4217097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Avenir Medium" panose="02000503020000020003" pitchFamily="2" charset="0"/>
              </a:rPr>
              <a:t>E.g., Llama2: 7B Params, 26GB Mem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EF96646-05B2-783A-A562-D4BBD9F15DE8}"/>
              </a:ext>
            </a:extLst>
          </p:cNvPr>
          <p:cNvSpPr/>
          <p:nvPr/>
        </p:nvSpPr>
        <p:spPr>
          <a:xfrm>
            <a:off x="9476583" y="1467292"/>
            <a:ext cx="1955565" cy="4771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Cores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A6EDD98-C7D0-EF21-37B0-D3EA945DEE42}"/>
              </a:ext>
            </a:extLst>
          </p:cNvPr>
          <p:cNvSpPr/>
          <p:nvPr/>
        </p:nvSpPr>
        <p:spPr>
          <a:xfrm>
            <a:off x="9240437" y="2582003"/>
            <a:ext cx="2477191" cy="2015004"/>
          </a:xfrm>
          <a:prstGeom prst="roundRect">
            <a:avLst>
              <a:gd name="adj" fmla="val 92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t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Off-Chip</a:t>
            </a:r>
          </a:p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48A69-2323-E764-9FA1-CF2C330E0396}"/>
              </a:ext>
            </a:extLst>
          </p:cNvPr>
          <p:cNvCxnSpPr>
            <a:cxnSpLocks/>
            <a:stCxn id="14" idx="2"/>
            <a:endCxn id="3" idx="0"/>
          </p:cNvCxnSpPr>
          <p:nvPr/>
        </p:nvCxnSpPr>
        <p:spPr>
          <a:xfrm>
            <a:off x="10479033" y="2015566"/>
            <a:ext cx="0" cy="56643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AB4502-2B7E-7EA3-7C78-62850A28E09E}"/>
              </a:ext>
            </a:extLst>
          </p:cNvPr>
          <p:cNvSpPr txBox="1"/>
          <p:nvPr/>
        </p:nvSpPr>
        <p:spPr>
          <a:xfrm>
            <a:off x="6849515" y="3880104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Avenir Medium" panose="02000503020000020003" pitchFamily="2" charset="0"/>
              </a:rPr>
              <a:t>GPU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1D93C8-CA4E-FB7B-C160-B0FE84E9EAF5}"/>
              </a:ext>
            </a:extLst>
          </p:cNvPr>
          <p:cNvSpPr/>
          <p:nvPr/>
        </p:nvSpPr>
        <p:spPr>
          <a:xfrm>
            <a:off x="9240437" y="1372615"/>
            <a:ext cx="2477191" cy="642951"/>
          </a:xfrm>
          <a:prstGeom prst="roundRect">
            <a:avLst>
              <a:gd name="adj" fmla="val 10953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200">
              <a:latin typeface="Avenir Medium" panose="02000503020000020003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D5FF3C-3837-C005-D0E8-1787D310553E}"/>
              </a:ext>
            </a:extLst>
          </p:cNvPr>
          <p:cNvSpPr txBox="1"/>
          <p:nvPr/>
        </p:nvSpPr>
        <p:spPr>
          <a:xfrm>
            <a:off x="10701217" y="2110243"/>
            <a:ext cx="130516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R" dirty="0">
                <a:solidFill>
                  <a:srgbClr val="C00000"/>
                </a:solidFill>
                <a:latin typeface="Avenir Medium" panose="02000503020000020003" pitchFamily="2" charset="0"/>
              </a:rPr>
              <a:t>bottleneck</a:t>
            </a:r>
            <a:endParaRPr lang="en-GR" sz="1400" dirty="0">
              <a:solidFill>
                <a:srgbClr val="C00000"/>
              </a:solidFill>
              <a:latin typeface="Avenir Medium" panose="02000503020000020003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B68953-D4C7-49D0-35A3-39D46849DA3C}"/>
              </a:ext>
            </a:extLst>
          </p:cNvPr>
          <p:cNvSpPr/>
          <p:nvPr/>
        </p:nvSpPr>
        <p:spPr>
          <a:xfrm>
            <a:off x="0" y="4842434"/>
            <a:ext cx="12192000" cy="1332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Key Limitation: </a:t>
            </a:r>
          </a:p>
          <a:p>
            <a:pPr algn="ctr"/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Expensive Tensor Data Accesses from Off-Chip Memory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  <p:pic>
        <p:nvPicPr>
          <p:cNvPr id="4098" name="Picture 2" descr="Gpu - Free computer icons">
            <a:extLst>
              <a:ext uri="{FF2B5EF4-FFF2-40B4-BE49-F238E27FC236}">
                <a16:creationId xmlns:a16="http://schemas.microsoft.com/office/drawing/2014/main" id="{012E5D10-F703-B3F8-9A55-B0FB4612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40" y="1573293"/>
            <a:ext cx="2477191" cy="24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3A23A31-EA81-A466-C5DB-B022601CC3AA}"/>
              </a:ext>
            </a:extLst>
          </p:cNvPr>
          <p:cNvGrpSpPr/>
          <p:nvPr/>
        </p:nvGrpSpPr>
        <p:grpSpPr>
          <a:xfrm>
            <a:off x="9563296" y="3194757"/>
            <a:ext cx="1925330" cy="1332919"/>
            <a:chOff x="9557882" y="3303183"/>
            <a:chExt cx="1925330" cy="1332919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33A1286-E925-EFE0-141E-0B7FCB13AAAD}"/>
                </a:ext>
              </a:extLst>
            </p:cNvPr>
            <p:cNvSpPr/>
            <p:nvPr/>
          </p:nvSpPr>
          <p:spPr>
            <a:xfrm>
              <a:off x="9557882" y="3303183"/>
              <a:ext cx="1913378" cy="133291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GR" sz="140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Data</a:t>
              </a:r>
              <a:endParaRPr lang="en-GR" sz="12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14A96C-69E3-C99F-0A87-61861FB4F70C}"/>
                </a:ext>
              </a:extLst>
            </p:cNvPr>
            <p:cNvSpPr txBox="1"/>
            <p:nvPr/>
          </p:nvSpPr>
          <p:spPr>
            <a:xfrm>
              <a:off x="9569832" y="3618034"/>
              <a:ext cx="1913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400" dirty="0">
                  <a:latin typeface="Avenir Medium" panose="02000503020000020003" pitchFamily="2" charset="0"/>
                </a:rPr>
                <a:t>1 0 0 1 0 1 0 1 1 1 0 0 </a:t>
              </a:r>
            </a:p>
            <a:p>
              <a:r>
                <a:rPr lang="en-GR" sz="1400" dirty="0">
                  <a:latin typeface="Avenir Medium" panose="02000503020000020003" pitchFamily="2" charset="0"/>
                </a:rPr>
                <a:t>0 1 1 0 0 0 1 0 1 0 0 1</a:t>
              </a:r>
            </a:p>
            <a:p>
              <a:r>
                <a:rPr lang="en-GR" sz="1400" dirty="0">
                  <a:latin typeface="Avenir Medium" panose="02000503020000020003" pitchFamily="2" charset="0"/>
                </a:rPr>
                <a:t>1 1 0 0 1 0 0 1 1 0 0 0</a:t>
              </a:r>
            </a:p>
            <a:p>
              <a:r>
                <a:rPr lang="en-GR" sz="1400" dirty="0">
                  <a:latin typeface="Avenir Medium" panose="02000503020000020003" pitchFamily="2" charset="0"/>
                </a:rPr>
                <a:t>1 0 0 1 1 0 1 0 1 0 0 1</a:t>
              </a:r>
            </a:p>
          </p:txBody>
        </p: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FD24D07-F720-9D70-6DE7-156D38199F87}"/>
              </a:ext>
            </a:extLst>
          </p:cNvPr>
          <p:cNvCxnSpPr>
            <a:cxnSpLocks/>
          </p:cNvCxnSpPr>
          <p:nvPr/>
        </p:nvCxnSpPr>
        <p:spPr>
          <a:xfrm flipV="1">
            <a:off x="8208931" y="1392297"/>
            <a:ext cx="976758" cy="67490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4F3E84-E1D6-C6C6-9482-634AFE55B803}"/>
              </a:ext>
            </a:extLst>
          </p:cNvPr>
          <p:cNvCxnSpPr>
            <a:cxnSpLocks/>
          </p:cNvCxnSpPr>
          <p:nvPr/>
        </p:nvCxnSpPr>
        <p:spPr>
          <a:xfrm>
            <a:off x="8201110" y="3490357"/>
            <a:ext cx="1027375" cy="103731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50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4" grpId="0" animBg="1"/>
      <p:bldP spid="20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A1632-254D-9811-9CD2-665355E1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z="1800" smtClean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3</a:t>
            </a:fld>
            <a:endParaRPr lang="en-GR" sz="18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22351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Atalanta: Overview</a:t>
            </a:r>
            <a:endParaRPr lang="en-GB" sz="36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pic>
        <p:nvPicPr>
          <p:cNvPr id="1026" name="Picture 2" descr="Deep learning - Free electronics icons">
            <a:extLst>
              <a:ext uri="{FF2B5EF4-FFF2-40B4-BE49-F238E27FC236}">
                <a16:creationId xmlns:a16="http://schemas.microsoft.com/office/drawing/2014/main" id="{EBC8916C-0F80-CDDF-78BC-521AE810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17" y="1306567"/>
            <a:ext cx="2807838" cy="280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AB067C-3E83-E166-B96F-3B57019C2A47}"/>
              </a:ext>
            </a:extLst>
          </p:cNvPr>
          <p:cNvSpPr txBox="1"/>
          <p:nvPr/>
        </p:nvSpPr>
        <p:spPr>
          <a:xfrm>
            <a:off x="720740" y="4217097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dirty="0">
                <a:latin typeface="Avenir Medium" panose="02000503020000020003" pitchFamily="2" charset="0"/>
              </a:rPr>
              <a:t>E.g., Llama2: 7B Params, 26GB Mem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EF96646-05B2-783A-A562-D4BBD9F15DE8}"/>
              </a:ext>
            </a:extLst>
          </p:cNvPr>
          <p:cNvSpPr/>
          <p:nvPr/>
        </p:nvSpPr>
        <p:spPr>
          <a:xfrm>
            <a:off x="9476583" y="997543"/>
            <a:ext cx="1955565" cy="4771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Cores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A6EDD98-C7D0-EF21-37B0-D3EA945DEE42}"/>
              </a:ext>
            </a:extLst>
          </p:cNvPr>
          <p:cNvSpPr/>
          <p:nvPr/>
        </p:nvSpPr>
        <p:spPr>
          <a:xfrm>
            <a:off x="9240437" y="2582003"/>
            <a:ext cx="2477191" cy="2015004"/>
          </a:xfrm>
          <a:prstGeom prst="roundRect">
            <a:avLst>
              <a:gd name="adj" fmla="val 92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t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Off-Chip</a:t>
            </a:r>
          </a:p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Memory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848A69-2323-E764-9FA1-CF2C330E0396}"/>
              </a:ext>
            </a:extLst>
          </p:cNvPr>
          <p:cNvCxnSpPr>
            <a:cxnSpLocks/>
            <a:stCxn id="14" idx="2"/>
            <a:endCxn id="3" idx="0"/>
          </p:cNvCxnSpPr>
          <p:nvPr/>
        </p:nvCxnSpPr>
        <p:spPr>
          <a:xfrm>
            <a:off x="10479033" y="1545817"/>
            <a:ext cx="0" cy="103618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AB4502-2B7E-7EA3-7C78-62850A28E09E}"/>
              </a:ext>
            </a:extLst>
          </p:cNvPr>
          <p:cNvSpPr txBox="1"/>
          <p:nvPr/>
        </p:nvSpPr>
        <p:spPr>
          <a:xfrm>
            <a:off x="6849515" y="3880104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Avenir Medium" panose="02000503020000020003" pitchFamily="2" charset="0"/>
              </a:rPr>
              <a:t>GPU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1D93C8-CA4E-FB7B-C160-B0FE84E9EAF5}"/>
              </a:ext>
            </a:extLst>
          </p:cNvPr>
          <p:cNvSpPr/>
          <p:nvPr/>
        </p:nvSpPr>
        <p:spPr>
          <a:xfrm>
            <a:off x="9240437" y="902866"/>
            <a:ext cx="2477191" cy="642951"/>
          </a:xfrm>
          <a:prstGeom prst="roundRect">
            <a:avLst>
              <a:gd name="adj" fmla="val 10953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200">
              <a:latin typeface="Avenir Medium" panose="02000503020000020003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5B68953-D4C7-49D0-35A3-39D46849DA3C}"/>
              </a:ext>
            </a:extLst>
          </p:cNvPr>
          <p:cNvSpPr/>
          <p:nvPr/>
        </p:nvSpPr>
        <p:spPr>
          <a:xfrm>
            <a:off x="0" y="4842434"/>
            <a:ext cx="12192000" cy="13329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Atalanta: </a:t>
            </a:r>
          </a:p>
          <a:p>
            <a:pPr algn="ctr"/>
            <a:r>
              <a:rPr lang="en-GB" sz="3200" dirty="0">
                <a:solidFill>
                  <a:schemeClr val="bg2">
                    <a:lumMod val="25000"/>
                  </a:schemeClr>
                </a:solidFill>
                <a:latin typeface="Avenir Medium" panose="02000503020000020003" pitchFamily="2" charset="0"/>
              </a:rPr>
              <a:t>A Near-Optimal Compression Engine for Deep Learning Models</a:t>
            </a:r>
            <a:endParaRPr lang="en-GR" sz="3200" dirty="0">
              <a:solidFill>
                <a:schemeClr val="accent4"/>
              </a:solidFill>
              <a:latin typeface="Avenir Medium" panose="02000503020000020003" pitchFamily="2" charset="0"/>
            </a:endParaRPr>
          </a:p>
        </p:txBody>
      </p:sp>
      <p:pic>
        <p:nvPicPr>
          <p:cNvPr id="4098" name="Picture 2" descr="Gpu - Free computer icons">
            <a:extLst>
              <a:ext uri="{FF2B5EF4-FFF2-40B4-BE49-F238E27FC236}">
                <a16:creationId xmlns:a16="http://schemas.microsoft.com/office/drawing/2014/main" id="{012E5D10-F703-B3F8-9A55-B0FB4612D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40" y="1573293"/>
            <a:ext cx="2477191" cy="24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FD24D07-F720-9D70-6DE7-156D38199F87}"/>
              </a:ext>
            </a:extLst>
          </p:cNvPr>
          <p:cNvCxnSpPr>
            <a:cxnSpLocks/>
          </p:cNvCxnSpPr>
          <p:nvPr/>
        </p:nvCxnSpPr>
        <p:spPr>
          <a:xfrm flipV="1">
            <a:off x="8208931" y="954731"/>
            <a:ext cx="999726" cy="111247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04F3E84-E1D6-C6C6-9482-634AFE55B803}"/>
              </a:ext>
            </a:extLst>
          </p:cNvPr>
          <p:cNvCxnSpPr>
            <a:cxnSpLocks/>
          </p:cNvCxnSpPr>
          <p:nvPr/>
        </p:nvCxnSpPr>
        <p:spPr>
          <a:xfrm>
            <a:off x="8201110" y="3490357"/>
            <a:ext cx="1027375" cy="103731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DD011A9-0E0D-FC0C-1406-BF38E00ACD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1699"/>
          <a:stretch/>
        </p:blipFill>
        <p:spPr>
          <a:xfrm flipH="1">
            <a:off x="9399829" y="1598610"/>
            <a:ext cx="928168" cy="93848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D3A23A31-EA81-A466-C5DB-B022601CC3AA}"/>
              </a:ext>
            </a:extLst>
          </p:cNvPr>
          <p:cNvGrpSpPr/>
          <p:nvPr/>
        </p:nvGrpSpPr>
        <p:grpSpPr>
          <a:xfrm>
            <a:off x="9724657" y="3302333"/>
            <a:ext cx="1592753" cy="855727"/>
            <a:chOff x="9522024" y="3303183"/>
            <a:chExt cx="1592753" cy="855727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33A1286-E925-EFE0-141E-0B7FCB13AAAD}"/>
                </a:ext>
              </a:extLst>
            </p:cNvPr>
            <p:cNvSpPr/>
            <p:nvPr/>
          </p:nvSpPr>
          <p:spPr>
            <a:xfrm>
              <a:off x="9522024" y="3303183"/>
              <a:ext cx="1556894" cy="85572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GR" sz="140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Data</a:t>
              </a:r>
              <a:endParaRPr lang="en-GR" sz="12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B14A96C-69E3-C99F-0A87-61861FB4F70C}"/>
                </a:ext>
              </a:extLst>
            </p:cNvPr>
            <p:cNvSpPr txBox="1"/>
            <p:nvPr/>
          </p:nvSpPr>
          <p:spPr>
            <a:xfrm>
              <a:off x="9569832" y="3618034"/>
              <a:ext cx="1544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400" dirty="0">
                  <a:latin typeface="Avenir Medium" panose="02000503020000020003" pitchFamily="2" charset="0"/>
                </a:rPr>
                <a:t>1 0 0 1 0 1 0 1 1 0 1 1 0 0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889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8 -0.0162 L -0.00338 -0.35324 " pathEditMode="relative" ptsTypes="AA">
                                      <p:cBhvr>
                                        <p:cTn id="9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A1632-254D-9811-9CD2-665355E1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z="1800" smtClean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4</a:t>
            </a:fld>
            <a:endParaRPr lang="en-GR" sz="18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22351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Atalanta: Brief Overview</a:t>
            </a:r>
            <a:endParaRPr lang="en-GB" sz="36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1D4A-3C58-82B0-73A6-01FB0119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1059568"/>
            <a:ext cx="11506772" cy="5574914"/>
          </a:xfrm>
        </p:spPr>
        <p:txBody>
          <a:bodyPr>
            <a:normAutofit/>
          </a:bodyPr>
          <a:lstStyle/>
          <a:p>
            <a:r>
              <a:rPr lang="en-GR" dirty="0">
                <a:latin typeface="Avenir Medium" panose="02000503020000020003" pitchFamily="2" charset="0"/>
              </a:rPr>
              <a:t>Frequent values need </a:t>
            </a:r>
            <a:r>
              <a:rPr lang="en-GR" dirty="0">
                <a:solidFill>
                  <a:srgbClr val="00B050"/>
                </a:solidFill>
                <a:latin typeface="Avenir Medium" panose="02000503020000020003" pitchFamily="2" charset="0"/>
              </a:rPr>
              <a:t>less than 1 bit</a:t>
            </a:r>
          </a:p>
          <a:p>
            <a:pPr lvl="1"/>
            <a:r>
              <a:rPr lang="en-GR" dirty="0">
                <a:latin typeface="Avenir Medium" panose="02000503020000020003" pitchFamily="2" charset="0"/>
                <a:sym typeface="Wingdings" pitchFamily="2" charset="2"/>
              </a:rPr>
              <a:t>Arithmetic Coding [Langdon, 1984]</a:t>
            </a:r>
            <a:endParaRPr lang="en-GR" dirty="0">
              <a:latin typeface="Avenir Medium" panose="02000503020000020003" pitchFamily="2" charset="0"/>
            </a:endParaRPr>
          </a:p>
          <a:p>
            <a:endParaRPr lang="en-GR" dirty="0">
              <a:latin typeface="Avenir Medium" panose="02000503020000020003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949BBD0-B3B6-1818-6469-8C0C4EB94CDA}"/>
              </a:ext>
            </a:extLst>
          </p:cNvPr>
          <p:cNvSpPr/>
          <p:nvPr/>
        </p:nvSpPr>
        <p:spPr>
          <a:xfrm>
            <a:off x="8553128" y="1067252"/>
            <a:ext cx="2066873" cy="4771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Cores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6A55A4-6377-9F2C-2DFC-431352FCEBA2}"/>
              </a:ext>
            </a:extLst>
          </p:cNvPr>
          <p:cNvSpPr/>
          <p:nvPr/>
        </p:nvSpPr>
        <p:spPr>
          <a:xfrm>
            <a:off x="8316982" y="3438957"/>
            <a:ext cx="2618189" cy="2210660"/>
          </a:xfrm>
          <a:prstGeom prst="roundRect">
            <a:avLst>
              <a:gd name="adj" fmla="val 92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t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Off-Chip Memory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203B3F-EB8C-8E02-A931-418FB6165E29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9626077" y="2399275"/>
            <a:ext cx="0" cy="10396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ACE1CB-16B2-803A-D8F3-3570F9A69741}"/>
              </a:ext>
            </a:extLst>
          </p:cNvPr>
          <p:cNvSpPr/>
          <p:nvPr/>
        </p:nvSpPr>
        <p:spPr>
          <a:xfrm>
            <a:off x="8316982" y="972575"/>
            <a:ext cx="2618189" cy="1426700"/>
          </a:xfrm>
          <a:prstGeom prst="roundRect">
            <a:avLst>
              <a:gd name="adj" fmla="val 10953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200">
              <a:latin typeface="Avenir Medium" panose="02000503020000020003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C211F-D68F-DED4-08D5-209266B3CAA9}"/>
              </a:ext>
            </a:extLst>
          </p:cNvPr>
          <p:cNvSpPr txBox="1"/>
          <p:nvPr/>
        </p:nvSpPr>
        <p:spPr>
          <a:xfrm>
            <a:off x="9640364" y="2699838"/>
            <a:ext cx="1214443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sz="2400" dirty="0">
                <a:solidFill>
                  <a:srgbClr val="00B050"/>
                </a:solidFill>
                <a:latin typeface="Avenir Medium" panose="02000503020000020003" pitchFamily="2" charset="0"/>
              </a:rPr>
              <a:t>&lt; 1 bit</a:t>
            </a:r>
            <a:endParaRPr lang="en-GR" dirty="0">
              <a:solidFill>
                <a:srgbClr val="00B050"/>
              </a:solidFill>
              <a:latin typeface="Avenir Medium" panose="02000503020000020003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750E04-81BC-A9FE-9F44-DDB76350D652}"/>
              </a:ext>
            </a:extLst>
          </p:cNvPr>
          <p:cNvGrpSpPr/>
          <p:nvPr/>
        </p:nvGrpSpPr>
        <p:grpSpPr>
          <a:xfrm>
            <a:off x="8610600" y="4029643"/>
            <a:ext cx="1980149" cy="2130733"/>
            <a:chOff x="9557882" y="3303183"/>
            <a:chExt cx="1925330" cy="213073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7148E52-7849-9D1D-201B-FF408E83AF2C}"/>
                </a:ext>
              </a:extLst>
            </p:cNvPr>
            <p:cNvSpPr/>
            <p:nvPr/>
          </p:nvSpPr>
          <p:spPr>
            <a:xfrm>
              <a:off x="9557882" y="3303183"/>
              <a:ext cx="1913378" cy="133291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GR" sz="140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Data</a:t>
              </a:r>
              <a:endParaRPr lang="en-GR" sz="12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7394B7-BFF6-E627-DA7E-EDBD6AF8BE7C}"/>
                </a:ext>
              </a:extLst>
            </p:cNvPr>
            <p:cNvSpPr txBox="1"/>
            <p:nvPr/>
          </p:nvSpPr>
          <p:spPr>
            <a:xfrm>
              <a:off x="9569832" y="3618034"/>
              <a:ext cx="19133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400" b="1" dirty="0">
                  <a:solidFill>
                    <a:srgbClr val="FF2F92"/>
                  </a:solidFill>
                  <a:latin typeface="Avenir Medium" panose="02000503020000020003" pitchFamily="2" charset="0"/>
                </a:rPr>
                <a:t>1 0 0 1 </a:t>
              </a:r>
              <a:r>
                <a:rPr lang="en-GR" sz="1400" dirty="0">
                  <a:latin typeface="Avenir Medium" panose="02000503020000020003" pitchFamily="2" charset="0"/>
                </a:rPr>
                <a:t>0 1 0 1 1 1 0 0 </a:t>
              </a:r>
            </a:p>
            <a:p>
              <a:r>
                <a:rPr lang="en-GR" sz="1400" dirty="0">
                  <a:latin typeface="Avenir Medium" panose="02000503020000020003" pitchFamily="2" charset="0"/>
                </a:rPr>
                <a:t>0 1 1 0 0 0 1 0 </a:t>
              </a:r>
              <a:r>
                <a:rPr lang="en-GR" sz="1400" b="1" dirty="0">
                  <a:solidFill>
                    <a:srgbClr val="FF2F92"/>
                  </a:solidFill>
                  <a:latin typeface="Avenir Medium" panose="02000503020000020003" pitchFamily="2" charset="0"/>
                </a:rPr>
                <a:t>1 0 0 1</a:t>
              </a:r>
            </a:p>
            <a:p>
              <a:r>
                <a:rPr lang="en-GR" sz="1400" dirty="0">
                  <a:latin typeface="Avenir Medium" panose="02000503020000020003" pitchFamily="2" charset="0"/>
                </a:rPr>
                <a:t>1 1 0 0</a:t>
              </a:r>
              <a:r>
                <a:rPr lang="en-GR" sz="1400" b="1" dirty="0">
                  <a:solidFill>
                    <a:srgbClr val="FF2F92"/>
                  </a:solidFill>
                  <a:latin typeface="Avenir Medium" panose="02000503020000020003" pitchFamily="2" charset="0"/>
                </a:rPr>
                <a:t> 1 0 0 1 </a:t>
              </a:r>
              <a:r>
                <a:rPr lang="en-GR" sz="1400" dirty="0">
                  <a:latin typeface="Avenir Medium" panose="02000503020000020003" pitchFamily="2" charset="0"/>
                </a:rPr>
                <a:t>1 0 0 0</a:t>
              </a:r>
            </a:p>
            <a:p>
              <a:r>
                <a:rPr lang="en-GR" sz="1400" b="1" dirty="0">
                  <a:solidFill>
                    <a:srgbClr val="FF2F92"/>
                  </a:solidFill>
                  <a:latin typeface="Avenir Medium" panose="02000503020000020003" pitchFamily="2" charset="0"/>
                </a:rPr>
                <a:t>1 0 0 1 </a:t>
              </a:r>
              <a:r>
                <a:rPr lang="en-GR" sz="1400" dirty="0">
                  <a:latin typeface="Avenir Medium" panose="02000503020000020003" pitchFamily="2" charset="0"/>
                </a:rPr>
                <a:t>1 0 1 0 </a:t>
              </a:r>
              <a:r>
                <a:rPr lang="en-GR" sz="1400" b="1" dirty="0">
                  <a:solidFill>
                    <a:srgbClr val="FF2F92"/>
                  </a:solidFill>
                  <a:latin typeface="Avenir Medium" panose="02000503020000020003" pitchFamily="2" charset="0"/>
                </a:rPr>
                <a:t>1 0 0 1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719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A1632-254D-9811-9CD2-665355E1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z="1800" smtClean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5</a:t>
            </a:fld>
            <a:endParaRPr lang="en-GR" sz="18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22351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Atalanta: Brief Overview</a:t>
            </a:r>
            <a:endParaRPr lang="en-GB" sz="36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1D4A-3C58-82B0-73A6-01FB0119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1059568"/>
            <a:ext cx="11506772" cy="5574914"/>
          </a:xfrm>
        </p:spPr>
        <p:txBody>
          <a:bodyPr>
            <a:normAutofit/>
          </a:bodyPr>
          <a:lstStyle/>
          <a:p>
            <a:r>
              <a:rPr lang="en-GR" dirty="0">
                <a:latin typeface="Avenir Medium" panose="02000503020000020003" pitchFamily="2" charset="0"/>
              </a:rPr>
              <a:t>Frequent values need less than 1 bit</a:t>
            </a:r>
          </a:p>
          <a:p>
            <a:pPr lvl="1"/>
            <a:r>
              <a:rPr lang="en-GR" dirty="0">
                <a:latin typeface="Avenir Medium" panose="02000503020000020003" pitchFamily="2" charset="0"/>
                <a:sym typeface="Wingdings" pitchFamily="2" charset="2"/>
              </a:rPr>
              <a:t>Arithmetic Coding [Langdon, 1984]</a:t>
            </a:r>
            <a:endParaRPr lang="en-GR" dirty="0">
              <a:latin typeface="Avenir Medium" panose="02000503020000020003" pitchFamily="2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Avenir Medium" panose="02000503020000020003" pitchFamily="2" charset="0"/>
              </a:rPr>
              <a:t>Low</a:t>
            </a:r>
            <a:r>
              <a:rPr lang="en-GB" dirty="0">
                <a:latin typeface="Avenir Medium" panose="02000503020000020003" pitchFamily="2" charset="0"/>
              </a:rPr>
              <a:t> Hardware Costs</a:t>
            </a:r>
          </a:p>
          <a:p>
            <a:endParaRPr lang="en-GR" dirty="0">
              <a:latin typeface="Avenir Medium" panose="02000503020000020003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949BBD0-B3B6-1818-6469-8C0C4EB94CDA}"/>
              </a:ext>
            </a:extLst>
          </p:cNvPr>
          <p:cNvSpPr/>
          <p:nvPr/>
        </p:nvSpPr>
        <p:spPr>
          <a:xfrm>
            <a:off x="8553128" y="1067252"/>
            <a:ext cx="2066873" cy="4771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Cores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6A55A4-6377-9F2C-2DFC-431352FCEBA2}"/>
              </a:ext>
            </a:extLst>
          </p:cNvPr>
          <p:cNvSpPr/>
          <p:nvPr/>
        </p:nvSpPr>
        <p:spPr>
          <a:xfrm>
            <a:off x="8316982" y="3438957"/>
            <a:ext cx="2618189" cy="2210660"/>
          </a:xfrm>
          <a:prstGeom prst="roundRect">
            <a:avLst>
              <a:gd name="adj" fmla="val 92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t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Off-Chip Memory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203B3F-EB8C-8E02-A931-418FB6165E29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9626077" y="2399275"/>
            <a:ext cx="0" cy="10396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ACE1CB-16B2-803A-D8F3-3570F9A69741}"/>
              </a:ext>
            </a:extLst>
          </p:cNvPr>
          <p:cNvSpPr/>
          <p:nvPr/>
        </p:nvSpPr>
        <p:spPr>
          <a:xfrm>
            <a:off x="8316982" y="972575"/>
            <a:ext cx="2618189" cy="1426700"/>
          </a:xfrm>
          <a:prstGeom prst="roundRect">
            <a:avLst>
              <a:gd name="adj" fmla="val 10953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200">
              <a:latin typeface="Avenir Medium" panose="02000503020000020003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58917F-3840-5D50-17E7-6A5C60426221}"/>
              </a:ext>
            </a:extLst>
          </p:cNvPr>
          <p:cNvSpPr/>
          <p:nvPr/>
        </p:nvSpPr>
        <p:spPr>
          <a:xfrm>
            <a:off x="8553128" y="1728544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35D94D-8E8E-4787-E846-4B74C76714FE}"/>
              </a:ext>
            </a:extLst>
          </p:cNvPr>
          <p:cNvSpPr/>
          <p:nvPr/>
        </p:nvSpPr>
        <p:spPr>
          <a:xfrm>
            <a:off x="9249889" y="1726105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5DA38E6-4C21-7417-6922-1106CA980DF1}"/>
              </a:ext>
            </a:extLst>
          </p:cNvPr>
          <p:cNvSpPr/>
          <p:nvPr/>
        </p:nvSpPr>
        <p:spPr>
          <a:xfrm>
            <a:off x="9946652" y="1726105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750E04-81BC-A9FE-9F44-DDB76350D652}"/>
              </a:ext>
            </a:extLst>
          </p:cNvPr>
          <p:cNvGrpSpPr/>
          <p:nvPr/>
        </p:nvGrpSpPr>
        <p:grpSpPr>
          <a:xfrm>
            <a:off x="8610600" y="4029643"/>
            <a:ext cx="1980149" cy="2130733"/>
            <a:chOff x="9557882" y="3303183"/>
            <a:chExt cx="1925330" cy="2130733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7148E52-7849-9D1D-201B-FF408E83AF2C}"/>
                </a:ext>
              </a:extLst>
            </p:cNvPr>
            <p:cNvSpPr/>
            <p:nvPr/>
          </p:nvSpPr>
          <p:spPr>
            <a:xfrm>
              <a:off x="9557882" y="3303183"/>
              <a:ext cx="1913378" cy="133291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/>
            <a:lstStyle/>
            <a:p>
              <a:pPr algn="ctr"/>
              <a:r>
                <a:rPr lang="en-GR" sz="1400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Data</a:t>
              </a:r>
              <a:endParaRPr lang="en-GR" sz="12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7394B7-BFF6-E627-DA7E-EDBD6AF8BE7C}"/>
                </a:ext>
              </a:extLst>
            </p:cNvPr>
            <p:cNvSpPr txBox="1"/>
            <p:nvPr/>
          </p:nvSpPr>
          <p:spPr>
            <a:xfrm>
              <a:off x="9569832" y="3618034"/>
              <a:ext cx="191338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R" sz="1400" b="1" dirty="0">
                  <a:solidFill>
                    <a:srgbClr val="FF2F92"/>
                  </a:solidFill>
                  <a:latin typeface="Avenir Medium" panose="02000503020000020003" pitchFamily="2" charset="0"/>
                </a:rPr>
                <a:t>1 0 0 1 </a:t>
              </a:r>
              <a:r>
                <a:rPr lang="en-GR" sz="1400" dirty="0">
                  <a:latin typeface="Avenir Medium" panose="02000503020000020003" pitchFamily="2" charset="0"/>
                </a:rPr>
                <a:t>0 1 0 1 1 1 0 0 </a:t>
              </a:r>
            </a:p>
            <a:p>
              <a:r>
                <a:rPr lang="en-GR" sz="1400" dirty="0">
                  <a:latin typeface="Avenir Medium" panose="02000503020000020003" pitchFamily="2" charset="0"/>
                </a:rPr>
                <a:t>0 1 1 0 0 0 1 0 </a:t>
              </a:r>
              <a:r>
                <a:rPr lang="en-GR" sz="1400" b="1" dirty="0">
                  <a:solidFill>
                    <a:srgbClr val="FF2F92"/>
                  </a:solidFill>
                  <a:latin typeface="Avenir Medium" panose="02000503020000020003" pitchFamily="2" charset="0"/>
                </a:rPr>
                <a:t>1 0 0 1</a:t>
              </a:r>
            </a:p>
            <a:p>
              <a:r>
                <a:rPr lang="en-GR" sz="1400" dirty="0">
                  <a:latin typeface="Avenir Medium" panose="02000503020000020003" pitchFamily="2" charset="0"/>
                </a:rPr>
                <a:t>1 1 0 0</a:t>
              </a:r>
              <a:r>
                <a:rPr lang="en-GR" sz="1400" b="1" dirty="0">
                  <a:solidFill>
                    <a:srgbClr val="FF2F92"/>
                  </a:solidFill>
                  <a:latin typeface="Avenir Medium" panose="02000503020000020003" pitchFamily="2" charset="0"/>
                </a:rPr>
                <a:t> 1 0 0 1 </a:t>
              </a:r>
              <a:r>
                <a:rPr lang="en-GR" sz="1400" dirty="0">
                  <a:latin typeface="Avenir Medium" panose="02000503020000020003" pitchFamily="2" charset="0"/>
                </a:rPr>
                <a:t>1 0 0 0</a:t>
              </a:r>
            </a:p>
            <a:p>
              <a:r>
                <a:rPr lang="en-GR" sz="1400" b="1" dirty="0">
                  <a:solidFill>
                    <a:srgbClr val="FF2F92"/>
                  </a:solidFill>
                  <a:latin typeface="Avenir Medium" panose="02000503020000020003" pitchFamily="2" charset="0"/>
                </a:rPr>
                <a:t>1 0 0 1 </a:t>
              </a:r>
              <a:r>
                <a:rPr lang="en-GR" sz="1400" dirty="0">
                  <a:latin typeface="Avenir Medium" panose="02000503020000020003" pitchFamily="2" charset="0"/>
                </a:rPr>
                <a:t>1 0 1 0 </a:t>
              </a:r>
              <a:r>
                <a:rPr lang="en-GR" sz="1400" b="1" dirty="0">
                  <a:solidFill>
                    <a:srgbClr val="FF2F92"/>
                  </a:solidFill>
                  <a:latin typeface="Avenir Medium" panose="02000503020000020003" pitchFamily="2" charset="0"/>
                </a:rPr>
                <a:t>1 0 0 1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8AB8C0-3B63-76CD-DABD-5970FBAEA2CA}"/>
              </a:ext>
            </a:extLst>
          </p:cNvPr>
          <p:cNvSpPr txBox="1"/>
          <p:nvPr/>
        </p:nvSpPr>
        <p:spPr>
          <a:xfrm>
            <a:off x="7380349" y="1983776"/>
            <a:ext cx="1242541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R" sz="2400" dirty="0">
                <a:solidFill>
                  <a:srgbClr val="00B050"/>
                </a:solidFill>
                <a:latin typeface="Avenir Medium" panose="02000503020000020003" pitchFamily="2" charset="0"/>
              </a:rPr>
              <a:t>&lt; 50 bytes</a:t>
            </a:r>
            <a:endParaRPr lang="en-GR" dirty="0">
              <a:solidFill>
                <a:srgbClr val="00B050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1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A1632-254D-9811-9CD2-665355E1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z="1800" smtClean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6</a:t>
            </a:fld>
            <a:endParaRPr lang="en-GR" sz="18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22351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Atalanta: Brief Overview</a:t>
            </a:r>
            <a:endParaRPr lang="en-GB" sz="36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1D4A-3C58-82B0-73A6-01FB0119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1059568"/>
            <a:ext cx="11506772" cy="5574914"/>
          </a:xfrm>
        </p:spPr>
        <p:txBody>
          <a:bodyPr>
            <a:normAutofit/>
          </a:bodyPr>
          <a:lstStyle/>
          <a:p>
            <a:r>
              <a:rPr lang="en-GR" dirty="0">
                <a:latin typeface="Avenir Medium" panose="02000503020000020003" pitchFamily="2" charset="0"/>
              </a:rPr>
              <a:t>Frequent values need less than 1 bit</a:t>
            </a:r>
          </a:p>
          <a:p>
            <a:pPr lvl="1"/>
            <a:r>
              <a:rPr lang="en-GR" dirty="0">
                <a:latin typeface="Avenir Medium" panose="02000503020000020003" pitchFamily="2" charset="0"/>
                <a:sym typeface="Wingdings" pitchFamily="2" charset="2"/>
              </a:rPr>
              <a:t>Arithmetic Coding [Langdon, 1984]</a:t>
            </a:r>
            <a:endParaRPr lang="en-GR" dirty="0">
              <a:latin typeface="Avenir Medium" panose="02000503020000020003" pitchFamily="2" charset="0"/>
            </a:endParaRPr>
          </a:p>
          <a:p>
            <a:r>
              <a:rPr lang="en-GB" dirty="0">
                <a:latin typeface="Avenir Medium" panose="02000503020000020003" pitchFamily="2" charset="0"/>
              </a:rPr>
              <a:t>Low Hardware Costs</a:t>
            </a:r>
          </a:p>
          <a:p>
            <a:r>
              <a:rPr lang="en-GB" dirty="0">
                <a:latin typeface="Avenir Medium" panose="02000503020000020003" pitchFamily="2" charset="0"/>
              </a:rPr>
              <a:t>Programmer </a:t>
            </a:r>
            <a:r>
              <a:rPr lang="en-GB" dirty="0">
                <a:solidFill>
                  <a:srgbClr val="00B050"/>
                </a:solidFill>
                <a:latin typeface="Avenir Medium" panose="02000503020000020003" pitchFamily="2" charset="0"/>
              </a:rPr>
              <a:t>Transparent</a:t>
            </a:r>
          </a:p>
          <a:p>
            <a:r>
              <a:rPr lang="en-GB" dirty="0">
                <a:solidFill>
                  <a:srgbClr val="00B050"/>
                </a:solidFill>
                <a:latin typeface="Avenir Medium" panose="02000503020000020003" pitchFamily="2" charset="0"/>
              </a:rPr>
              <a:t>Lossless</a:t>
            </a:r>
          </a:p>
          <a:p>
            <a:r>
              <a:rPr lang="en-GR" dirty="0">
                <a:solidFill>
                  <a:srgbClr val="00B050"/>
                </a:solidFill>
                <a:latin typeface="Avenir Medium" panose="02000503020000020003" pitchFamily="2" charset="0"/>
              </a:rPr>
              <a:t>Inference</a:t>
            </a:r>
            <a:r>
              <a:rPr lang="en-GR" dirty="0">
                <a:latin typeface="Avenir Medium" panose="02000503020000020003" pitchFamily="2" charset="0"/>
              </a:rPr>
              <a:t>  + </a:t>
            </a:r>
            <a:r>
              <a:rPr lang="en-GR" dirty="0">
                <a:solidFill>
                  <a:srgbClr val="00B050"/>
                </a:solidFill>
                <a:latin typeface="Avenir Medium" panose="02000503020000020003" pitchFamily="2" charset="0"/>
              </a:rPr>
              <a:t>Training</a:t>
            </a:r>
            <a:r>
              <a:rPr lang="en-GR" dirty="0">
                <a:latin typeface="Avenir Medium" panose="02000503020000020003" pitchFamily="2" charset="0"/>
              </a:rPr>
              <a:t> (forward pass)</a:t>
            </a:r>
          </a:p>
          <a:p>
            <a:endParaRPr lang="en-GR" dirty="0">
              <a:latin typeface="Avenir Medium" panose="02000503020000020003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949BBD0-B3B6-1818-6469-8C0C4EB94CDA}"/>
              </a:ext>
            </a:extLst>
          </p:cNvPr>
          <p:cNvSpPr/>
          <p:nvPr/>
        </p:nvSpPr>
        <p:spPr>
          <a:xfrm>
            <a:off x="8553128" y="1067252"/>
            <a:ext cx="2066873" cy="4771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Cores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6A55A4-6377-9F2C-2DFC-431352FCEBA2}"/>
              </a:ext>
            </a:extLst>
          </p:cNvPr>
          <p:cNvSpPr/>
          <p:nvPr/>
        </p:nvSpPr>
        <p:spPr>
          <a:xfrm>
            <a:off x="8316982" y="3438957"/>
            <a:ext cx="2618189" cy="2210660"/>
          </a:xfrm>
          <a:prstGeom prst="roundRect">
            <a:avLst>
              <a:gd name="adj" fmla="val 92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t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Off-Chip Memory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203B3F-EB8C-8E02-A931-418FB6165E29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9626077" y="2399275"/>
            <a:ext cx="0" cy="10396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ACE1CB-16B2-803A-D8F3-3570F9A69741}"/>
              </a:ext>
            </a:extLst>
          </p:cNvPr>
          <p:cNvSpPr/>
          <p:nvPr/>
        </p:nvSpPr>
        <p:spPr>
          <a:xfrm>
            <a:off x="8316982" y="972575"/>
            <a:ext cx="2618189" cy="1426700"/>
          </a:xfrm>
          <a:prstGeom prst="roundRect">
            <a:avLst>
              <a:gd name="adj" fmla="val 10953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200">
              <a:latin typeface="Avenir Medium" panose="02000503020000020003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58917F-3840-5D50-17E7-6A5C60426221}"/>
              </a:ext>
            </a:extLst>
          </p:cNvPr>
          <p:cNvSpPr/>
          <p:nvPr/>
        </p:nvSpPr>
        <p:spPr>
          <a:xfrm>
            <a:off x="8553128" y="1728544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35D94D-8E8E-4787-E846-4B74C76714FE}"/>
              </a:ext>
            </a:extLst>
          </p:cNvPr>
          <p:cNvSpPr/>
          <p:nvPr/>
        </p:nvSpPr>
        <p:spPr>
          <a:xfrm>
            <a:off x="9249889" y="1726105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5DA38E6-4C21-7417-6922-1106CA980DF1}"/>
              </a:ext>
            </a:extLst>
          </p:cNvPr>
          <p:cNvSpPr/>
          <p:nvPr/>
        </p:nvSpPr>
        <p:spPr>
          <a:xfrm>
            <a:off x="9946652" y="1726105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1E57A2-3090-3C78-4419-15CF0286195B}"/>
              </a:ext>
            </a:extLst>
          </p:cNvPr>
          <p:cNvGrpSpPr/>
          <p:nvPr/>
        </p:nvGrpSpPr>
        <p:grpSpPr>
          <a:xfrm>
            <a:off x="8424375" y="3832621"/>
            <a:ext cx="930854" cy="1090384"/>
            <a:chOff x="6670738" y="5771160"/>
            <a:chExt cx="930854" cy="10903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28268C-337C-A7BD-3AC1-EE379B54D4CD}"/>
                </a:ext>
              </a:extLst>
            </p:cNvPr>
            <p:cNvSpPr txBox="1"/>
            <p:nvPr/>
          </p:nvSpPr>
          <p:spPr>
            <a:xfrm>
              <a:off x="6670738" y="6492212"/>
              <a:ext cx="93085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Vision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pic>
          <p:nvPicPr>
            <p:cNvPr id="22538" name="Picture 10" descr="Vision Special Lineal color icon">
              <a:extLst>
                <a:ext uri="{FF2B5EF4-FFF2-40B4-BE49-F238E27FC236}">
                  <a16:creationId xmlns:a16="http://schemas.microsoft.com/office/drawing/2014/main" id="{939E3244-1E35-AAA9-A784-63FCE5E84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246" y="5771160"/>
              <a:ext cx="767751" cy="76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EDD81E-B0BA-E1C0-2DB9-54D9C092AAA5}"/>
              </a:ext>
            </a:extLst>
          </p:cNvPr>
          <p:cNvGrpSpPr/>
          <p:nvPr/>
        </p:nvGrpSpPr>
        <p:grpSpPr>
          <a:xfrm>
            <a:off x="8529508" y="4623692"/>
            <a:ext cx="1873454" cy="1041742"/>
            <a:chOff x="4792794" y="5958301"/>
            <a:chExt cx="1873454" cy="1041742"/>
          </a:xfrm>
        </p:grpSpPr>
        <p:pic>
          <p:nvPicPr>
            <p:cNvPr id="22534" name="Picture 6" descr="Object Detection App Chalk Icon Illustration Ai Icon Vector, Illustration,  Ai, Icon PNG and Vector with Transparent Background for Free Download">
              <a:extLst>
                <a:ext uri="{FF2B5EF4-FFF2-40B4-BE49-F238E27FC236}">
                  <a16:creationId xmlns:a16="http://schemas.microsoft.com/office/drawing/2014/main" id="{8141F7F5-B27C-BE50-D075-05EAD4402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478" y="5958301"/>
              <a:ext cx="789712" cy="78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F9B1C1-FCA0-6947-3802-BD73A898D962}"/>
                </a:ext>
              </a:extLst>
            </p:cNvPr>
            <p:cNvSpPr txBox="1"/>
            <p:nvPr/>
          </p:nvSpPr>
          <p:spPr>
            <a:xfrm>
              <a:off x="4792794" y="6353712"/>
              <a:ext cx="187345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Image</a:t>
              </a:r>
            </a:p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Classification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F59A34-0D2E-F3CA-2923-DFEDC6D87D3D}"/>
              </a:ext>
            </a:extLst>
          </p:cNvPr>
          <p:cNvGrpSpPr/>
          <p:nvPr/>
        </p:nvGrpSpPr>
        <p:grpSpPr>
          <a:xfrm>
            <a:off x="9372244" y="3720262"/>
            <a:ext cx="1542043" cy="1018077"/>
            <a:chOff x="3312309" y="5778487"/>
            <a:chExt cx="1542043" cy="1018077"/>
          </a:xfrm>
        </p:grpSpPr>
        <p:pic>
          <p:nvPicPr>
            <p:cNvPr id="22532" name="Picture 4" descr="Transformer Icon | Transformers Iconpack | ypf">
              <a:extLst>
                <a:ext uri="{FF2B5EF4-FFF2-40B4-BE49-F238E27FC236}">
                  <a16:creationId xmlns:a16="http://schemas.microsoft.com/office/drawing/2014/main" id="{D3BD7CFC-4F91-969C-2C8C-91F67FC10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691" y="5778487"/>
              <a:ext cx="703280" cy="70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F6851F-1ABE-BC60-0895-0D3779E7712F}"/>
                </a:ext>
              </a:extLst>
            </p:cNvPr>
            <p:cNvSpPr txBox="1"/>
            <p:nvPr/>
          </p:nvSpPr>
          <p:spPr>
            <a:xfrm>
              <a:off x="3312309" y="6427232"/>
              <a:ext cx="154204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Transformers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93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A1632-254D-9811-9CD2-665355E1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z="1800" smtClean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7</a:t>
            </a:fld>
            <a:endParaRPr lang="en-GR" sz="18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22351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Atalanta: Brief Overview</a:t>
            </a:r>
            <a:endParaRPr lang="en-GB" sz="36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1D4A-3C58-82B0-73A6-01FB0119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1059568"/>
            <a:ext cx="11506772" cy="5574914"/>
          </a:xfrm>
        </p:spPr>
        <p:txBody>
          <a:bodyPr>
            <a:normAutofit/>
          </a:bodyPr>
          <a:lstStyle/>
          <a:p>
            <a:r>
              <a:rPr lang="en-GR" dirty="0">
                <a:latin typeface="Avenir Medium" panose="02000503020000020003" pitchFamily="2" charset="0"/>
              </a:rPr>
              <a:t>Frequent values need less than 1 bit</a:t>
            </a:r>
          </a:p>
          <a:p>
            <a:pPr lvl="1"/>
            <a:r>
              <a:rPr lang="en-GR" dirty="0">
                <a:latin typeface="Avenir Medium" panose="02000503020000020003" pitchFamily="2" charset="0"/>
                <a:sym typeface="Wingdings" pitchFamily="2" charset="2"/>
              </a:rPr>
              <a:t>Arithmetic Coding [Langdon, 1984]</a:t>
            </a:r>
            <a:endParaRPr lang="en-GR" dirty="0">
              <a:latin typeface="Avenir Medium" panose="02000503020000020003" pitchFamily="2" charset="0"/>
            </a:endParaRPr>
          </a:p>
          <a:p>
            <a:r>
              <a:rPr lang="en-GB" dirty="0">
                <a:latin typeface="Avenir Medium" panose="02000503020000020003" pitchFamily="2" charset="0"/>
              </a:rPr>
              <a:t>Low Hardware Costs</a:t>
            </a:r>
          </a:p>
          <a:p>
            <a:r>
              <a:rPr lang="en-GB" dirty="0">
                <a:latin typeface="Avenir Medium" panose="02000503020000020003" pitchFamily="2" charset="0"/>
              </a:rPr>
              <a:t>Programmer Transparent</a:t>
            </a:r>
          </a:p>
          <a:p>
            <a:r>
              <a:rPr lang="en-GB" dirty="0">
                <a:latin typeface="Avenir Medium" panose="02000503020000020003" pitchFamily="2" charset="0"/>
              </a:rPr>
              <a:t>Lossless</a:t>
            </a:r>
          </a:p>
          <a:p>
            <a:r>
              <a:rPr lang="en-GR" dirty="0">
                <a:latin typeface="Avenir Medium" panose="02000503020000020003" pitchFamily="2" charset="0"/>
              </a:rPr>
              <a:t>Inference  + Training (forward pass)</a:t>
            </a:r>
          </a:p>
          <a:p>
            <a:r>
              <a:rPr lang="en-GR" dirty="0">
                <a:solidFill>
                  <a:srgbClr val="00B050"/>
                </a:solidFill>
                <a:latin typeface="Avenir Medium" panose="02000503020000020003" pitchFamily="2" charset="0"/>
              </a:rPr>
              <a:t>High Compression Rate</a:t>
            </a:r>
          </a:p>
          <a:p>
            <a:pPr marL="0" indent="0">
              <a:buNone/>
            </a:pPr>
            <a:endParaRPr lang="en-GR" dirty="0">
              <a:latin typeface="Avenir Medium" panose="02000503020000020003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949BBD0-B3B6-1818-6469-8C0C4EB94CDA}"/>
              </a:ext>
            </a:extLst>
          </p:cNvPr>
          <p:cNvSpPr/>
          <p:nvPr/>
        </p:nvSpPr>
        <p:spPr>
          <a:xfrm>
            <a:off x="8553128" y="1067252"/>
            <a:ext cx="2066873" cy="4771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Cores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6A55A4-6377-9F2C-2DFC-431352FCEBA2}"/>
              </a:ext>
            </a:extLst>
          </p:cNvPr>
          <p:cNvSpPr/>
          <p:nvPr/>
        </p:nvSpPr>
        <p:spPr>
          <a:xfrm>
            <a:off x="8316982" y="3438957"/>
            <a:ext cx="2618189" cy="2210660"/>
          </a:xfrm>
          <a:prstGeom prst="roundRect">
            <a:avLst>
              <a:gd name="adj" fmla="val 92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t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Off-Chip Memory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203B3F-EB8C-8E02-A931-418FB6165E29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9626077" y="2399275"/>
            <a:ext cx="0" cy="10396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ACE1CB-16B2-803A-D8F3-3570F9A69741}"/>
              </a:ext>
            </a:extLst>
          </p:cNvPr>
          <p:cNvSpPr/>
          <p:nvPr/>
        </p:nvSpPr>
        <p:spPr>
          <a:xfrm>
            <a:off x="8316982" y="972575"/>
            <a:ext cx="2618189" cy="1426700"/>
          </a:xfrm>
          <a:prstGeom prst="roundRect">
            <a:avLst>
              <a:gd name="adj" fmla="val 10953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200">
              <a:latin typeface="Avenir Medium" panose="02000503020000020003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58917F-3840-5D50-17E7-6A5C60426221}"/>
              </a:ext>
            </a:extLst>
          </p:cNvPr>
          <p:cNvSpPr/>
          <p:nvPr/>
        </p:nvSpPr>
        <p:spPr>
          <a:xfrm>
            <a:off x="8553128" y="1728544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35D94D-8E8E-4787-E846-4B74C76714FE}"/>
              </a:ext>
            </a:extLst>
          </p:cNvPr>
          <p:cNvSpPr/>
          <p:nvPr/>
        </p:nvSpPr>
        <p:spPr>
          <a:xfrm>
            <a:off x="9249889" y="1726105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5DA38E6-4C21-7417-6922-1106CA980DF1}"/>
              </a:ext>
            </a:extLst>
          </p:cNvPr>
          <p:cNvSpPr/>
          <p:nvPr/>
        </p:nvSpPr>
        <p:spPr>
          <a:xfrm>
            <a:off x="9946652" y="1726105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1E57A2-3090-3C78-4419-15CF0286195B}"/>
              </a:ext>
            </a:extLst>
          </p:cNvPr>
          <p:cNvGrpSpPr/>
          <p:nvPr/>
        </p:nvGrpSpPr>
        <p:grpSpPr>
          <a:xfrm>
            <a:off x="8424375" y="3832621"/>
            <a:ext cx="930854" cy="1090384"/>
            <a:chOff x="6670738" y="5771160"/>
            <a:chExt cx="930854" cy="10903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28268C-337C-A7BD-3AC1-EE379B54D4CD}"/>
                </a:ext>
              </a:extLst>
            </p:cNvPr>
            <p:cNvSpPr txBox="1"/>
            <p:nvPr/>
          </p:nvSpPr>
          <p:spPr>
            <a:xfrm>
              <a:off x="6670738" y="6492212"/>
              <a:ext cx="93085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Vision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pic>
          <p:nvPicPr>
            <p:cNvPr id="22538" name="Picture 10" descr="Vision Special Lineal color icon">
              <a:extLst>
                <a:ext uri="{FF2B5EF4-FFF2-40B4-BE49-F238E27FC236}">
                  <a16:creationId xmlns:a16="http://schemas.microsoft.com/office/drawing/2014/main" id="{939E3244-1E35-AAA9-A784-63FCE5E84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246" y="5771160"/>
              <a:ext cx="767751" cy="76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EDD81E-B0BA-E1C0-2DB9-54D9C092AAA5}"/>
              </a:ext>
            </a:extLst>
          </p:cNvPr>
          <p:cNvGrpSpPr/>
          <p:nvPr/>
        </p:nvGrpSpPr>
        <p:grpSpPr>
          <a:xfrm>
            <a:off x="8529508" y="4623692"/>
            <a:ext cx="1873454" cy="1041742"/>
            <a:chOff x="4792794" y="5958301"/>
            <a:chExt cx="1873454" cy="1041742"/>
          </a:xfrm>
        </p:grpSpPr>
        <p:pic>
          <p:nvPicPr>
            <p:cNvPr id="22534" name="Picture 6" descr="Object Detection App Chalk Icon Illustration Ai Icon Vector, Illustration,  Ai, Icon PNG and Vector with Transparent Background for Free Download">
              <a:extLst>
                <a:ext uri="{FF2B5EF4-FFF2-40B4-BE49-F238E27FC236}">
                  <a16:creationId xmlns:a16="http://schemas.microsoft.com/office/drawing/2014/main" id="{8141F7F5-B27C-BE50-D075-05EAD4402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478" y="5958301"/>
              <a:ext cx="789712" cy="78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F9B1C1-FCA0-6947-3802-BD73A898D962}"/>
                </a:ext>
              </a:extLst>
            </p:cNvPr>
            <p:cNvSpPr txBox="1"/>
            <p:nvPr/>
          </p:nvSpPr>
          <p:spPr>
            <a:xfrm>
              <a:off x="4792794" y="6353712"/>
              <a:ext cx="187345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Image</a:t>
              </a:r>
            </a:p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Classification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F59A34-0D2E-F3CA-2923-DFEDC6D87D3D}"/>
              </a:ext>
            </a:extLst>
          </p:cNvPr>
          <p:cNvGrpSpPr/>
          <p:nvPr/>
        </p:nvGrpSpPr>
        <p:grpSpPr>
          <a:xfrm>
            <a:off x="9372244" y="3720262"/>
            <a:ext cx="1542043" cy="1018077"/>
            <a:chOff x="3312309" y="5778487"/>
            <a:chExt cx="1542043" cy="1018077"/>
          </a:xfrm>
        </p:grpSpPr>
        <p:pic>
          <p:nvPicPr>
            <p:cNvPr id="22532" name="Picture 4" descr="Transformer Icon | Transformers Iconpack | ypf">
              <a:extLst>
                <a:ext uri="{FF2B5EF4-FFF2-40B4-BE49-F238E27FC236}">
                  <a16:creationId xmlns:a16="http://schemas.microsoft.com/office/drawing/2014/main" id="{D3BD7CFC-4F91-969C-2C8C-91F67FC10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691" y="5778487"/>
              <a:ext cx="703280" cy="70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F6851F-1ABE-BC60-0895-0D3779E7712F}"/>
                </a:ext>
              </a:extLst>
            </p:cNvPr>
            <p:cNvSpPr txBox="1"/>
            <p:nvPr/>
          </p:nvSpPr>
          <p:spPr>
            <a:xfrm>
              <a:off x="3312309" y="6427232"/>
              <a:ext cx="154204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Transformers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7E17210-E86B-FF7E-94E2-23B57573A3B1}"/>
              </a:ext>
            </a:extLst>
          </p:cNvPr>
          <p:cNvSpPr txBox="1"/>
          <p:nvPr/>
        </p:nvSpPr>
        <p:spPr>
          <a:xfrm>
            <a:off x="8090227" y="2573087"/>
            <a:ext cx="364909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  <a:latin typeface="Avenir Medium" panose="02000503020000020003" pitchFamily="2" charset="0"/>
              </a:rPr>
              <a:t>W</a:t>
            </a:r>
            <a:r>
              <a:rPr lang="en-GR" sz="2000" dirty="0">
                <a:solidFill>
                  <a:srgbClr val="00B050"/>
                </a:solidFill>
                <a:latin typeface="Avenir Medium" panose="02000503020000020003" pitchFamily="2" charset="0"/>
              </a:rPr>
              <a:t>eights: 60% on average</a:t>
            </a:r>
          </a:p>
          <a:p>
            <a:r>
              <a:rPr lang="en-GR" sz="2000" dirty="0">
                <a:solidFill>
                  <a:srgbClr val="00B050"/>
                </a:solidFill>
                <a:latin typeface="Avenir Medium" panose="02000503020000020003" pitchFamily="2" charset="0"/>
              </a:rPr>
              <a:t>Activations: 48% on average</a:t>
            </a:r>
            <a:endParaRPr lang="en-GR" sz="1600" dirty="0">
              <a:solidFill>
                <a:srgbClr val="00B050"/>
              </a:solidFill>
              <a:latin typeface="Avenir Medium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22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A1632-254D-9811-9CD2-665355E1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z="1800" smtClean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8</a:t>
            </a:fld>
            <a:endParaRPr lang="en-GR" sz="18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22351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Atalanta: Brief Overview</a:t>
            </a:r>
            <a:endParaRPr lang="en-GB" sz="36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1D4A-3C58-82B0-73A6-01FB0119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1059568"/>
            <a:ext cx="11506772" cy="5574914"/>
          </a:xfrm>
        </p:spPr>
        <p:txBody>
          <a:bodyPr>
            <a:normAutofit/>
          </a:bodyPr>
          <a:lstStyle/>
          <a:p>
            <a:r>
              <a:rPr lang="en-GR" dirty="0">
                <a:latin typeface="Avenir Medium" panose="02000503020000020003" pitchFamily="2" charset="0"/>
              </a:rPr>
              <a:t>Frequent values need less than 1 bit</a:t>
            </a:r>
          </a:p>
          <a:p>
            <a:pPr lvl="1"/>
            <a:r>
              <a:rPr lang="en-GR" dirty="0">
                <a:latin typeface="Avenir Medium" panose="02000503020000020003" pitchFamily="2" charset="0"/>
                <a:sym typeface="Wingdings" pitchFamily="2" charset="2"/>
              </a:rPr>
              <a:t>Arithmetic Coding [Langdon, 1984]</a:t>
            </a:r>
            <a:endParaRPr lang="en-GR" dirty="0">
              <a:latin typeface="Avenir Medium" panose="02000503020000020003" pitchFamily="2" charset="0"/>
            </a:endParaRPr>
          </a:p>
          <a:p>
            <a:r>
              <a:rPr lang="en-GB" dirty="0">
                <a:latin typeface="Avenir Medium" panose="02000503020000020003" pitchFamily="2" charset="0"/>
              </a:rPr>
              <a:t>Low Hardware Costs</a:t>
            </a:r>
          </a:p>
          <a:p>
            <a:r>
              <a:rPr lang="en-GB" dirty="0">
                <a:latin typeface="Avenir Medium" panose="02000503020000020003" pitchFamily="2" charset="0"/>
              </a:rPr>
              <a:t>Programmer Transparent</a:t>
            </a:r>
          </a:p>
          <a:p>
            <a:r>
              <a:rPr lang="en-GB" dirty="0">
                <a:latin typeface="Avenir Medium" panose="02000503020000020003" pitchFamily="2" charset="0"/>
              </a:rPr>
              <a:t>Lossless</a:t>
            </a:r>
          </a:p>
          <a:p>
            <a:r>
              <a:rPr lang="en-GR" dirty="0">
                <a:latin typeface="Avenir Medium" panose="02000503020000020003" pitchFamily="2" charset="0"/>
              </a:rPr>
              <a:t>Inference  + Training (forward pass)</a:t>
            </a:r>
          </a:p>
          <a:p>
            <a:r>
              <a:rPr lang="en-GR" dirty="0">
                <a:latin typeface="Avenir Medium" panose="02000503020000020003" pitchFamily="2" charset="0"/>
              </a:rPr>
              <a:t>High Compression Rate</a:t>
            </a:r>
          </a:p>
          <a:p>
            <a:r>
              <a:rPr lang="en-GB" dirty="0">
                <a:solidFill>
                  <a:srgbClr val="00B050"/>
                </a:solidFill>
                <a:latin typeface="Avenir Medium" panose="02000503020000020003" pitchFamily="2" charset="0"/>
              </a:rPr>
              <a:t>High Energy Efficiency</a:t>
            </a:r>
          </a:p>
          <a:p>
            <a:pPr marL="0" indent="0">
              <a:buNone/>
            </a:pPr>
            <a:endParaRPr lang="en-GR" dirty="0">
              <a:latin typeface="Avenir Medium" panose="02000503020000020003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949BBD0-B3B6-1818-6469-8C0C4EB94CDA}"/>
              </a:ext>
            </a:extLst>
          </p:cNvPr>
          <p:cNvSpPr/>
          <p:nvPr/>
        </p:nvSpPr>
        <p:spPr>
          <a:xfrm>
            <a:off x="8553128" y="1067252"/>
            <a:ext cx="2066873" cy="4771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Cores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6A55A4-6377-9F2C-2DFC-431352FCEBA2}"/>
              </a:ext>
            </a:extLst>
          </p:cNvPr>
          <p:cNvSpPr/>
          <p:nvPr/>
        </p:nvSpPr>
        <p:spPr>
          <a:xfrm>
            <a:off x="8316982" y="3438957"/>
            <a:ext cx="2618189" cy="2210660"/>
          </a:xfrm>
          <a:prstGeom prst="roundRect">
            <a:avLst>
              <a:gd name="adj" fmla="val 92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t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Off-Chip Memory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203B3F-EB8C-8E02-A931-418FB6165E29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9626077" y="2399275"/>
            <a:ext cx="0" cy="10396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ACE1CB-16B2-803A-D8F3-3570F9A69741}"/>
              </a:ext>
            </a:extLst>
          </p:cNvPr>
          <p:cNvSpPr/>
          <p:nvPr/>
        </p:nvSpPr>
        <p:spPr>
          <a:xfrm>
            <a:off x="8316982" y="972575"/>
            <a:ext cx="2618189" cy="1426700"/>
          </a:xfrm>
          <a:prstGeom prst="roundRect">
            <a:avLst>
              <a:gd name="adj" fmla="val 10953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200">
              <a:latin typeface="Avenir Medium" panose="02000503020000020003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58917F-3840-5D50-17E7-6A5C60426221}"/>
              </a:ext>
            </a:extLst>
          </p:cNvPr>
          <p:cNvSpPr/>
          <p:nvPr/>
        </p:nvSpPr>
        <p:spPr>
          <a:xfrm>
            <a:off x="8553128" y="1728544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35D94D-8E8E-4787-E846-4B74C76714FE}"/>
              </a:ext>
            </a:extLst>
          </p:cNvPr>
          <p:cNvSpPr/>
          <p:nvPr/>
        </p:nvSpPr>
        <p:spPr>
          <a:xfrm>
            <a:off x="9249889" y="1726105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5DA38E6-4C21-7417-6922-1106CA980DF1}"/>
              </a:ext>
            </a:extLst>
          </p:cNvPr>
          <p:cNvSpPr/>
          <p:nvPr/>
        </p:nvSpPr>
        <p:spPr>
          <a:xfrm>
            <a:off x="9946652" y="1726105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1E57A2-3090-3C78-4419-15CF0286195B}"/>
              </a:ext>
            </a:extLst>
          </p:cNvPr>
          <p:cNvGrpSpPr/>
          <p:nvPr/>
        </p:nvGrpSpPr>
        <p:grpSpPr>
          <a:xfrm>
            <a:off x="8424375" y="3832621"/>
            <a:ext cx="930854" cy="1090384"/>
            <a:chOff x="6670738" y="5771160"/>
            <a:chExt cx="930854" cy="10903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28268C-337C-A7BD-3AC1-EE379B54D4CD}"/>
                </a:ext>
              </a:extLst>
            </p:cNvPr>
            <p:cNvSpPr txBox="1"/>
            <p:nvPr/>
          </p:nvSpPr>
          <p:spPr>
            <a:xfrm>
              <a:off x="6670738" y="6492212"/>
              <a:ext cx="93085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Vision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pic>
          <p:nvPicPr>
            <p:cNvPr id="22538" name="Picture 10" descr="Vision Special Lineal color icon">
              <a:extLst>
                <a:ext uri="{FF2B5EF4-FFF2-40B4-BE49-F238E27FC236}">
                  <a16:creationId xmlns:a16="http://schemas.microsoft.com/office/drawing/2014/main" id="{939E3244-1E35-AAA9-A784-63FCE5E84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246" y="5771160"/>
              <a:ext cx="767751" cy="76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EDD81E-B0BA-E1C0-2DB9-54D9C092AAA5}"/>
              </a:ext>
            </a:extLst>
          </p:cNvPr>
          <p:cNvGrpSpPr/>
          <p:nvPr/>
        </p:nvGrpSpPr>
        <p:grpSpPr>
          <a:xfrm>
            <a:off x="8529508" y="4623692"/>
            <a:ext cx="1873454" cy="1041742"/>
            <a:chOff x="4792794" y="5958301"/>
            <a:chExt cx="1873454" cy="1041742"/>
          </a:xfrm>
        </p:grpSpPr>
        <p:pic>
          <p:nvPicPr>
            <p:cNvPr id="22534" name="Picture 6" descr="Object Detection App Chalk Icon Illustration Ai Icon Vector, Illustration,  Ai, Icon PNG and Vector with Transparent Background for Free Download">
              <a:extLst>
                <a:ext uri="{FF2B5EF4-FFF2-40B4-BE49-F238E27FC236}">
                  <a16:creationId xmlns:a16="http://schemas.microsoft.com/office/drawing/2014/main" id="{8141F7F5-B27C-BE50-D075-05EAD4402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478" y="5958301"/>
              <a:ext cx="789712" cy="78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F9B1C1-FCA0-6947-3802-BD73A898D962}"/>
                </a:ext>
              </a:extLst>
            </p:cNvPr>
            <p:cNvSpPr txBox="1"/>
            <p:nvPr/>
          </p:nvSpPr>
          <p:spPr>
            <a:xfrm>
              <a:off x="4792794" y="6353712"/>
              <a:ext cx="187345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Image</a:t>
              </a:r>
            </a:p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Classification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F59A34-0D2E-F3CA-2923-DFEDC6D87D3D}"/>
              </a:ext>
            </a:extLst>
          </p:cNvPr>
          <p:cNvGrpSpPr/>
          <p:nvPr/>
        </p:nvGrpSpPr>
        <p:grpSpPr>
          <a:xfrm>
            <a:off x="9372244" y="3720262"/>
            <a:ext cx="1542043" cy="1018077"/>
            <a:chOff x="3312309" y="5778487"/>
            <a:chExt cx="1542043" cy="1018077"/>
          </a:xfrm>
        </p:grpSpPr>
        <p:pic>
          <p:nvPicPr>
            <p:cNvPr id="22532" name="Picture 4" descr="Transformer Icon | Transformers Iconpack | ypf">
              <a:extLst>
                <a:ext uri="{FF2B5EF4-FFF2-40B4-BE49-F238E27FC236}">
                  <a16:creationId xmlns:a16="http://schemas.microsoft.com/office/drawing/2014/main" id="{D3BD7CFC-4F91-969C-2C8C-91F67FC10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691" y="5778487"/>
              <a:ext cx="703280" cy="70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F6851F-1ABE-BC60-0895-0D3779E7712F}"/>
                </a:ext>
              </a:extLst>
            </p:cNvPr>
            <p:cNvSpPr txBox="1"/>
            <p:nvPr/>
          </p:nvSpPr>
          <p:spPr>
            <a:xfrm>
              <a:off x="3312309" y="6427232"/>
              <a:ext cx="154204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Transformers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16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A1632-254D-9811-9CD2-665355E1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E6064-DE7F-AB40-9F3F-1652DD2C3185}" type="slidenum">
              <a:rPr lang="en-GR" sz="1800" smtClean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9</a:t>
            </a:fld>
            <a:endParaRPr lang="en-GR" sz="18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0F5F1DD-4FAB-F2B1-59CD-814FD52CE474}"/>
              </a:ext>
            </a:extLst>
          </p:cNvPr>
          <p:cNvSpPr txBox="1">
            <a:spLocks/>
          </p:cNvSpPr>
          <p:nvPr/>
        </p:nvSpPr>
        <p:spPr>
          <a:xfrm>
            <a:off x="342614" y="223518"/>
            <a:ext cx="11506772" cy="839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R" sz="3600" dirty="0">
                <a:solidFill>
                  <a:schemeClr val="bg2">
                    <a:lumMod val="50000"/>
                  </a:schemeClr>
                </a:solidFill>
                <a:latin typeface="Avenir Medium" panose="02000503020000020003" pitchFamily="2" charset="0"/>
              </a:rPr>
              <a:t>Atalanta: Brief Overview</a:t>
            </a:r>
            <a:endParaRPr lang="en-GB" sz="3600" dirty="0">
              <a:solidFill>
                <a:schemeClr val="bg2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71D4A-3C58-82B0-73A6-01FB0119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4" y="1059568"/>
            <a:ext cx="11506772" cy="5574914"/>
          </a:xfrm>
        </p:spPr>
        <p:txBody>
          <a:bodyPr>
            <a:normAutofit/>
          </a:bodyPr>
          <a:lstStyle/>
          <a:p>
            <a:r>
              <a:rPr lang="en-GR" dirty="0">
                <a:latin typeface="Avenir Medium" panose="02000503020000020003" pitchFamily="2" charset="0"/>
              </a:rPr>
              <a:t>Frequent values need less than 1 bit</a:t>
            </a:r>
          </a:p>
          <a:p>
            <a:pPr lvl="1"/>
            <a:r>
              <a:rPr lang="en-GR" dirty="0">
                <a:latin typeface="Avenir Medium" panose="02000503020000020003" pitchFamily="2" charset="0"/>
                <a:sym typeface="Wingdings" pitchFamily="2" charset="2"/>
              </a:rPr>
              <a:t>Arithmetic Coding [Langdon, 1984]</a:t>
            </a:r>
            <a:endParaRPr lang="en-GR" dirty="0">
              <a:latin typeface="Avenir Medium" panose="02000503020000020003" pitchFamily="2" charset="0"/>
            </a:endParaRPr>
          </a:p>
          <a:p>
            <a:r>
              <a:rPr lang="en-GB" dirty="0">
                <a:latin typeface="Avenir Medium" panose="02000503020000020003" pitchFamily="2" charset="0"/>
              </a:rPr>
              <a:t>Low Hardware Costs</a:t>
            </a:r>
          </a:p>
          <a:p>
            <a:r>
              <a:rPr lang="en-GB" dirty="0">
                <a:latin typeface="Avenir Medium" panose="02000503020000020003" pitchFamily="2" charset="0"/>
              </a:rPr>
              <a:t>Programmer Transparent</a:t>
            </a:r>
          </a:p>
          <a:p>
            <a:r>
              <a:rPr lang="en-GB" dirty="0">
                <a:latin typeface="Avenir Medium" panose="02000503020000020003" pitchFamily="2" charset="0"/>
              </a:rPr>
              <a:t>Lossless</a:t>
            </a:r>
          </a:p>
          <a:p>
            <a:r>
              <a:rPr lang="en-GR" dirty="0">
                <a:latin typeface="Avenir Medium" panose="02000503020000020003" pitchFamily="2" charset="0"/>
              </a:rPr>
              <a:t>Inference  + Training (forward pass)</a:t>
            </a:r>
          </a:p>
          <a:p>
            <a:r>
              <a:rPr lang="en-GR" dirty="0">
                <a:latin typeface="Avenir Medium" panose="02000503020000020003" pitchFamily="2" charset="0"/>
              </a:rPr>
              <a:t>High Compression Rate</a:t>
            </a:r>
          </a:p>
          <a:p>
            <a:r>
              <a:rPr lang="en-GB" dirty="0">
                <a:latin typeface="Avenir Medium" panose="02000503020000020003" pitchFamily="2" charset="0"/>
              </a:rPr>
              <a:t>High Energy Efficiency</a:t>
            </a:r>
          </a:p>
          <a:p>
            <a:r>
              <a:rPr lang="en-GB" dirty="0">
                <a:solidFill>
                  <a:srgbClr val="00B050"/>
                </a:solidFill>
                <a:latin typeface="Avenir Medium" panose="02000503020000020003" pitchFamily="2" charset="0"/>
              </a:rPr>
              <a:t>Seamlessly</a:t>
            </a:r>
            <a:r>
              <a:rPr lang="en-GB" dirty="0">
                <a:latin typeface="Avenir Medium" panose="02000503020000020003" pitchFamily="2" charset="0"/>
              </a:rPr>
              <a:t> Integrated with </a:t>
            </a:r>
            <a:r>
              <a:rPr lang="en-GB" dirty="0">
                <a:solidFill>
                  <a:srgbClr val="00B050"/>
                </a:solidFill>
                <a:latin typeface="Avenir Medium" panose="02000503020000020003" pitchFamily="2" charset="0"/>
              </a:rPr>
              <a:t>AI Accelerators</a:t>
            </a:r>
            <a:endParaRPr lang="en-GR" dirty="0">
              <a:solidFill>
                <a:srgbClr val="00B050"/>
              </a:solidFill>
              <a:latin typeface="Avenir Medium" panose="02000503020000020003" pitchFamily="2" charset="0"/>
            </a:endParaRPr>
          </a:p>
          <a:p>
            <a:endParaRPr lang="en-GR" dirty="0">
              <a:latin typeface="Avenir Medium" panose="02000503020000020003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949BBD0-B3B6-1818-6469-8C0C4EB94CDA}"/>
              </a:ext>
            </a:extLst>
          </p:cNvPr>
          <p:cNvSpPr/>
          <p:nvPr/>
        </p:nvSpPr>
        <p:spPr>
          <a:xfrm>
            <a:off x="8553128" y="1067252"/>
            <a:ext cx="2066873" cy="47719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         Tensor Cores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86A55A4-6377-9F2C-2DFC-431352FCEBA2}"/>
              </a:ext>
            </a:extLst>
          </p:cNvPr>
          <p:cNvSpPr/>
          <p:nvPr/>
        </p:nvSpPr>
        <p:spPr>
          <a:xfrm>
            <a:off x="8316982" y="3438957"/>
            <a:ext cx="2618189" cy="2210660"/>
          </a:xfrm>
          <a:prstGeom prst="roundRect">
            <a:avLst>
              <a:gd name="adj" fmla="val 92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000" rtlCol="0" anchor="t"/>
          <a:lstStyle/>
          <a:p>
            <a:pPr algn="ctr"/>
            <a:r>
              <a:rPr lang="en-GR" sz="1600" dirty="0">
                <a:solidFill>
                  <a:schemeClr val="tx1"/>
                </a:solidFill>
                <a:latin typeface="Avenir Medium" panose="02000503020000020003" pitchFamily="2" charset="0"/>
              </a:rPr>
              <a:t>Off-Chip Memory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203B3F-EB8C-8E02-A931-418FB6165E29}"/>
              </a:ext>
            </a:extLst>
          </p:cNvPr>
          <p:cNvCxnSpPr>
            <a:cxnSpLocks/>
            <a:stCxn id="12" idx="2"/>
            <a:endCxn id="10" idx="0"/>
          </p:cNvCxnSpPr>
          <p:nvPr/>
        </p:nvCxnSpPr>
        <p:spPr>
          <a:xfrm>
            <a:off x="9626077" y="2399275"/>
            <a:ext cx="0" cy="103968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7ACE1CB-16B2-803A-D8F3-3570F9A69741}"/>
              </a:ext>
            </a:extLst>
          </p:cNvPr>
          <p:cNvSpPr/>
          <p:nvPr/>
        </p:nvSpPr>
        <p:spPr>
          <a:xfrm>
            <a:off x="8316982" y="972575"/>
            <a:ext cx="2618189" cy="1426700"/>
          </a:xfrm>
          <a:prstGeom prst="roundRect">
            <a:avLst>
              <a:gd name="adj" fmla="val 10953"/>
            </a:avLst>
          </a:prstGeom>
          <a:noFill/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1200">
              <a:latin typeface="Avenir Medium" panose="02000503020000020003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58917F-3840-5D50-17E7-6A5C60426221}"/>
              </a:ext>
            </a:extLst>
          </p:cNvPr>
          <p:cNvSpPr/>
          <p:nvPr/>
        </p:nvSpPr>
        <p:spPr>
          <a:xfrm>
            <a:off x="8553128" y="1728544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35D94D-8E8E-4787-E846-4B74C76714FE}"/>
              </a:ext>
            </a:extLst>
          </p:cNvPr>
          <p:cNvSpPr/>
          <p:nvPr/>
        </p:nvSpPr>
        <p:spPr>
          <a:xfrm>
            <a:off x="9249889" y="1726105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5DA38E6-4C21-7417-6922-1106CA980DF1}"/>
              </a:ext>
            </a:extLst>
          </p:cNvPr>
          <p:cNvSpPr/>
          <p:nvPr/>
        </p:nvSpPr>
        <p:spPr>
          <a:xfrm>
            <a:off x="9946652" y="1726105"/>
            <a:ext cx="673349" cy="477196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Avenir Medium" panose="02000503020000020003" pitchFamily="2" charset="0"/>
              </a:rPr>
              <a:t>Compr. Unit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1E57A2-3090-3C78-4419-15CF0286195B}"/>
              </a:ext>
            </a:extLst>
          </p:cNvPr>
          <p:cNvGrpSpPr/>
          <p:nvPr/>
        </p:nvGrpSpPr>
        <p:grpSpPr>
          <a:xfrm>
            <a:off x="8424375" y="3832621"/>
            <a:ext cx="930854" cy="1090384"/>
            <a:chOff x="6670738" y="5771160"/>
            <a:chExt cx="930854" cy="109038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28268C-337C-A7BD-3AC1-EE379B54D4CD}"/>
                </a:ext>
              </a:extLst>
            </p:cNvPr>
            <p:cNvSpPr txBox="1"/>
            <p:nvPr/>
          </p:nvSpPr>
          <p:spPr>
            <a:xfrm>
              <a:off x="6670738" y="6492212"/>
              <a:ext cx="930854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Vision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  <p:pic>
          <p:nvPicPr>
            <p:cNvPr id="22538" name="Picture 10" descr="Vision Special Lineal color icon">
              <a:extLst>
                <a:ext uri="{FF2B5EF4-FFF2-40B4-BE49-F238E27FC236}">
                  <a16:creationId xmlns:a16="http://schemas.microsoft.com/office/drawing/2014/main" id="{939E3244-1E35-AAA9-A784-63FCE5E844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246" y="5771160"/>
              <a:ext cx="767751" cy="767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4EDD81E-B0BA-E1C0-2DB9-54D9C092AAA5}"/>
              </a:ext>
            </a:extLst>
          </p:cNvPr>
          <p:cNvGrpSpPr/>
          <p:nvPr/>
        </p:nvGrpSpPr>
        <p:grpSpPr>
          <a:xfrm>
            <a:off x="8529508" y="4623692"/>
            <a:ext cx="1873454" cy="1041742"/>
            <a:chOff x="4792794" y="5958301"/>
            <a:chExt cx="1873454" cy="1041742"/>
          </a:xfrm>
        </p:grpSpPr>
        <p:pic>
          <p:nvPicPr>
            <p:cNvPr id="22534" name="Picture 6" descr="Object Detection App Chalk Icon Illustration Ai Icon Vector, Illustration,  Ai, Icon PNG and Vector with Transparent Background for Free Download">
              <a:extLst>
                <a:ext uri="{FF2B5EF4-FFF2-40B4-BE49-F238E27FC236}">
                  <a16:creationId xmlns:a16="http://schemas.microsoft.com/office/drawing/2014/main" id="{8141F7F5-B27C-BE50-D075-05EAD4402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6478" y="5958301"/>
              <a:ext cx="789712" cy="789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F9B1C1-FCA0-6947-3802-BD73A898D962}"/>
                </a:ext>
              </a:extLst>
            </p:cNvPr>
            <p:cNvSpPr txBox="1"/>
            <p:nvPr/>
          </p:nvSpPr>
          <p:spPr>
            <a:xfrm>
              <a:off x="4792794" y="6353712"/>
              <a:ext cx="1873454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Image</a:t>
              </a:r>
            </a:p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Classification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CF59A34-0D2E-F3CA-2923-DFEDC6D87D3D}"/>
              </a:ext>
            </a:extLst>
          </p:cNvPr>
          <p:cNvGrpSpPr/>
          <p:nvPr/>
        </p:nvGrpSpPr>
        <p:grpSpPr>
          <a:xfrm>
            <a:off x="9372244" y="3720262"/>
            <a:ext cx="1542043" cy="1018077"/>
            <a:chOff x="3312309" y="5778487"/>
            <a:chExt cx="1542043" cy="1018077"/>
          </a:xfrm>
        </p:grpSpPr>
        <p:pic>
          <p:nvPicPr>
            <p:cNvPr id="22532" name="Picture 4" descr="Transformer Icon | Transformers Iconpack | ypf">
              <a:extLst>
                <a:ext uri="{FF2B5EF4-FFF2-40B4-BE49-F238E27FC236}">
                  <a16:creationId xmlns:a16="http://schemas.microsoft.com/office/drawing/2014/main" id="{D3BD7CFC-4F91-969C-2C8C-91F67FC109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691" y="5778487"/>
              <a:ext cx="703280" cy="703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F6851F-1ABE-BC60-0895-0D3779E7712F}"/>
                </a:ext>
              </a:extLst>
            </p:cNvPr>
            <p:cNvSpPr txBox="1"/>
            <p:nvPr/>
          </p:nvSpPr>
          <p:spPr>
            <a:xfrm>
              <a:off x="3312309" y="6427232"/>
              <a:ext cx="1542043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R" dirty="0">
                  <a:solidFill>
                    <a:schemeClr val="tx1"/>
                  </a:solidFill>
                  <a:latin typeface="Avenir Medium" panose="02000503020000020003" pitchFamily="2" charset="0"/>
                </a:rPr>
                <a:t>Transformers</a:t>
              </a:r>
              <a:endParaRPr lang="en-GR" sz="1400" dirty="0">
                <a:solidFill>
                  <a:schemeClr val="tx1"/>
                </a:solidFill>
                <a:latin typeface="Avenir Medium" panose="02000503020000020003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E8F2297-0245-45C6-A82D-8713B9376B69}"/>
              </a:ext>
            </a:extLst>
          </p:cNvPr>
          <p:cNvSpPr txBox="1"/>
          <p:nvPr/>
        </p:nvSpPr>
        <p:spPr>
          <a:xfrm>
            <a:off x="8424375" y="2590419"/>
            <a:ext cx="292942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Avenir Medium" panose="02000503020000020003" pitchFamily="2" charset="0"/>
              </a:rPr>
              <a:t>Performance: 1.44x</a:t>
            </a:r>
            <a:endParaRPr lang="en-GR" sz="2000" dirty="0">
              <a:solidFill>
                <a:srgbClr val="00B050"/>
              </a:solidFill>
              <a:latin typeface="Avenir Medium" panose="02000503020000020003" pitchFamily="2" charset="0"/>
            </a:endParaRPr>
          </a:p>
          <a:p>
            <a:r>
              <a:rPr lang="en-GR" sz="2000" dirty="0">
                <a:solidFill>
                  <a:srgbClr val="00B050"/>
                </a:solidFill>
                <a:latin typeface="Avenir Medium" panose="02000503020000020003" pitchFamily="2" charset="0"/>
              </a:rPr>
              <a:t>Energy Efficiency: 1.37x</a:t>
            </a:r>
            <a:endParaRPr lang="en-GR" sz="1600" dirty="0">
              <a:solidFill>
                <a:srgbClr val="00B050"/>
              </a:solidFill>
              <a:latin typeface="Avenir Medium" panose="02000503020000020003" pitchFamily="2" charset="0"/>
            </a:endParaRPr>
          </a:p>
        </p:txBody>
      </p:sp>
      <p:pic>
        <p:nvPicPr>
          <p:cNvPr id="25602" name="Picture 2" descr="Free Nvidia Logo Icon - Download in Flat Style">
            <a:extLst>
              <a:ext uri="{FF2B5EF4-FFF2-40B4-BE49-F238E27FC236}">
                <a16:creationId xmlns:a16="http://schemas.microsoft.com/office/drawing/2014/main" id="{F948AEBA-042E-72F6-DDCE-A05A807B8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659" y="1078576"/>
            <a:ext cx="462285" cy="4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507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17230</TotalTime>
  <Words>908</Words>
  <Application>Microsoft Macintosh PowerPoint</Application>
  <PresentationFormat>Widescreen</PresentationFormat>
  <Paragraphs>170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Medium</vt:lpstr>
      <vt:lpstr>Calibri</vt:lpstr>
      <vt:lpstr>Calibri Light</vt:lpstr>
      <vt:lpstr>Office Theme</vt:lpstr>
      <vt:lpstr>Atalanta: A Bit is Worth  a “Thousand” Tensor Values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Atalanta: A Bit is Worth  a “Thousand” Tensor Values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Hardware &amp; Software Co-Design  for Irregular Applications</dc:title>
  <dc:creator>Microsoft Office User</dc:creator>
  <cp:lastModifiedBy>Microsoft Office User</cp:lastModifiedBy>
  <cp:revision>613</cp:revision>
  <dcterms:created xsi:type="dcterms:W3CDTF">2024-02-22T15:48:50Z</dcterms:created>
  <dcterms:modified xsi:type="dcterms:W3CDTF">2024-04-05T16:38:28Z</dcterms:modified>
</cp:coreProperties>
</file>