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5.xml" ContentType="application/vnd.openxmlformats-officedocument.drawingml.chartshapes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8" r:id="rId4"/>
    <p:sldMasterId id="2147483700" r:id="rId5"/>
    <p:sldMasterId id="2147483712" r:id="rId6"/>
  </p:sldMasterIdLst>
  <p:notesMasterIdLst>
    <p:notesMasterId r:id="rId74"/>
  </p:notesMasterIdLst>
  <p:handoutMasterIdLst>
    <p:handoutMasterId r:id="rId75"/>
  </p:handoutMasterIdLst>
  <p:sldIdLst>
    <p:sldId id="6035" r:id="rId7"/>
    <p:sldId id="282" r:id="rId8"/>
    <p:sldId id="3497" r:id="rId9"/>
    <p:sldId id="5947" r:id="rId10"/>
    <p:sldId id="6015" r:id="rId11"/>
    <p:sldId id="6016" r:id="rId12"/>
    <p:sldId id="5913" r:id="rId13"/>
    <p:sldId id="274" r:id="rId14"/>
    <p:sldId id="264" r:id="rId15"/>
    <p:sldId id="5898" r:id="rId16"/>
    <p:sldId id="5899" r:id="rId17"/>
    <p:sldId id="296" r:id="rId18"/>
    <p:sldId id="5903" r:id="rId19"/>
    <p:sldId id="6017" r:id="rId20"/>
    <p:sldId id="275" r:id="rId21"/>
    <p:sldId id="5906" r:id="rId22"/>
    <p:sldId id="5975" r:id="rId23"/>
    <p:sldId id="5910" r:id="rId24"/>
    <p:sldId id="5908" r:id="rId25"/>
    <p:sldId id="5909" r:id="rId26"/>
    <p:sldId id="6018" r:id="rId27"/>
    <p:sldId id="5914" r:id="rId28"/>
    <p:sldId id="272" r:id="rId29"/>
    <p:sldId id="279" r:id="rId30"/>
    <p:sldId id="5915" r:id="rId31"/>
    <p:sldId id="5920" r:id="rId32"/>
    <p:sldId id="5921" r:id="rId33"/>
    <p:sldId id="5922" r:id="rId34"/>
    <p:sldId id="281" r:id="rId35"/>
    <p:sldId id="5927" r:id="rId36"/>
    <p:sldId id="5928" r:id="rId37"/>
    <p:sldId id="5964" r:id="rId38"/>
    <p:sldId id="6036" r:id="rId39"/>
    <p:sldId id="5965" r:id="rId40"/>
    <p:sldId id="5940" r:id="rId41"/>
    <p:sldId id="334" r:id="rId42"/>
    <p:sldId id="5943" r:id="rId43"/>
    <p:sldId id="5944" r:id="rId44"/>
    <p:sldId id="6019" r:id="rId45"/>
    <p:sldId id="273" r:id="rId46"/>
    <p:sldId id="5968" r:id="rId47"/>
    <p:sldId id="5969" r:id="rId48"/>
    <p:sldId id="5967" r:id="rId49"/>
    <p:sldId id="6020" r:id="rId50"/>
    <p:sldId id="5973" r:id="rId51"/>
    <p:sldId id="5990" r:id="rId52"/>
    <p:sldId id="5977" r:id="rId53"/>
    <p:sldId id="5987" r:id="rId54"/>
    <p:sldId id="5992" r:id="rId55"/>
    <p:sldId id="5988" r:id="rId56"/>
    <p:sldId id="5994" r:id="rId57"/>
    <p:sldId id="5998" r:id="rId58"/>
    <p:sldId id="6002" r:id="rId59"/>
    <p:sldId id="6003" r:id="rId60"/>
    <p:sldId id="292" r:id="rId61"/>
    <p:sldId id="6004" r:id="rId62"/>
    <p:sldId id="6005" r:id="rId63"/>
    <p:sldId id="6006" r:id="rId64"/>
    <p:sldId id="6021" r:id="rId65"/>
    <p:sldId id="5877" r:id="rId66"/>
    <p:sldId id="6008" r:id="rId67"/>
    <p:sldId id="6011" r:id="rId68"/>
    <p:sldId id="6010" r:id="rId69"/>
    <p:sldId id="6040" r:id="rId70"/>
    <p:sldId id="6039" r:id="rId71"/>
    <p:sldId id="6014" r:id="rId72"/>
    <p:sldId id="5966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D458A"/>
    <a:srgbClr val="F5F6FB"/>
    <a:srgbClr val="000000"/>
    <a:srgbClr val="B9B9B9"/>
    <a:srgbClr val="FBE5D6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27"/>
    <p:restoredTop sz="88748"/>
  </p:normalViewPr>
  <p:slideViewPr>
    <p:cSldViewPr snapToGrid="0" snapToObjects="1">
      <p:cViewPr varScale="1">
        <p:scale>
          <a:sx n="82" d="100"/>
          <a:sy n="82" d="100"/>
        </p:scale>
        <p:origin x="168" y="896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MRAM-latency/mram_output-2021-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STREAM/stream_output-2021-0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rooflin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Benchmark-results-speedup-2021-06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CPU-DPU/cpudpu_output-2021-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/Users/el1goluj/Documents/ZURICH/PROJECTS/UPMEM/upmem-workloads/Microbenchmarks/AI/ai_output-2021-03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Comparison-results-2021-06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l1goluj/Documents/ZURICH/PROJECTS/UPMEM/upmem-workloads/Microbenchmarks/Pipeline/pipeline_output_2021-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6132772790708"/>
          <c:y val="5.207888888888889E-2"/>
          <c:w val="0.75915418942435275"/>
          <c:h val="0.65173373015873015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(6)'!$V$13</c:f>
              <c:strCache>
                <c:ptCount val="1"/>
                <c:pt idx="0">
                  <c:v>CPU-DPU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(6)'!$V$14:$V$25</c:f>
              <c:numCache>
                <c:formatCode>General</c:formatCode>
                <c:ptCount val="12"/>
                <c:pt idx="0">
                  <c:v>1.55E-4</c:v>
                </c:pt>
                <c:pt idx="1">
                  <c:v>6.5200000000000002E-4</c:v>
                </c:pt>
                <c:pt idx="2">
                  <c:v>2.771E-3</c:v>
                </c:pt>
                <c:pt idx="3">
                  <c:v>1.0059E-2</c:v>
                </c:pt>
                <c:pt idx="4">
                  <c:v>3.6637000000000003E-2</c:v>
                </c:pt>
                <c:pt idx="5">
                  <c:v>0.104891</c:v>
                </c:pt>
                <c:pt idx="6">
                  <c:v>0.20327500000000001</c:v>
                </c:pt>
                <c:pt idx="7">
                  <c:v>0.29401500000000003</c:v>
                </c:pt>
                <c:pt idx="8">
                  <c:v>0.60928300000000002</c:v>
                </c:pt>
                <c:pt idx="9">
                  <c:v>0.66016699999999995</c:v>
                </c:pt>
                <c:pt idx="10">
                  <c:v>0.38165100000000002</c:v>
                </c:pt>
                <c:pt idx="11">
                  <c:v>0.33247700000000002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6-7641-B7BE-D6491285D7AA}"/>
            </c:ext>
          </c:extLst>
        </c:ser>
        <c:ser>
          <c:idx val="2"/>
          <c:order val="1"/>
          <c:tx>
            <c:strRef>
              <c:f>'cpudpu_output (6)'!$W$13</c:f>
              <c:strCache>
                <c:ptCount val="1"/>
                <c:pt idx="0">
                  <c:v>DPU-CPU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26-7641-B7BE-D6491285D7AA}"/>
              </c:ext>
            </c:extLst>
          </c:dPt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(6)'!$W$14:$W$25</c:f>
              <c:numCache>
                <c:formatCode>General</c:formatCode>
                <c:ptCount val="12"/>
                <c:pt idx="0">
                  <c:v>1.55E-4</c:v>
                </c:pt>
                <c:pt idx="1">
                  <c:v>6.6799999999999997E-4</c:v>
                </c:pt>
                <c:pt idx="2">
                  <c:v>2.7950000000000002E-3</c:v>
                </c:pt>
                <c:pt idx="3">
                  <c:v>9.0939999999999997E-3</c:v>
                </c:pt>
                <c:pt idx="4">
                  <c:v>2.7453000000000002E-2</c:v>
                </c:pt>
                <c:pt idx="5">
                  <c:v>5.2311999999999997E-2</c:v>
                </c:pt>
                <c:pt idx="6">
                  <c:v>7.2383000000000003E-2</c:v>
                </c:pt>
                <c:pt idx="7">
                  <c:v>8.8080000000000006E-2</c:v>
                </c:pt>
                <c:pt idx="8">
                  <c:v>0.11748500000000001</c:v>
                </c:pt>
                <c:pt idx="9">
                  <c:v>0.12198000000000001</c:v>
                </c:pt>
                <c:pt idx="10">
                  <c:v>0.122519</c:v>
                </c:pt>
                <c:pt idx="11">
                  <c:v>0.122087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6-7641-B7BE-D6491285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Data transfer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3E-4"/>
        <c:auto val="1"/>
        <c:lblAlgn val="ctr"/>
        <c:lblOffset val="100"/>
        <c:noMultiLvlLbl val="0"/>
      </c:catAx>
      <c:valAx>
        <c:axId val="1598601583"/>
        <c:scaling>
          <c:logBase val="10"/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19462775030583"/>
          <c:y val="6.2702777777777774E-2"/>
          <c:w val="0.2181661330795189"/>
          <c:h val="0.225862037037037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70.532608032226562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{B0E4CE31-ECE8-234F-A7A4-0ADFD0E05248}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51A-7C4B-8DA7-A6CA2798094A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{F5A4096B-9D3A-2843-99AF-C2F173117358}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51A-7C4B-8DA7-A6CA2798094A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{41C6C641-4EB1-6C4A-9E91-01F5E171E71B}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51A-7C4B-8DA7-A6CA2798094A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{8C0E6CCA-7C08-9647-9795-8DFFBBEA1D80}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51A-7C4B-8DA7-A6CA2798094A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{DDC147DB-E3BA-AD4C-A3D1-D2BDE8304614}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51A-7C4B-8DA7-A6CA2798094A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{325A7F1C-5A23-9D42-A34B-94BD92C4C0B9}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51A-7C4B-8DA7-A6CA2798094A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{A71858E0-0C8C-414F-9C4B-FEF790EF1E71}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51A-7C4B-8DA7-A6CA2798094A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{9BDE4C63-C2E8-484C-9518-3CC32E2935A4}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51A-7C4B-8DA7-A6CA2798094A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{61A7B3E9-E045-D847-B02D-2607543F0186}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51A-7C4B-8DA7-A6CA2798094A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{560F1BD4-5CEC-BB4A-A41F-A752A9753108}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51A-7C4B-8DA7-A6CA2798094A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{3F8CA31C-C64B-F24C-A49D-02404AB5C93D}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51A-7C4B-8DA7-A6CA2798094A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{8975C730-DF23-7443-9567-4FDD4F3C4B8C}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51A-7C4B-8DA7-A6CA2798094A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{5F2F3FD8-EAA2-5344-ACC3-CB2289622E3B}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51A-7C4B-8DA7-A6CA2798094A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{69660392-DEC6-9246-9B3F-8C6CB500BFEC}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51A-7C4B-8DA7-A6CA2798094A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{5CE86406-534E-AC4C-9E43-6A1BCAE410E1}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51A-7C4B-8DA7-A6CA2798094A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{3877E63D-5C95-3C4E-8EFF-A21632E0CE7B}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51A-7C4B-8DA7-A6CA2798094A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{17B6BE89-DB35-5C46-8DC1-70598FAFC236}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51A-7C4B-8DA7-A6CA2798094A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{64E86AB1-B8A4-9446-A829-C2BD66885CD7}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51A-7C4B-8DA7-A6CA2798094A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{69B7B7A4-D313-794C-A55A-15D3F766B309}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51A-7C4B-8DA7-A6CA2798094A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{EBB19479-59B8-F044-BB54-090D1B8AFEB0}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51A-7C4B-8DA7-A6CA2798094A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{B5A23818-5943-644C-9375-4DB2E091F4C3}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51A-7C4B-8DA7-A6CA2798094A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{95A88779-1D27-E644-A352-5EAB9ABF182F}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51A-7C4B-8DA7-A6CA2798094A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{3B59DABD-E237-584A-B3EF-47E5D53552A4}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51A-7C4B-8DA7-A6CA2798094A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{0C1A41DB-03DE-6848-B0CC-8408EEC4FC02}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51A-7C4B-8DA7-A6CA2798094A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{1AE1A40A-A307-634F-8B5C-273AFF051757}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51A-7C4B-8DA7-A6CA2798094A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{FEE5291C-2115-824D-8359-27F585C0F0CD}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51A-7C4B-8DA7-A6CA2798094A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{5476713F-5F47-1D4E-B07A-0B524828DBAF}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51A-7C4B-8DA7-A6CA2798094A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{27E41A49-D449-C043-A596-5F8ABA65107E}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51A-7C4B-8DA7-A6CA2798094A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{ABB10CB0-F3F8-BD42-BD4E-EDE48AA68C82}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51A-7C4B-8DA7-A6CA2798094A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{E839BA8C-FE21-5247-9742-BB6934DB588F}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51A-7C4B-8DA7-A6CA2798094A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{62D777E1-6417-9F45-A631-0B20B1250351}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51A-7C4B-8DA7-A6CA2798094A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{FD032FB1-9B4B-314D-BCFC-3999008C612A}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51A-7C4B-8DA7-A6CA2798094A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{9A768F77-255A-924C-A077-8683E74F8FCB}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51A-7C4B-8DA7-A6CA2798094A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{DA3BC28B-A610-9C42-BE1C-5ADE734DF95D}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51A-7C4B-8DA7-A6CA2798094A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{82085C12-6F40-1F42-B3E6-1835AFB6F263}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51A-7C4B-8DA7-A6CA2798094A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{F8354F3E-1960-5745-BA69-50A53B2F3616}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51A-7C4B-8DA7-A6CA2798094A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{F189EE2B-2A74-3A48-B094-11AA9C3D414F}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51A-7C4B-8DA7-A6CA2798094A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{8A43C79C-080D-EB4E-9E93-C8039CF73EA9}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51A-7C4B-8DA7-A6CA2798094A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{398965D6-FBF5-6647-8FA7-705CF93088BF}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51A-7C4B-8DA7-A6CA2798094A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{3B4A089D-3FD7-704A-93C2-78A8D3A6F697}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51A-7C4B-8DA7-A6CA2798094A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{B465DCE7-DE35-9F42-BE5B-CA0185A0D26F}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51A-7C4B-8DA7-A6CA2798094A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{AC89310C-AD56-A946-81C9-0398A3144D98}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51A-7C4B-8DA7-A6CA2798094A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{35C8FB58-A1B3-3540-AC7B-C269B93A9BA7}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51A-7C4B-8DA7-A6CA2798094A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{0E82B34B-71A1-B74C-BA9E-027DE99D49BE}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51A-7C4B-8DA7-A6CA2798094A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{D6856E72-F90D-754A-AA10-4A95DB59D6B7}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51A-7C4B-8DA7-A6CA2798094A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{9BA3C0BC-B171-B947-865A-959945EF3D1D}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51A-7C4B-8DA7-A6CA2798094A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{B52EB2CD-4561-424A-A487-386FFA1D66DE}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51A-7C4B-8DA7-A6CA2798094A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{97DD7C9A-0E6D-0841-B5A4-CCC2485B833A}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51A-7C4B-8DA7-A6CA2798094A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{171C96FA-123D-234F-9DD6-5B2DEEE04640}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51A-7C4B-8DA7-A6CA2798094A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{3C811C66-151B-C844-BDC8-3BDFD1118171}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51A-7C4B-8DA7-A6CA2798094A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{4E6511DA-C93E-BC4D-9AF9-08ACD3ADC1DD}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51A-7C4B-8DA7-A6CA2798094A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{0C27FC09-BA14-9E40-A98C-5494183DAF3E}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51A-7C4B-8DA7-A6CA2798094A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{B1FC69B6-CFB6-8B47-B6BE-B1B4A4529874}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51A-7C4B-8DA7-A6CA2798094A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{929744BB-FDD9-DE43-917A-5591650E7A9B}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51A-7C4B-8DA7-A6CA2798094A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{FE0C3684-C4B0-674A-A0C9-626250A347F4}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51A-7C4B-8DA7-A6CA2798094A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{E1C6380A-7789-134F-B028-DD284F771838}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51A-7C4B-8DA7-A6CA2798094A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{19149534-9E97-6949-9C11-315DEBF0BD96}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51A-7C4B-8DA7-A6CA2798094A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{C1462F0E-FF1D-A949-B036-566F77F453A9}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51A-7C4B-8DA7-A6CA2798094A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{125D6955-F021-8941-85B3-C72A8104B5F6}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51A-7C4B-8DA7-A6CA2798094A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{E5A87B7A-71E4-9745-8615-182C23B9BB89}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51A-7C4B-8DA7-A6CA2798094A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{3B13E1F5-97B1-A84F-A6D7-8889552CDF14}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51A-7C4B-8DA7-A6CA2798094A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{E4C9EDEB-5959-E045-8D94-D0D74CFB3984}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51A-7C4B-8DA7-A6CA2798094A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{93A1E312-F379-A64A-9B1D-CBB42A0A3EF9}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51A-7C4B-8DA7-A6CA2798094A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{1875AE57-F109-0940-B6B8-83D8FFFF06CE}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51A-7C4B-8DA7-A6CA2798094A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{F7CCE04A-CEE2-6046-8F54-7A2D2055DE12}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51A-7C4B-8DA7-A6CA2798094A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{6ABFD0B6-5A60-114E-B03B-D73AD52266EF}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51A-7C4B-8DA7-A6CA2798094A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{E3449AA2-6D19-CA44-8BEF-994E09E69E6D}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51A-7C4B-8DA7-A6CA2798094A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{CBC5A466-AE73-2949-9DD4-B9BA09EE7087}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51A-7C4B-8DA7-A6CA2798094A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{97B8E145-B15D-3743-9FED-D828986F0B30}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51A-7C4B-8DA7-A6CA2798094A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{486DE14E-1077-6043-BF4D-05F8C701CF20}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51A-7C4B-8DA7-A6CA2798094A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{8239E941-05FA-244D-BDE8-B33F911037D9}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51A-7C4B-8DA7-A6CA2798094A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{69C638AE-895B-A44A-9423-27129A277CD7}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51A-7C4B-8DA7-A6CA2798094A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{FE8EB686-EEF1-5149-8854-ECE9DB849695}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51A-7C4B-8DA7-A6CA2798094A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{38122977-FEC0-4D4C-9CC9-61B6D8A81EF9}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51A-7C4B-8DA7-A6CA2798094A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{A26F9821-EFDD-504F-B8E3-ABC6810B6A11}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51A-7C4B-8DA7-A6CA2798094A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{C4AA024F-ED01-3C41-BC3C-EDDF9F33D099}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51A-7C4B-8DA7-A6CA2798094A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{7B8A68C4-71E3-1A4C-84AD-78AA654B3C6C}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51A-7C4B-8DA7-A6CA2798094A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{D897A4AE-E63D-1044-BC7B-B3C01369E0D4}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51A-7C4B-8DA7-A6CA2798094A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{1E17F8C8-3D11-E045-BFCB-FE8BCD5C7E66}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51A-7C4B-8DA7-A6CA2798094A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{32BAD8AB-5D9A-0342-A002-CB46CC7E66EE}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51A-7C4B-8DA7-A6CA2798094A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{A7EE56EA-D38B-6D4D-8775-2496F3C09CC8}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51A-7C4B-8DA7-A6CA2798094A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{BEE3144C-08C2-7445-A76C-8AC36A19CE33}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51A-7C4B-8DA7-A6CA2798094A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{BCB5506C-4C24-BA42-9138-37BCEC42787E}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51A-7C4B-8DA7-A6CA2798094A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{18973036-66DC-5142-9D06-9ADA35C380B6}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51A-7C4B-8DA7-A6CA2798094A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{281D8E36-0524-7A43-9E16-CEB0AAE8C66B}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51A-7C4B-8DA7-A6CA2798094A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{B94908DB-7E25-904C-8086-F4B67CA481E8}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51A-7C4B-8DA7-A6CA2798094A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{CD57148F-9D4C-1B43-BBA9-ECF04001092F}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51A-7C4B-8DA7-A6CA2798094A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{9EF502E4-2D5A-1C48-A70B-78D4BD325BCF}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51A-7C4B-8DA7-A6CA2798094A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{948CFDC7-117C-A242-9A56-4954B102557B}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51A-7C4B-8DA7-A6CA2798094A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{D97335CE-025E-3243-90CD-C2C6ECAEEF9A}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51A-7C4B-8DA7-A6CA2798094A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{284B5DAB-7CBE-3344-A1B4-173B358333BB}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51A-7C4B-8DA7-A6CA2798094A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{336575C2-1D44-CC4C-B006-5056BCED4A22}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51A-7C4B-8DA7-A6CA2798094A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{2F06BE43-2601-1B4D-9FF8-CDD38D6BF692}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51A-7C4B-8DA7-A6CA2798094A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{BD6C8F95-1116-9742-9795-C4B10543A8BB}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051A-7C4B-8DA7-A6CA2798094A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{02377A4B-97BD-0B43-927D-8EBCDF69C1A0}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051A-7C4B-8DA7-A6CA2798094A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{54BD1B5F-B009-494E-974F-A927767AE4A2}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051A-7C4B-8DA7-A6CA2798094A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{0AB3237A-5EAE-7540-813A-748919466509}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051A-7C4B-8DA7-A6CA2798094A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{35D92340-AC6F-EA4B-9F44-8C3798013D7A}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051A-7C4B-8DA7-A6CA2798094A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{3AEF8BD8-574E-0942-B55F-DC6778077B71}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051A-7C4B-8DA7-A6CA2798094A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{CD1E9740-D32B-2B4D-9A6A-2F4A97782402}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051A-7C4B-8DA7-A6CA2798094A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{630EC729-DA54-5A4D-B490-12BB4CFD2EA9}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051A-7C4B-8DA7-A6CA2798094A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{F6207790-A316-C340-9462-18CE8A3BC03E}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051A-7C4B-8DA7-A6CA2798094A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{C61D66CD-0873-9A47-8354-E2D9FA868758}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051A-7C4B-8DA7-A6CA2798094A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{AB430BEA-C2A1-5242-A517-95097E89F15C}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051A-7C4B-8DA7-A6CA2798094A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{960F22B2-D9D5-8843-9705-C9022E1A9E53}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051A-7C4B-8DA7-A6CA2798094A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{8265C6A0-1409-D54F-954B-B36FE430750E}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051A-7C4B-8DA7-A6CA2798094A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{E9660957-FF84-4E40-8239-C968F5DEC366}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051A-7C4B-8DA7-A6CA2798094A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{747D539D-3BD8-304F-B95F-D376405C65A6}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051A-7C4B-8DA7-A6CA2798094A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{FD62FE02-24FF-1E45-A992-BC150BD5539C}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051A-7C4B-8DA7-A6CA2798094A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{67575038-52EC-5C41-9BEF-F5EDB319C7A5}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051A-7C4B-8DA7-A6CA2798094A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{705EDD85-9FD3-574B-AD84-7C2DCED5832C}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051A-7C4B-8DA7-A6CA2798094A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{AEA8706D-D5E8-434D-BC8D-589F02CA2E46}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051A-7C4B-8DA7-A6CA2798094A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{65EF56BA-8AFD-FB47-95C1-1D0214D72419}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051A-7C4B-8DA7-A6CA2798094A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{0273E921-6DBB-D345-9A63-C7BE862E1E7D}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051A-7C4B-8DA7-A6CA2798094A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{8FB77A11-8DF8-F14B-9CFC-F73CC8430206}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051A-7C4B-8DA7-A6CA2798094A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{2FF2999D-28D1-0A4A-A05B-EF6077D8CB14}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051A-7C4B-8DA7-A6CA2798094A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{F66F9BA3-18E7-EC43-AB9E-03F849067013}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051A-7C4B-8DA7-A6CA2798094A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{0762D291-43A2-7241-B629-D8E12947D9D6}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051A-7C4B-8DA7-A6CA2798094A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{3C0CE5E1-2309-E14F-9F24-597EF327EB2A}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051A-7C4B-8DA7-A6CA2798094A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{7A1E7D1D-C23D-5A44-A9BB-498D60E7D1B6}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051A-7C4B-8DA7-A6CA2798094A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{93C3C074-49D6-4F4B-9AE3-CC272C488AE1}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051A-7C4B-8DA7-A6CA2798094A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{1E5D23FA-6941-0F49-BBA5-43EA310DDE5E}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051A-7C4B-8DA7-A6CA2798094A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{77D261CD-4AC7-6F44-A3C9-30B62FD8C06F}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051A-7C4B-8DA7-A6CA2798094A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{5585A9BE-C702-2B44-8922-477560224A29}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051A-7C4B-8DA7-A6CA2798094A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{903037E2-3034-2C48-AFD2-835C8A80FCB3}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051A-7C4B-8DA7-A6CA2798094A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{3F177358-38CA-2C4A-BF1C-662DD6BC75DD}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051A-7C4B-8DA7-A6CA2798094A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{41A5F161-0187-074C-A719-2E9981D0543B}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051A-7C4B-8DA7-A6CA2798094A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{C47B822D-5CDE-E244-9618-207956B96D45}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051A-7C4B-8DA7-A6CA2798094A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{644263EC-3AD3-1145-B3FF-CDB903CDD56B}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051A-7C4B-8DA7-A6CA2798094A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{F4CC1CB1-813A-6747-A1B4-76A11F97D9E1}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051A-7C4B-8DA7-A6CA2798094A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{F50FF9B8-AF3F-6A4F-8647-482C22CFC53D}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051A-7C4B-8DA7-A6CA2798094A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{F4C8CFAC-0052-F249-8244-ED03E23B513D}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051A-7C4B-8DA7-A6CA2798094A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{014E47B2-F42B-194B-A15A-2674622CB0BC}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051A-7C4B-8DA7-A6CA2798094A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{22196023-9893-D34E-A806-B5D99CDC657F}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051A-7C4B-8DA7-A6CA2798094A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{817127B0-B4AA-2646-B323-354DE9FE12A4}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051A-7C4B-8DA7-A6CA2798094A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{552F586E-DC5F-9E48-ADDE-43B5D9EECAAD}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051A-7C4B-8DA7-A6CA2798094A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{206C94DC-0350-2C45-8293-0774BE5F8D5B}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051A-7C4B-8DA7-A6CA2798094A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{13351252-9617-A442-AF79-ECB5CA6693E7}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051A-7C4B-8DA7-A6CA2798094A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{20A0E971-4BD5-FE41-A38B-7C7434148BFE}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051A-7C4B-8DA7-A6CA2798094A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{B31FF747-016D-034A-8BDC-10DD4772BADF}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051A-7C4B-8DA7-A6CA2798094A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{C39447C9-86F4-C04F-8537-AA8937674E8E}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051A-7C4B-8DA7-A6CA2798094A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{37179910-59FF-3648-9F07-8EC120E1EDA7}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051A-7C4B-8DA7-A6CA2798094A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{5863ADFF-04E6-0449-B5FC-1E629CF8983B}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051A-7C4B-8DA7-A6CA2798094A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{455135EF-DDFA-A540-98A9-2CC401766AA2}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051A-7C4B-8DA7-A6CA2798094A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{569C7CA6-6F61-1D4D-8D5D-49DBDDDCE48F}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051A-7C4B-8DA7-A6CA2798094A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{2EEBB3D6-D059-C441-9C78-9D89150C5FCA}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051A-7C4B-8DA7-A6CA2798094A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{EB6191C0-7666-2A4E-B38D-98646A081C32}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051A-7C4B-8DA7-A6CA2798094A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{1B014E0C-F5C3-114F-81B7-FA2E9E684E17}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051A-7C4B-8DA7-A6CA2798094A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{67399857-038A-3641-8EDF-7F640679BDE1}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051A-7C4B-8DA7-A6CA2798094A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{8EA68C5A-5E6D-F542-9DDE-9650A6932336}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051A-7C4B-8DA7-A6CA2798094A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{FFB9E2F2-3760-424A-8E5B-3E44BFD6B1F6}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051A-7C4B-8DA7-A6CA2798094A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{BAD46BD0-6388-954A-81EA-95B9A1255C0D}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051A-7C4B-8DA7-A6CA2798094A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{7E6F04E8-6A91-2C45-B445-856685DDB089}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051A-7C4B-8DA7-A6CA2798094A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{2220F223-418B-2C46-9138-8CEDE14E79B2}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051A-7C4B-8DA7-A6CA2798094A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{0B746510-65E7-3F48-B22B-A601374593F6}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051A-7C4B-8DA7-A6CA2798094A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{80998E48-0B11-7F48-A1B1-D2BFEEF0AB08}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051A-7C4B-8DA7-A6CA2798094A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{ADBC4774-F06D-334F-8ADE-77ECB337FD92}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051A-7C4B-8DA7-A6CA2798094A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{2E7376F1-41F4-CA48-AECC-3436B43CA956}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051A-7C4B-8DA7-A6CA2798094A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{9307ED3C-BE3A-1049-AA9E-F834D108B59C}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051A-7C4B-8DA7-A6CA2798094A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{A789D8AE-5E46-334F-BE97-AD4CE77A2424}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051A-7C4B-8DA7-A6CA2798094A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{9F6CBBFB-28C1-D24A-A6CE-AE0645712BA0}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051A-7C4B-8DA7-A6CA2798094A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{62BA0853-4609-EA40-852E-3A3194B80317}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051A-7C4B-8DA7-A6CA2798094A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{158619BD-FB17-5F4C-9B4A-7B40DD721B41}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051A-7C4B-8DA7-A6CA2798094A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{47BA3C15-AE31-3D46-ADA4-F7E29F3E156C}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051A-7C4B-8DA7-A6CA2798094A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{32FEB85B-B755-EB44-B3CA-4C4208D6C213}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051A-7C4B-8DA7-A6CA2798094A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{FA330D20-BA52-B84B-AA4A-2BFE6C1A1070}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051A-7C4B-8DA7-A6CA2798094A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{163DFFF2-1DB6-FF49-804A-289F0FB9BEBB}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051A-7C4B-8DA7-A6CA2798094A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{405679E0-E9A5-A944-9B9F-1EBA648FED2A}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051A-7C4B-8DA7-A6CA2798094A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{8B96F53F-9D26-B846-B31F-8E1B2CF3E1FC}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051A-7C4B-8DA7-A6CA2798094A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{3E0CDDEB-E298-1F4F-83DF-77EBBEA60DAC}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051A-7C4B-8DA7-A6CA2798094A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{9E806B5B-7EDE-7D48-BE65-5E76A1293A82}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051A-7C4B-8DA7-A6CA2798094A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{692821FE-7104-0B4B-8F0D-319337B213EF}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051A-7C4B-8DA7-A6CA2798094A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{423CF8C0-7ADF-E748-9F48-777CDAD27706}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051A-7C4B-8DA7-A6CA2798094A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{267BF847-252E-3C40-892F-1DC4AE5F47C8}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051A-7C4B-8DA7-A6CA2798094A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{24FBF973-9740-B74B-BBB3-8CB7BC2BF848}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051A-7C4B-8DA7-A6CA2798094A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{23B8D404-FA6F-3145-AA5A-6A67860BA008}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051A-7C4B-8DA7-A6CA2798094A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{E07FE9E9-BEBA-BE40-8D37-CE9C341CF97C}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051A-7C4B-8DA7-A6CA2798094A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{B96AB55F-FE77-8746-8FD4-A5FE4015A666}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051A-7C4B-8DA7-A6CA2798094A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{CD94A7B0-40C0-E34B-8F5B-4706B954D9A7}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051A-7C4B-8DA7-A6CA2798094A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{8E662532-98AF-3444-A06A-1FDA4CFA7E90}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051A-7C4B-8DA7-A6CA2798094A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{CD6A1BA2-6C67-DE4D-84EE-BC8279969EEF}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051A-7C4B-8DA7-A6CA2798094A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{949F9A75-195C-BA48-AB84-9740817B0C69}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051A-7C4B-8DA7-A6CA2798094A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{C72B070E-C804-D646-8584-00E74A128899}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051A-7C4B-8DA7-A6CA2798094A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{2BAAC0EC-B033-DB4D-905D-5A0912BE8B17}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051A-7C4B-8DA7-A6CA2798094A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{BA31CBC7-135E-5343-BD9A-741ADBE48A9B}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051A-7C4B-8DA7-A6CA2798094A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{4E507723-712B-9D4F-83CB-6740CC1B0FAF}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051A-7C4B-8DA7-A6CA2798094A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{A55D91CE-CAAC-7F41-8026-596D5F516432}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051A-7C4B-8DA7-A6CA2798094A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{24D1FE4A-E2E1-E444-89C7-475E83CEC591}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051A-7C4B-8DA7-A6CA2798094A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{A18D94B0-5436-1A4F-9D1E-3149D2550F2C}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051A-7C4B-8DA7-A6CA2798094A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{6CA95F87-0E4D-1242-8E67-C655DC0E6677}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051A-7C4B-8DA7-A6CA2798094A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{19B1CAC7-236C-3C46-AB56-59A1A8AAB6B6}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051A-7C4B-8DA7-A6CA2798094A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{234EA47D-9FFB-9544-82D9-7C1EAEA59854}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051A-7C4B-8DA7-A6CA2798094A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{E8E219FC-5A18-0048-9702-85EB4975D99D}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051A-7C4B-8DA7-A6CA2798094A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{6787D25B-3F94-AD4C-AC13-24D571D92590}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051A-7C4B-8DA7-A6CA2798094A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{E0C47695-048F-EE43-82D6-4CB24F8F837E}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051A-7C4B-8DA7-A6CA2798094A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{29BEDC4D-5361-B546-A5FF-008AA0B3A60A}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051A-7C4B-8DA7-A6CA2798094A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{68826C97-9B61-FE41-A77A-00CAAF8E81E3}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051A-7C4B-8DA7-A6CA2798094A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{3B5A7353-7C89-634F-B9F7-2A1A4D78F73A}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051A-7C4B-8DA7-A6CA2798094A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{3BADB418-8399-6A46-AD05-00FB85B9F5D6}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051A-7C4B-8DA7-A6CA2798094A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{4EE8CEB9-BB04-2E40-8170-4CA7F1D906A3}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051A-7C4B-8DA7-A6CA2798094A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{B2B17995-BE10-254F-B039-FFE764BEF58F}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051A-7C4B-8DA7-A6CA2798094A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{8B37E0CF-71EB-9948-89FD-AB3561C792E3}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051A-7C4B-8DA7-A6CA2798094A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{371A5B90-3BDA-C94F-9C10-DCC911BAF8E2}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051A-7C4B-8DA7-A6CA2798094A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{5C118BBE-7305-3D40-8E67-6E14AAF670F6}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051A-7C4B-8DA7-A6CA2798094A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{1B251340-99C0-2E40-A3BE-EFE6929B3744}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051A-7C4B-8DA7-A6CA2798094A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{335F5621-237A-D042-B7CF-D9E0BDBAD868}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051A-7C4B-8DA7-A6CA2798094A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{FDBDD455-26DE-1644-9654-A625AA5A859A}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051A-7C4B-8DA7-A6CA2798094A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{30591DD3-1261-2247-A82C-4D53D64EA6B5}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051A-7C4B-8DA7-A6CA2798094A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{76D43F9E-1EC7-6242-AC46-C0C752BE96D8}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051A-7C4B-8DA7-A6CA2798094A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{E038B555-1E23-1847-AA24-7BA8C9BC8291}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051A-7C4B-8DA7-A6CA2798094A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{6BE2E4CA-F814-C847-8D54-9F1E506845D9}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051A-7C4B-8DA7-A6CA2798094A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{04E047CE-A573-C647-B5B5-CFEB794731D0}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051A-7C4B-8DA7-A6CA2798094A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{B0FACD8D-B9AF-0E45-AB08-92663C0D0650}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051A-7C4B-8DA7-A6CA2798094A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{8C9F7FB5-3A51-ED4A-97AF-12955A5988D5}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051A-7C4B-8DA7-A6CA2798094A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{5A27EA6D-6A82-0347-971E-984823B1C67D}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051A-7C4B-8DA7-A6CA2798094A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{A74F48F6-9166-DD42-B344-963288557751}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051A-7C4B-8DA7-A6CA2798094A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{C56EEBC4-554E-F144-BD5E-DD15EF072BFC}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051A-7C4B-8DA7-A6CA2798094A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{AFC13C14-3F6B-4C4C-B696-601FF2460795}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051A-7C4B-8DA7-A6CA2798094A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{78EC2F0F-13A6-4C45-B40D-259B9ED5EF52}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051A-7C4B-8DA7-A6CA2798094A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{79E85EFF-881E-A541-9D6B-661EF62107FB}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051A-7C4B-8DA7-A6CA2798094A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{6B7CBFDB-55BC-FE41-88EE-0C5B3A22C849}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051A-7C4B-8DA7-A6CA2798094A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{494F9EBB-6AB0-E849-A7EB-692D8DF6BE0A}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051A-7C4B-8DA7-A6CA2798094A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{2DDB496B-FE35-774D-A7F6-BFA1AEA69FA7}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051A-7C4B-8DA7-A6CA2798094A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{7662EF39-57AD-8548-A32C-78136F4B5810}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051A-7C4B-8DA7-A6CA2798094A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{B309D360-DA97-AB41-8AD4-161F15E916F0}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051A-7C4B-8DA7-A6CA2798094A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{1B6434EA-88D3-D749-83A0-7C2151B56844}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051A-7C4B-8DA7-A6CA2798094A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{4FFB9931-DC44-514C-B29E-CB08F1FA3509}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051A-7C4B-8DA7-A6CA2798094A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{3CF053FC-C6E1-0247-816B-5927D8CC5BBB}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051A-7C4B-8DA7-A6CA2798094A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{D359C867-370F-994D-B827-20517767BD31}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051A-7C4B-8DA7-A6CA2798094A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{15488742-52DA-8342-BDFD-62D06D82BECD}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051A-7C4B-8DA7-A6CA2798094A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{FEB2EA88-7E32-3F4F-8443-310C5E18E370}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051A-7C4B-8DA7-A6CA2798094A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{9E1E16E8-755E-7D49-AFD2-F0F6F79A862F}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051A-7C4B-8DA7-A6CA2798094A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{51F8D2D8-A84D-514F-9345-9DDD893AB72B}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051A-7C4B-8DA7-A6CA2798094A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{79F375A5-A7BC-4449-9D2E-8C9F8D16B2DB}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051A-7C4B-8DA7-A6CA2798094A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{3186E220-6DEE-3B4D-914A-AE85E60DCD80}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051A-7C4B-8DA7-A6CA2798094A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{DD69BD15-8E19-B84D-8861-546041663837}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051A-7C4B-8DA7-A6CA2798094A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{3CCA180B-72DB-D74E-B450-38890E2483DD}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051A-7C4B-8DA7-A6CA2798094A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{A6126FAC-28DF-3443-B50F-E7FF91B66BA5}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051A-7C4B-8DA7-A6CA2798094A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{75764DCB-3E21-D34E-8DB7-CFC60B3AF614}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051A-7C4B-8DA7-A6CA2798094A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{993F64F6-9A07-CC48-B374-D01086078EF4}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051A-7C4B-8DA7-A6CA2798094A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{80B45702-64F7-F84E-9D18-79BE8AF1FBAD}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051A-7C4B-8DA7-A6CA2798094A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{DA86CC74-282C-9746-B832-45A6AF2A2A6D}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051A-7C4B-8DA7-A6CA2798094A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{D49502F4-5FBB-4A46-8E4B-A3DDBC2272FA}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051A-7C4B-8DA7-A6CA2798094A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{13A1EB0F-3E94-5848-B7DF-9CBB6EB33B57}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051A-7C4B-8DA7-A6CA2798094A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{2D6E8A13-755E-FE47-9782-3B81F551A81D}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051A-7C4B-8DA7-A6CA2798094A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{3E1102D9-F536-AB46-877A-337B5219EEA0}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051A-7C4B-8DA7-A6CA2798094A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{AAC78C25-01C3-D845-972B-FDF90E2DF2E6}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051A-7C4B-8DA7-A6CA2798094A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{09192399-850E-134A-BCCA-5BAD0C18BE51}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051A-7C4B-8DA7-A6CA2798094A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{0D2B6A73-5624-6B44-8486-6582DBB3B9BD}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051A-7C4B-8DA7-A6CA2798094A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{7C57DD25-D044-144B-AAA9-0939745F157C}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051A-7C4B-8DA7-A6CA2798094A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{B8972E13-1C1A-5649-B575-E35816B66635}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051A-7C4B-8DA7-A6CA2798094A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{B0169B1C-12A2-B84A-BF4E-E408640C5777}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051A-7C4B-8DA7-A6CA2798094A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{2903F00C-118A-D842-B049-19AB6DB256E2}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051A-7C4B-8DA7-A6CA2798094A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{97C0A61C-1413-5C42-903C-C67EBDEF268C}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051A-7C4B-8DA7-A6CA2798094A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{1F704C56-9569-AA49-8499-49625C6204C3}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051A-7C4B-8DA7-A6CA2798094A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{EF791FD2-E0AD-AE4F-B002-BD1AD902EE3F}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051A-7C4B-8DA7-A6CA2798094A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{763F50B1-CA11-1644-ABD5-891D06EA5D26}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051A-7C4B-8DA7-A6CA2798094A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{4C40AC3D-ECB0-A146-9D83-813F31B20D0A}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051A-7C4B-8DA7-A6CA2798094A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{FE130F29-E8E8-8949-B2DE-CFB1BA83DC8B}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051A-7C4B-8DA7-A6CA2798094A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{82B65113-0A88-6540-9657-8A0CF5321B73}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051A-7C4B-8DA7-A6CA2798094A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{2A1D5F18-FD00-DC41-B331-0DECF76EDF96}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051A-7C4B-8DA7-A6CA2798094A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{6E9E8CF4-5581-1345-8FDD-8BB25B5D9835}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051A-7C4B-8DA7-A6CA2798094A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{32394C03-CB94-604B-BE31-FCBB394A10AD}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051A-7C4B-8DA7-A6CA2798094A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{854944EE-D499-6745-8827-DA49F67E895D}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051A-7C4B-8DA7-A6CA2798094A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{F9E33721-D1B6-8A40-BA2D-575F5D005FC1}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051A-7C4B-8DA7-A6CA2798094A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{F3A82FCA-5F18-1342-88C2-A81DDECEB057}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051A-7C4B-8DA7-A6CA2798094A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{1FB14098-ABF2-2C42-B788-2F00565D42C9}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051A-7C4B-8DA7-A6CA2798094A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{A6C14D9E-2C84-AC43-ACCE-A2314E4C5D00}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051A-7C4B-8DA7-A6CA2798094A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{2A9EAAEE-454C-6F46-8F95-D96B847B6116}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051A-7C4B-8DA7-A6CA2798094A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{85ACF71B-17A3-414C-A26B-43A5F89F8CC9}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051A-7C4B-8DA7-A6CA2798094A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{F9A5128E-EFA2-FB4F-86B5-80AD89588E50}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051A-7C4B-8DA7-A6CA2798094A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{F9EA21A1-9AC9-0044-9D84-41D94293A467}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051A-7C4B-8DA7-A6CA2798094A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{D9676038-4CEC-C64A-9B0B-16A43AB0CC44}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051A-7C4B-8DA7-A6CA2798094A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{A16C4087-8490-7644-A3E6-9D3E30947260}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051A-7C4B-8DA7-A6CA2798094A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{F27DEDA6-8178-AD40-A9F4-34FD54B24186}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051A-7C4B-8DA7-A6CA2798094A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{D41F6F52-9901-C740-85F1-5A019BB3C94F}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051A-7C4B-8DA7-A6CA2798094A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{43A34DB0-6EAC-0148-B174-8220553B62AD}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051A-7C4B-8DA7-A6CA2798094A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{5597788A-B3BC-7443-8988-D335A7ADBA24}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051A-7C4B-8DA7-A6CA2798094A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{7CE25CC0-FC2D-714E-B469-9C0FB7C0C7CC}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051A-7C4B-8DA7-A6CA2798094A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{9B74D0EA-D2C6-984C-A719-8F8D90346ACD}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051A-7C4B-8DA7-A6CA2798094A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{228D3E91-F284-4145-B1B0-EA438C1611FC}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051A-7C4B-8DA7-A6CA2798094A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{A83BD937-3AD5-4C48-AF36-5F9DA3DFCC1A}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051A-7C4B-8DA7-A6CA2798094A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{8779EB47-0512-8F46-95EA-F72C53E3E0CD}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051A-7C4B-8DA7-A6CA2798094A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{17672D37-44ED-6542-8D73-3D12276D4D7B}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051A-7C4B-8DA7-A6CA2798094A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{A5AAA4D5-2BD8-1448-AC25-B8B7BC3C14B6}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051A-7C4B-8DA7-A6CA2798094A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{6656117B-8769-D641-8047-DD215434E248}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051A-7C4B-8DA7-A6CA2798094A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{3BB31087-FA57-334C-B117-42FA371BE542}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051A-7C4B-8DA7-A6CA2798094A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{FFF74384-35AA-654A-93E4-E27840ECB5B7}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051A-7C4B-8DA7-A6CA2798094A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{89F5C9A0-0D64-B845-80B0-7B788DB79187}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051A-7C4B-8DA7-A6CA2798094A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{4FC7F2C1-88B3-8F45-B19B-759BAEA2C95A}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051A-7C4B-8DA7-A6CA2798094A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{C5161342-DF2D-FC4B-B2E6-A102106320D9}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051A-7C4B-8DA7-A6CA2798094A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{341C2884-F11B-BA47-B3E0-C4351A227E0D}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051A-7C4B-8DA7-A6CA2798094A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{62DE430B-337F-6E4A-A2E3-7FD2AB2A455F}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051A-7C4B-8DA7-A6CA2798094A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{C718BE61-F1F8-2E41-B130-90C440107C09}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051A-7C4B-8DA7-A6CA2798094A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{ACA28B2D-9816-554E-9061-B18E4D206CA8}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051A-7C4B-8DA7-A6CA2798094A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{8103ECAF-414C-E644-BA84-BFED59221518}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051A-7C4B-8DA7-A6CA2798094A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{8A3B5719-5B81-F24A-8CB4-040E3A444ED3}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051A-7C4B-8DA7-A6CA2798094A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{44CEFD7E-799F-FD4F-8BAD-1DE24511DB26}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051A-7C4B-8DA7-A6CA2798094A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{7F1F6375-E202-344B-BA08-C017DBBFDB4A}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051A-7C4B-8DA7-A6CA2798094A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{D2CC2621-BC48-1141-978E-936013D79E83}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051A-7C4B-8DA7-A6CA2798094A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{7A6595F2-9FF4-6B49-AA90-FFE4E7444720}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051A-7C4B-8DA7-A6CA2798094A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{F0F901C8-F39A-5E47-9C23-B79597A2BDE4}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051A-7C4B-8DA7-A6CA2798094A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{2C564694-8773-7143-8128-96F8482C27F8}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051A-7C4B-8DA7-A6CA2798094A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{1D51BED0-F215-0C44-9FCB-00C654B8DEB7}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051A-7C4B-8DA7-A6CA2798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051A-7C4B-8DA7-A6CA2798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729053696268284E-3"/>
                  <c:y val="6.1548611111111109E-2"/>
                </c:manualLayout>
              </c:layout>
              <c:tx>
                <c:strRef>
                  <c:f>Sheet3!$A$3</c:f>
                  <c:strCache>
                    <c:ptCount val="1"/>
                    <c:pt idx="0">
                      <c:v>BFS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{ABDAF24E-9A73-6646-A7A7-F3CA6F5B7046}</c15:txfldGUID>
                      <c15:f>Sheet3!$A$3</c15:f>
                      <c15:dlblFieldTableCache>
                        <c:ptCount val="1"/>
                        <c:pt idx="0">
                          <c:v>BFS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2654-FD47-8C27-FB62404161D0}"/>
                </c:ext>
              </c:extLst>
            </c:dLbl>
            <c:dLbl>
              <c:idx val="1"/>
              <c:layout>
                <c:manualLayout>
                  <c:x val="-7.8087044231218636E-2"/>
                  <c:y val="-4.5972222222222222E-3"/>
                </c:manualLayout>
              </c:layout>
              <c:tx>
                <c:strRef>
                  <c:f>Sheet3!$A$4</c:f>
                  <c:strCache>
                    <c:ptCount val="1"/>
                    <c:pt idx="0">
                      <c:v>BS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{93C0BD69-21B8-4242-9760-BB6D9DFF924C}</c15:txfldGUID>
                      <c15:f>Sheet3!$A$4</c15:f>
                      <c15:dlblFieldTableCache>
                        <c:ptCount val="1"/>
                        <c:pt idx="0">
                          <c:v>BS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654-FD47-8C27-FB62404161D0}"/>
                </c:ext>
              </c:extLst>
            </c:dLbl>
            <c:dLbl>
              <c:idx val="2"/>
              <c:layout>
                <c:manualLayout>
                  <c:x val="-9.9986435487223385E-2"/>
                  <c:y val="-2.1265972222222221E-2"/>
                </c:manualLayout>
              </c:layout>
              <c:tx>
                <c:strRef>
                  <c:f>Sheet3!$A$5</c:f>
                  <c:strCache>
                    <c:ptCount val="1"/>
                    <c:pt idx="0">
                      <c:v>GEMV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{7DAE5A7E-F878-714F-BA7E-DAFAC32A05A6}</c15:txfldGUID>
                      <c15:f>Sheet3!$A$5</c15:f>
                      <c15:dlblFieldTableCache>
                        <c:ptCount val="1"/>
                        <c:pt idx="0">
                          <c:v>GEMV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654-FD47-8C27-FB62404161D0}"/>
                </c:ext>
              </c:extLst>
            </c:dLbl>
            <c:dLbl>
              <c:idx val="3"/>
              <c:layout>
                <c:manualLayout>
                  <c:x val="4.7944331116668995E-3"/>
                  <c:y val="-4.5972222222222222E-3"/>
                </c:manualLayout>
              </c:layout>
              <c:tx>
                <c:strRef>
                  <c:f>Sheet3!$A$6</c:f>
                  <c:strCache>
                    <c:ptCount val="1"/>
                    <c:pt idx="0">
                      <c:v>MLP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{2F978D22-6DEF-364B-8550-73C8CC6467A9}</c15:txfldGUID>
                      <c15:f>Sheet3!$A$6</c15:f>
                      <c15:dlblFieldTableCache>
                        <c:ptCount val="1"/>
                        <c:pt idx="0">
                          <c:v>MLP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654-FD47-8C27-FB62404161D0}"/>
                </c:ext>
              </c:extLst>
            </c:dLbl>
            <c:dLbl>
              <c:idx val="4"/>
              <c:layout>
                <c:manualLayout>
                  <c:x val="-7.5263075506714433E-2"/>
                  <c:y val="1.7451388888888888E-2"/>
                </c:manualLayout>
              </c:layout>
              <c:tx>
                <c:strRef>
                  <c:f>Sheet3!$A$7</c:f>
                  <c:strCache>
                    <c:ptCount val="1"/>
                    <c:pt idx="0">
                      <c:v>SEL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{746FE383-CEFF-314A-8C27-AA58940A8A9F}</c15:txfldGUID>
                      <c15:f>Sheet3!$A$7</c15:f>
                      <c15:dlblFieldTableCache>
                        <c:ptCount val="1"/>
                        <c:pt idx="0">
                          <c:v>SEL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654-FD47-8C27-FB62404161D0}"/>
                </c:ext>
              </c:extLst>
            </c:dLbl>
            <c:dLbl>
              <c:idx val="5"/>
              <c:layout>
                <c:manualLayout>
                  <c:x val="-0.12572936139410623"/>
                  <c:y val="-2.1265972222222221E-2"/>
                </c:manualLayout>
              </c:layout>
              <c:tx>
                <c:strRef>
                  <c:f>Sheet3!$A$8</c:f>
                  <c:strCache>
                    <c:ptCount val="1"/>
                    <c:pt idx="0">
                      <c:v>SpMV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{D6D34837-8B96-C446-843E-6E2A504C228A}</c15:txfldGUID>
                      <c15:f>Sheet3!$A$8</c15:f>
                      <c15:dlblFieldTableCache>
                        <c:ptCount val="1"/>
                        <c:pt idx="0">
                          <c:v>SpMV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654-FD47-8C27-FB62404161D0}"/>
                </c:ext>
              </c:extLst>
            </c:dLbl>
            <c:dLbl>
              <c:idx val="6"/>
              <c:layout>
                <c:manualLayout>
                  <c:x val="-5.3831759793524461E-2"/>
                  <c:y val="3.5090277777777776E-2"/>
                </c:manualLayout>
              </c:layout>
              <c:tx>
                <c:strRef>
                  <c:f>Sheet3!$A$9</c:f>
                  <c:strCache>
                    <c:ptCount val="1"/>
                    <c:pt idx="0">
                      <c:v>TS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{82D05EB1-4A3E-B843-B10B-AAD58E8681B5}</c15:txfldGUID>
                      <c15:f>Sheet3!$A$9</c15:f>
                      <c15:dlblFieldTableCache>
                        <c:ptCount val="1"/>
                        <c:pt idx="0">
                          <c:v>TS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654-FD47-8C27-FB62404161D0}"/>
                </c:ext>
              </c:extLst>
            </c:dLbl>
            <c:dLbl>
              <c:idx val="7"/>
              <c:layout>
                <c:manualLayout>
                  <c:x val="2.3996744516933599E-3"/>
                  <c:y val="-9.0069444444444442E-3"/>
                </c:manualLayout>
              </c:layout>
              <c:tx>
                <c:strRef>
                  <c:f>Sheet3!$A$10</c:f>
                  <c:strCache>
                    <c:ptCount val="1"/>
                    <c:pt idx="0">
                      <c:v>UNI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{0B72D97A-6833-924F-AAA8-B02C315E6990}</c15:txfldGUID>
                      <c15:f>Sheet3!$A$10</c15:f>
                      <c15:dlblFieldTableCache>
                        <c:ptCount val="1"/>
                        <c:pt idx="0">
                          <c:v>UNI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654-FD47-8C27-FB62404161D0}"/>
                </c:ext>
              </c:extLst>
            </c:dLbl>
            <c:dLbl>
              <c:idx val="8"/>
              <c:layout>
                <c:manualLayout>
                  <c:x val="5.9496441658078117E-4"/>
                  <c:y val="-1.8750000000004042E-4"/>
                </c:manualLayout>
              </c:layout>
              <c:tx>
                <c:strRef>
                  <c:f>Sheet3!$A$11</c:f>
                  <c:strCache>
                    <c:ptCount val="1"/>
                    <c:pt idx="0">
                      <c:v>VA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{80715785-0040-3642-91B7-7806BA557D9D}</c15:txfldGUID>
                      <c15:f>Sheet3!$A$11</c15:f>
                      <c15:dlblFieldTableCache>
                        <c:ptCount val="1"/>
                        <c:pt idx="0">
                          <c:v>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654-FD47-8C27-FB62404161D0}"/>
                </c:ext>
              </c:extLst>
            </c:dLbl>
            <c:dLbl>
              <c:idx val="9"/>
              <c:layout>
                <c:manualLayout>
                  <c:x val="2.0630963373818464E-3"/>
                  <c:y val="-3.9875000000000001E-2"/>
                </c:manualLayout>
              </c:layout>
              <c:tx>
                <c:strRef>
                  <c:f>Sheet3!$A$12</c:f>
                  <c:strCache>
                    <c:ptCount val="1"/>
                    <c:pt idx="0">
                      <c:v>HST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{861F97B8-54BD-8147-A546-D409A8EFD788}</c15:txfldGUID>
                      <c15:f>Sheet3!$A$12</c15:f>
                      <c15:dlblFieldTableCache>
                        <c:ptCount val="1"/>
                        <c:pt idx="0">
                          <c:v>HST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654-FD47-8C27-FB62404161D0}"/>
                </c:ext>
              </c:extLst>
            </c:dLbl>
            <c:dLbl>
              <c:idx val="10"/>
              <c:layout>
                <c:manualLayout>
                  <c:x val="9.266267391724748E-4"/>
                  <c:y val="4.2222222222222218E-3"/>
                </c:manualLayout>
              </c:layout>
              <c:tx>
                <c:strRef>
                  <c:f>Sheet3!$A$13</c:f>
                  <c:strCache>
                    <c:ptCount val="1"/>
                    <c:pt idx="0">
                      <c:v>RED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{935619EA-5894-6245-BE48-8046842689D8}</c15:txfldGUID>
                      <c15:f>Sheet3!$A$13</c15:f>
                      <c15:dlblFieldTableCache>
                        <c:ptCount val="1"/>
                        <c:pt idx="0">
                          <c:v>RED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654-FD47-8C27-FB62404161D0}"/>
                </c:ext>
              </c:extLst>
            </c:dLbl>
            <c:dLbl>
              <c:idx val="11"/>
              <c:layout>
                <c:manualLayout>
                  <c:x val="-5.5172311557349002E-2"/>
                  <c:y val="9.3386979166666662E-2"/>
                </c:manualLayout>
              </c:layout>
              <c:tx>
                <c:strRef>
                  <c:f>Sheet3!$A$14</c:f>
                  <c:strCache>
                    <c:ptCount val="1"/>
                    <c:pt idx="0">
                      <c:v>SCAN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9606440178718E-2"/>
                      <c:h val="6.8990277777777761E-2"/>
                    </c:manualLayout>
                  </c15:layout>
                  <c15:dlblFieldTable>
                    <c15:dlblFTEntry>
                      <c15:txfldGUID>{4EFC0C8D-814D-654A-A7D5-E88B195D0DAC}</c15:txfldGUID>
                      <c15:f>Sheet3!$A$14</c15:f>
                      <c15:dlblFieldTableCache>
                        <c:ptCount val="1"/>
                        <c:pt idx="0">
                          <c:v>SCAN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654-FD47-8C27-FB62404161D0}"/>
                </c:ext>
              </c:extLst>
            </c:dLbl>
            <c:dLbl>
              <c:idx val="12"/>
              <c:layout>
                <c:manualLayout>
                  <c:x val="6.3502811909673653E-3"/>
                  <c:y val="-9.0069444444444442E-3"/>
                </c:manualLayout>
              </c:layout>
              <c:tx>
                <c:strRef>
                  <c:f>Sheet3!$A$15</c:f>
                  <c:strCache>
                    <c:ptCount val="1"/>
                    <c:pt idx="0">
                      <c:v>NW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{401137F5-4D69-2643-BD0D-79DB9A3A14D8}</c15:txfldGUID>
                      <c15:f>Sheet3!$A$15</c15:f>
                      <c15:dlblFieldTableCache>
                        <c:ptCount val="1"/>
                        <c:pt idx="0">
                          <c:v>NW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2654-FD47-8C27-FB62404161D0}"/>
                </c:ext>
              </c:extLst>
            </c:dLbl>
            <c:dLbl>
              <c:idx val="13"/>
              <c:layout>
                <c:manualLayout>
                  <c:x val="1.2071494660298054E-2"/>
                  <c:y val="-8.0368055555555557E-3"/>
                </c:manualLayout>
              </c:layout>
              <c:tx>
                <c:strRef>
                  <c:f>Sheet3!$A$16</c:f>
                  <c:strCache>
                    <c:ptCount val="1"/>
                    <c:pt idx="0">
                      <c:v>TRNS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{8CA55676-7F7B-0E4D-A51F-ACE311CA8778}</c15:txfldGUID>
                      <c15:f>Sheet3!$A$16</c15:f>
                      <c15:dlblFieldTableCache>
                        <c:ptCount val="1"/>
                        <c:pt idx="0">
                          <c:v>TRNS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2654-FD47-8C27-FB6240416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Sheet3!$B$3:$B$16</c:f>
              <c:numCache>
                <c:formatCode>General</c:formatCode>
                <c:ptCount val="14"/>
                <c:pt idx="0">
                  <c:v>0.14799999999999999</c:v>
                </c:pt>
                <c:pt idx="1">
                  <c:v>8.3000000000000004E-2</c:v>
                </c:pt>
                <c:pt idx="2">
                  <c:v>8.7999999999999995E-2</c:v>
                </c:pt>
                <c:pt idx="3">
                  <c:v>0.107</c:v>
                </c:pt>
                <c:pt idx="4">
                  <c:v>0.1</c:v>
                </c:pt>
                <c:pt idx="5">
                  <c:v>0.11</c:v>
                </c:pt>
                <c:pt idx="6">
                  <c:v>9.7000000000000003E-2</c:v>
                </c:pt>
                <c:pt idx="7">
                  <c:v>0.125</c:v>
                </c:pt>
                <c:pt idx="8">
                  <c:v>0.15</c:v>
                </c:pt>
                <c:pt idx="9">
                  <c:v>0.14299999999999999</c:v>
                </c:pt>
                <c:pt idx="10">
                  <c:v>0.25</c:v>
                </c:pt>
                <c:pt idx="11">
                  <c:v>0.125</c:v>
                </c:pt>
                <c:pt idx="12">
                  <c:v>0.25</c:v>
                </c:pt>
                <c:pt idx="13">
                  <c:v>0.16300000000000001</c:v>
                </c:pt>
              </c:numCache>
            </c:numRef>
          </c:xVal>
          <c:yVal>
            <c:numRef>
              <c:f>Sheet3!$C$3:$C$16</c:f>
              <c:numCache>
                <c:formatCode>General</c:formatCode>
                <c:ptCount val="14"/>
                <c:pt idx="0">
                  <c:v>0.79100000000000004</c:v>
                </c:pt>
                <c:pt idx="1">
                  <c:v>2.7490000000000001</c:v>
                </c:pt>
                <c:pt idx="2">
                  <c:v>4.774</c:v>
                </c:pt>
                <c:pt idx="3">
                  <c:v>8.9879999999999995</c:v>
                </c:pt>
                <c:pt idx="4">
                  <c:v>0.69299999999999995</c:v>
                </c:pt>
                <c:pt idx="5">
                  <c:v>0.95</c:v>
                </c:pt>
                <c:pt idx="6">
                  <c:v>2.331</c:v>
                </c:pt>
                <c:pt idx="7">
                  <c:v>1.5249999999999999</c:v>
                </c:pt>
                <c:pt idx="8">
                  <c:v>5.5510000000000002</c:v>
                </c:pt>
                <c:pt idx="9">
                  <c:v>2.1190000000000002</c:v>
                </c:pt>
                <c:pt idx="10">
                  <c:v>0.74099999999999999</c:v>
                </c:pt>
                <c:pt idx="11">
                  <c:v>0.76200000000000001</c:v>
                </c:pt>
                <c:pt idx="12">
                  <c:v>1.68</c:v>
                </c:pt>
                <c:pt idx="13">
                  <c:v>1.0669999999999999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654-FD47-8C27-FB624041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797215"/>
        <c:axId val="526351823"/>
      </c:scatterChart>
      <c:valAx>
        <c:axId val="525797215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Intensity (OP/B)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1823"/>
        <c:crossesAt val="1.0000000000000002E-2"/>
        <c:crossBetween val="midCat"/>
      </c:valAx>
      <c:valAx>
        <c:axId val="526351823"/>
        <c:scaling>
          <c:logBase val="2"/>
          <c:orientation val="minMax"/>
          <c:max val="24"/>
          <c:min val="0.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(GOPS)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97215"/>
        <c:crossesAt val="1.0000000000000002E-3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VA</a:t>
            </a:r>
            <a:endParaRPr lang="en-US" sz="1800"/>
          </a:p>
        </c:rich>
      </c:tx>
      <c:layout>
        <c:manualLayout>
          <c:xMode val="edge"/>
          <c:yMode val="edge"/>
          <c:x val="6.4999317592466216E-2"/>
          <c:y val="0.79726284722222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VA!$S$50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VA!$S$51:$S$55</c:f>
              <c:numCache>
                <c:formatCode>0.00</c:formatCode>
                <c:ptCount val="5"/>
                <c:pt idx="0">
                  <c:v>883.81200000000001</c:v>
                </c:pt>
                <c:pt idx="1">
                  <c:v>443.16500000000002</c:v>
                </c:pt>
                <c:pt idx="2">
                  <c:v>228.26499999999999</c:v>
                </c:pt>
                <c:pt idx="3">
                  <c:v>114.315</c:v>
                </c:pt>
                <c:pt idx="4">
                  <c:v>76.322999999999993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5-4249-AB31-39B58F9AFD8A}"/>
            </c:ext>
          </c:extLst>
        </c:ser>
        <c:ser>
          <c:idx val="2"/>
          <c:order val="1"/>
          <c:tx>
            <c:strRef>
              <c:f>VA!$T$50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VA!$T$51:$T$55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5-4249-AB31-39B58F9AFD8A}"/>
            </c:ext>
          </c:extLst>
        </c:ser>
        <c:ser>
          <c:idx val="3"/>
          <c:order val="2"/>
          <c:tx>
            <c:strRef>
              <c:f>VA!$U$50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VA!$U$51:$U$55</c:f>
              <c:numCache>
                <c:formatCode>0.00</c:formatCode>
                <c:ptCount val="5"/>
                <c:pt idx="0">
                  <c:v>94.190400000000011</c:v>
                </c:pt>
                <c:pt idx="1">
                  <c:v>94.190400000000011</c:v>
                </c:pt>
                <c:pt idx="2">
                  <c:v>94.190400000000011</c:v>
                </c:pt>
                <c:pt idx="3">
                  <c:v>94.190400000000011</c:v>
                </c:pt>
                <c:pt idx="4">
                  <c:v>94.190400000000011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5-4249-AB31-39B58F9AFD8A}"/>
            </c:ext>
          </c:extLst>
        </c:ser>
        <c:ser>
          <c:idx val="4"/>
          <c:order val="3"/>
          <c:tx>
            <c:strRef>
              <c:f>VA!$V$50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VA!$V$51:$V$55</c:f>
              <c:numCache>
                <c:formatCode>0.00</c:formatCode>
                <c:ptCount val="5"/>
                <c:pt idx="0">
                  <c:v>87.730400000000003</c:v>
                </c:pt>
                <c:pt idx="1">
                  <c:v>87.730400000000003</c:v>
                </c:pt>
                <c:pt idx="2">
                  <c:v>87.730400000000003</c:v>
                </c:pt>
                <c:pt idx="3">
                  <c:v>87.730400000000003</c:v>
                </c:pt>
                <c:pt idx="4">
                  <c:v>87.730400000000003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VA!$W$50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VA!$W$51:$W$55</c:f>
              <c:numCache>
                <c:formatCode>0.00</c:formatCode>
                <c:ptCount val="5"/>
                <c:pt idx="0">
                  <c:v>1</c:v>
                </c:pt>
                <c:pt idx="1">
                  <c:v>1.9943181433551838</c:v>
                </c:pt>
                <c:pt idx="2">
                  <c:v>3.8718682233369113</c:v>
                </c:pt>
                <c:pt idx="3">
                  <c:v>7.7313738354546651</c:v>
                </c:pt>
                <c:pt idx="4">
                  <c:v>11.579890727565742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8764812720605873"/>
          <c:y val="1.7201388888888891E-3"/>
          <c:w val="0.31607649788453668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HST-L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HSTL!$S$50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HSTL!$S$51:$S$55</c:f>
              <c:numCache>
                <c:formatCode>0.00</c:formatCode>
                <c:ptCount val="5"/>
                <c:pt idx="0">
                  <c:v>1631.278</c:v>
                </c:pt>
                <c:pt idx="1">
                  <c:v>819.02300000000002</c:v>
                </c:pt>
                <c:pt idx="2">
                  <c:v>411.71</c:v>
                </c:pt>
                <c:pt idx="3">
                  <c:v>303.67399999999998</c:v>
                </c:pt>
                <c:pt idx="4">
                  <c:v>436.30900000000003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9-F247-BA0C-EFA29C2B354D}"/>
            </c:ext>
          </c:extLst>
        </c:ser>
        <c:ser>
          <c:idx val="2"/>
          <c:order val="1"/>
          <c:tx>
            <c:strRef>
              <c:f>HSTL!$T$50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HSTL!$T$51:$T$55</c:f>
              <c:numCache>
                <c:formatCode>0.00</c:formatCode>
                <c:ptCount val="5"/>
                <c:pt idx="0">
                  <c:v>0.185</c:v>
                </c:pt>
                <c:pt idx="1">
                  <c:v>0.127</c:v>
                </c:pt>
                <c:pt idx="2">
                  <c:v>0.151</c:v>
                </c:pt>
                <c:pt idx="3">
                  <c:v>0.14399999999999999</c:v>
                </c:pt>
                <c:pt idx="4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9-F247-BA0C-EFA29C2B354D}"/>
            </c:ext>
          </c:extLst>
        </c:ser>
        <c:ser>
          <c:idx val="3"/>
          <c:order val="2"/>
          <c:tx>
            <c:strRef>
              <c:f>HSTL!$U$50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HSTL!$U$51:$U$55</c:f>
              <c:numCache>
                <c:formatCode>0.00</c:formatCode>
                <c:ptCount val="5"/>
                <c:pt idx="0">
                  <c:v>19.9726</c:v>
                </c:pt>
                <c:pt idx="1">
                  <c:v>19.9726</c:v>
                </c:pt>
                <c:pt idx="2">
                  <c:v>19.9726</c:v>
                </c:pt>
                <c:pt idx="3">
                  <c:v>19.9726</c:v>
                </c:pt>
                <c:pt idx="4">
                  <c:v>19.9726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9-F247-BA0C-EFA29C2B354D}"/>
            </c:ext>
          </c:extLst>
        </c:ser>
        <c:ser>
          <c:idx val="4"/>
          <c:order val="3"/>
          <c:tx>
            <c:strRef>
              <c:f>HSTL!$V$50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HSTL!$V$51:$V$55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HSTL!$W$50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HSTL!$W$51:$W$55</c:f>
              <c:numCache>
                <c:formatCode>0.00</c:formatCode>
                <c:ptCount val="5"/>
                <c:pt idx="0">
                  <c:v>1</c:v>
                </c:pt>
                <c:pt idx="1">
                  <c:v>1.9917364958004842</c:v>
                </c:pt>
                <c:pt idx="2">
                  <c:v>3.9622015496344516</c:v>
                </c:pt>
                <c:pt idx="3">
                  <c:v>5.3718066084024318</c:v>
                </c:pt>
                <c:pt idx="4">
                  <c:v>3.7388135472795656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0495733525239027"/>
          <c:y val="1.7201388888888891E-3"/>
          <c:w val="0.28986943559165212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{D9A3805E-A974-E640-A7B9-D5B61D3F2B43}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FF8B-5F4C-8BBF-ED4DE736661E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{D19374FE-1779-2D4C-BCC1-35F15EAB2F0D}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FF8B-5F4C-8BBF-ED4DE736661E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{CC3C0962-5B72-0B4D-A73D-5C935A68EA4C}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FF8B-5F4C-8BBF-ED4DE736661E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{6CC3DD96-7EDD-4D4D-8E35-DD03EB5A213F}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FF8B-5F4C-8BBF-ED4DE736661E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{28C13518-6654-A849-AE2C-BFC488F0C360}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FF8B-5F4C-8BBF-ED4DE736661E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{6EE1080A-C29B-2046-A103-D1D534ABFF62}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F8B-5F4C-8BBF-ED4DE736661E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{AC12BDF8-F88C-C74F-8F1B-DABA1BBFCB4B}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F8B-5F4C-8BBF-ED4DE736661E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{B692CA57-1C6D-0246-A32D-EB9E8BF78379}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FF8B-5F4C-8BBF-ED4DE736661E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{93F23148-6BD8-EE45-9815-470C229B6C37}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FF8B-5F4C-8BBF-ED4DE736661E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{410341AE-5E36-9249-98BF-9D26954B6FC5}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FF8B-5F4C-8BBF-ED4DE736661E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{A510C0B6-DDFD-8E45-980A-ABDBA3BAEDED}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FF8B-5F4C-8BBF-ED4DE736661E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{89BDCA5B-0A11-0D4B-BD9B-5BC9CA4630AE}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FF8B-5F4C-8BBF-ED4DE736661E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{3A3D1860-C308-F34E-83B0-ADBA9504ABD8}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FF8B-5F4C-8BBF-ED4DE736661E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{EE90F1B7-72A3-F648-8B51-573923594476}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FF8B-5F4C-8BBF-ED4DE736661E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{E00833C5-BA76-294E-9165-CC3659E8455A}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FF8B-5F4C-8BBF-ED4DE736661E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{33FA9139-0BDC-864B-9E87-86AB64075A28}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FF8B-5F4C-8BBF-ED4DE736661E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{097DB7EC-8689-F747-A48D-552C867DA9CE}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FF8B-5F4C-8BBF-ED4DE736661E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{79E1AAFB-496F-0041-BC11-4FED38C78AEC}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FF8B-5F4C-8BBF-ED4DE736661E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{C6CC79BD-6F18-0B4C-AFA5-73064779ACC3}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FF8B-5F4C-8BBF-ED4DE736661E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{A494B3D4-895F-6742-AD04-0C152C67C212}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FF8B-5F4C-8BBF-ED4DE736661E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{23E37D0D-5405-C044-A16B-5544EC36C6D0}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FF8B-5F4C-8BBF-ED4DE736661E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{46C305C0-FA8C-9A43-B262-8E39B63A479C}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FF8B-5F4C-8BBF-ED4DE736661E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{324A08CA-D955-554F-B0BA-73B3A3B59EF9}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FF8B-5F4C-8BBF-ED4DE736661E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{9ED591F4-613F-724E-8BC8-B4DD8F350BA1}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FF8B-5F4C-8BBF-ED4DE736661E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{5AAE3172-2C89-E341-881E-891561193A0C}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FF8B-5F4C-8BBF-ED4DE736661E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{9216CAE9-5642-4A4C-941D-2671E4B1AF3B}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FF8B-5F4C-8BBF-ED4DE736661E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{F25EBE13-A8C7-3543-8756-FFE0CF7BAF84}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FF8B-5F4C-8BBF-ED4DE736661E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{17049C06-C225-EB40-89B1-B6BCCA4084CC}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FF8B-5F4C-8BBF-ED4DE736661E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{E150759E-81E1-024F-B11D-BD7B25EBF76A}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FF8B-5F4C-8BBF-ED4DE736661E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{26126E14-EB09-904A-A198-7B1F4D06568E}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FF8B-5F4C-8BBF-ED4DE736661E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{A31CDB42-2B5F-DE48-87F9-D83A29C616E1}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FF8B-5F4C-8BBF-ED4DE736661E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{5C715A86-9B3E-D343-8055-FDAA4780BF16}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FF8B-5F4C-8BBF-ED4DE736661E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{4B96CE99-8515-B84A-8544-8B525ED466B3}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FF8B-5F4C-8BBF-ED4DE736661E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{2455801C-31A1-7249-B28A-66D4A349DF42}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FF8B-5F4C-8BBF-ED4DE736661E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{F53BF447-73DD-A74A-93BB-DE72CEB2EAD0}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FF8B-5F4C-8BBF-ED4DE736661E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{D7E901CB-CE42-264B-965E-2EFB160E70DE}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FF8B-5F4C-8BBF-ED4DE736661E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{327AA931-E345-1744-8262-C224A0AEA59C}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FF8B-5F4C-8BBF-ED4DE736661E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{946AB3DD-D3D2-1A49-A9ED-7DA8EF84A280}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FF8B-5F4C-8BBF-ED4DE736661E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{7F4C0D96-2123-1849-B07C-DF073642B5E0}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FF8B-5F4C-8BBF-ED4DE736661E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{311742A7-E1A3-3A41-B2E9-3474242A76AA}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FF8B-5F4C-8BBF-ED4DE736661E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{FD8F614F-F816-DD47-81AA-1065299CE34D}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FF8B-5F4C-8BBF-ED4DE736661E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{4DA412C7-7EE9-384F-B764-09250827A391}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FF8B-5F4C-8BBF-ED4DE736661E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{90CF9CEA-A455-ED4B-851D-F421A23589D1}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FF8B-5F4C-8BBF-ED4DE736661E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{AEAE3C84-EEE7-0741-B1EB-0CCE6B3A8E3E}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FF8B-5F4C-8BBF-ED4DE736661E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{59BFCE5C-2C28-4949-9E45-B0C6B1C935BC}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FF8B-5F4C-8BBF-ED4DE736661E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{32B47E74-223B-DD4A-92CA-76F997BF2A20}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FF8B-5F4C-8BBF-ED4DE736661E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{6CD96242-1F0C-7D4F-A83B-709699DA416B}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FF8B-5F4C-8BBF-ED4DE736661E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{2CF230A1-C4DB-9941-B51B-06B7371FB226}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FF8B-5F4C-8BBF-ED4DE736661E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{F562AE39-892A-CB4D-87EB-F23733D9FAF6}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FF8B-5F4C-8BBF-ED4DE736661E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{6BEC73B2-F9C0-8E4A-B563-060A9015B1AB}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FF8B-5F4C-8BBF-ED4DE736661E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{3ED7BEF1-F9BE-6B48-AD1A-E0BAE0DB4D5F}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FF8B-5F4C-8BBF-ED4DE736661E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{028DA275-7144-7143-8045-0B91A941730B}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FF8B-5F4C-8BBF-ED4DE736661E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{B292B2F6-041C-E04E-94CE-21FDC3D4AA88}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FF8B-5F4C-8BBF-ED4DE736661E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{CC542B7F-D4F6-3C48-AF0A-7A805A8E3080}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FF8B-5F4C-8BBF-ED4DE736661E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{ECA76574-EEF2-3049-9795-7FDFEDBC507D}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FF8B-5F4C-8BBF-ED4DE736661E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{C804660F-A871-614E-924C-CA54AB2983F1}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FF8B-5F4C-8BBF-ED4DE736661E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{DC433E23-6FA5-BE47-86EF-32EE4FD01E69}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FF8B-5F4C-8BBF-ED4DE736661E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{64C964CC-6955-4244-B2E8-70396817A7A2}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FF8B-5F4C-8BBF-ED4DE736661E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{0E0D5982-37A0-184B-89FE-21002267B80E}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FF8B-5F4C-8BBF-ED4DE736661E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{4EA81241-88D4-AA46-B8E8-44D42083A040}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FF8B-5F4C-8BBF-ED4DE736661E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{06AE9877-C1A1-CA49-8BF4-1D035F27075F}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FF8B-5F4C-8BBF-ED4DE736661E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{A4162561-4C81-2C4E-A062-56D0282BD199}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FF8B-5F4C-8BBF-ED4DE736661E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{CDED98DB-4DB0-6D40-9482-AA035B754858}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FF8B-5F4C-8BBF-ED4DE736661E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{84E5B545-1580-A849-93EF-2200E0BDD3FF}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FF8B-5F4C-8BBF-ED4DE736661E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{1218D422-5DA8-D347-B99D-34DD4E505750}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FF8B-5F4C-8BBF-ED4DE736661E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{3EC89F53-6A22-DE41-99D4-BFF41EC2DE72}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FF8B-5F4C-8BBF-ED4DE736661E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{B6A4BB43-F7B0-A945-AAEC-83013A107942}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FF8B-5F4C-8BBF-ED4DE736661E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{8299508F-C067-B340-AA6C-0EC9DCF6FA39}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FF8B-5F4C-8BBF-ED4DE736661E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{A4A0A743-FF1B-7349-9FA9-1B725BE9F3B9}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FF8B-5F4C-8BBF-ED4DE736661E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{3482587F-A0AF-1941-92C3-2C936E6ECDFD}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FF8B-5F4C-8BBF-ED4DE736661E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{323D1585-9669-A049-88AB-986B74886E2E}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FF8B-5F4C-8BBF-ED4DE736661E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{9A06500C-059C-7D48-A5EB-DDD5A5C5ECA0}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FF8B-5F4C-8BBF-ED4DE736661E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{524B0295-297A-B847-AB32-A08147D9639B}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FF8B-5F4C-8BBF-ED4DE736661E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{357CE88E-6E09-C441-AC0C-940C074E4E1F}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FF8B-5F4C-8BBF-ED4DE736661E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{4E4E4AD6-C591-6D48-B254-CCA366B41CD5}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FF8B-5F4C-8BBF-ED4DE736661E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{46D0FBB4-14D9-384D-A25C-544B38F12849}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FF8B-5F4C-8BBF-ED4DE736661E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{11664F6E-E291-8143-8B4D-CC15D029CBF7}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FF8B-5F4C-8BBF-ED4DE736661E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{00A59AEA-14C6-3747-8BCE-D6495C57EE5D}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FF8B-5F4C-8BBF-ED4DE736661E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{B9CEFB42-C62B-D741-BBF0-DBF6104FC6E0}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FF8B-5F4C-8BBF-ED4DE736661E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{D2CA7A6D-3DD7-424F-8B80-95271EB6017E}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FF8B-5F4C-8BBF-ED4DE736661E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{17D6F8DE-876B-F644-86CE-7CAE94AF70F6}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FF8B-5F4C-8BBF-ED4DE736661E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{FBD3E6EB-FC02-8046-A8CF-DE21704FB4AE}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FF8B-5F4C-8BBF-ED4DE736661E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{DF9683B1-4AB7-864F-9747-10A6BC20D093}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FF8B-5F4C-8BBF-ED4DE736661E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{514CFBE7-DF5C-564A-AEB4-4EE969ED7FE9}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FF8B-5F4C-8BBF-ED4DE736661E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{41CBA7CC-EA8B-1242-8D00-E6BDB0DFE1C2}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FF8B-5F4C-8BBF-ED4DE736661E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{27B5A0EE-D701-114A-927F-F2D78CA7C62B}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FF8B-5F4C-8BBF-ED4DE736661E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{DA6F6CD5-F207-6044-8008-8ED00BBCE85D}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FF8B-5F4C-8BBF-ED4DE736661E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{73EB2AFB-C028-2C40-BAA3-4F713C3A64C6}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FF8B-5F4C-8BBF-ED4DE736661E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{ED91DB1F-A95D-4E49-81C1-B23238A8BDC3}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FF8B-5F4C-8BBF-ED4DE736661E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{18C9591B-4F82-7340-BC85-C72FE0037D5B}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FF8B-5F4C-8BBF-ED4DE736661E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{676D3715-69BA-9844-9C2A-E56B5E14DEC3}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FF8B-5F4C-8BBF-ED4DE736661E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{EB49D2F8-7503-F649-A3FA-DC8FC46C53A4}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FF8B-5F4C-8BBF-ED4DE736661E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{051CC333-C880-4F41-B1AC-A7E9DD157B80}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FF8B-5F4C-8BBF-ED4DE736661E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{7F07EF82-2F5F-954A-AE61-2A999EA4B2CE}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FF8B-5F4C-8BBF-ED4DE736661E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{E12B47B5-554C-084A-8CBF-83166EA7935A}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FF8B-5F4C-8BBF-ED4DE736661E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{5BC3AF5B-6857-6C46-A49B-4BAF61D83119}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FF8B-5F4C-8BBF-ED4DE736661E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{3F16E38E-8EE6-F640-9BAC-71E85FEDFCEA}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FF8B-5F4C-8BBF-ED4DE736661E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{12D4BD72-58B6-3148-8EDF-6E021E3764E1}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FF8B-5F4C-8BBF-ED4DE736661E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{DD2AC4B3-A56F-0649-9E77-F6C4C613E2BD}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FF8B-5F4C-8BBF-ED4DE736661E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{96E178F6-2790-F84B-B82C-0761A6B33036}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FF8B-5F4C-8BBF-ED4DE736661E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{8840BE64-4A33-104D-9C16-33DA68D3C2F2}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FF8B-5F4C-8BBF-ED4DE736661E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{B73820F4-A679-E94F-9149-B492818562D0}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FF8B-5F4C-8BBF-ED4DE736661E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{063A0965-8889-DC44-B5A8-72F94B26D46B}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FF8B-5F4C-8BBF-ED4DE736661E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{AC52C586-B2C4-B54E-8E49-DF858129CAF3}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FF8B-5F4C-8BBF-ED4DE736661E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{6ED8FB47-4BBC-8E44-BDC6-FB0BD8DAE145}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FF8B-5F4C-8BBF-ED4DE736661E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{955F33F9-984B-6341-9C47-71A85969AEAD}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FF8B-5F4C-8BBF-ED4DE736661E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{FDC09165-89E2-874D-A988-8D34F6A0FAFB}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FF8B-5F4C-8BBF-ED4DE736661E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{6D5F0BA0-577C-3B4B-8597-CBAFF6672686}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FF8B-5F4C-8BBF-ED4DE736661E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{A73E0D48-AEAA-8E41-898E-FB7C4654CEC7}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FF8B-5F4C-8BBF-ED4DE736661E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{0F13217D-D207-8947-85B9-90A09CB25599}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FF8B-5F4C-8BBF-ED4DE736661E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{FA371492-5156-0B44-B453-453A79AE86C3}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FF8B-5F4C-8BBF-ED4DE736661E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{B42C2D0E-6DB1-844D-ACAF-96A51DACD8ED}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FF8B-5F4C-8BBF-ED4DE736661E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{3C37924F-AAB7-F346-B2EB-D0B97DF3890B}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FF8B-5F4C-8BBF-ED4DE736661E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{F899AFA4-1840-1248-915B-93FEC84D2B35}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FF8B-5F4C-8BBF-ED4DE736661E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{BDC11F2C-8C85-9F4D-897B-C698B3344806}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FF8B-5F4C-8BBF-ED4DE736661E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{D23089A8-35CF-674B-AE52-0D43DFC5C920}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FF8B-5F4C-8BBF-ED4DE736661E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{65CBE886-22C1-1E49-8CD2-F025031050E8}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FF8B-5F4C-8BBF-ED4DE736661E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{A37F637B-A554-5449-9D6F-A6F8667EB440}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FF8B-5F4C-8BBF-ED4DE736661E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{45EFEED8-D64E-3A48-A17C-74C4DE04BB7F}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FF8B-5F4C-8BBF-ED4DE736661E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{EA8ADFAE-F8ED-1646-842A-14DD64F18531}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FF8B-5F4C-8BBF-ED4DE736661E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{A98C4A29-EBA0-AB41-8DC4-0DF7C73801C3}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FF8B-5F4C-8BBF-ED4DE736661E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{7346B64C-0D40-5047-A2EC-6751459B87B7}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FF8B-5F4C-8BBF-ED4DE736661E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{2A8EC587-07B9-FF49-AB89-26AFEC36EE78}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FF8B-5F4C-8BBF-ED4DE736661E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{FD06A82C-35FC-A642-9D43-6AF157B2D6CD}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FF8B-5F4C-8BBF-ED4DE736661E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{46812714-9CDA-3840-8F8B-2044F83AD418}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FF8B-5F4C-8BBF-ED4DE736661E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{FD50843F-6F8E-C34B-9044-A18FCBE8A728}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FF8B-5F4C-8BBF-ED4DE736661E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{A01DF87D-C5CA-EE4F-B7B7-9CB585C8F6E4}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FF8B-5F4C-8BBF-ED4DE736661E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{723A4544-6FE1-744A-BA67-FD88BEAEE456}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FF8B-5F4C-8BBF-ED4DE736661E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{E3FF1B65-891D-C547-83F7-11CA2D0D971F}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FF8B-5F4C-8BBF-ED4DE736661E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{CDC492F3-4918-994F-8BE2-367880D28EEA}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FF8B-5F4C-8BBF-ED4DE736661E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{26B10D61-BBD6-4142-8998-03905A1796B5}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FF8B-5F4C-8BBF-ED4DE736661E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{CDB9A091-AA1B-9743-9D90-EEFF5CE0C08A}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FF8B-5F4C-8BBF-ED4DE736661E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{AC167B6B-2F0E-6B4B-AD88-0C7EF8FFE417}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FF8B-5F4C-8BBF-ED4DE736661E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{78D5E87C-0F99-4F4B-9FED-5AB65A47A2B4}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FF8B-5F4C-8BBF-ED4DE736661E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{B370102C-2483-794B-B918-8807C6C7A45C}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FF8B-5F4C-8BBF-ED4DE736661E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{46953788-743E-1E4C-AEBD-06BEFC75D65F}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FF8B-5F4C-8BBF-ED4DE736661E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{38AEF45E-717E-1C46-8600-3EAEAAEC34BE}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FF8B-5F4C-8BBF-ED4DE736661E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{04FC1476-16EC-EF41-B3EF-BF7DEBF759C6}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FF8B-5F4C-8BBF-ED4DE736661E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{568B4D66-0D03-5345-A0BD-BF2EB4BF7338}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FF8B-5F4C-8BBF-ED4DE736661E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{4F268E2B-0BDA-6645-BEA6-76CC2E7457C3}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FF8B-5F4C-8BBF-ED4DE736661E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{69D0EF95-2904-E342-B98C-058A9282646B}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FF8B-5F4C-8BBF-ED4DE736661E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{9C13DC09-ECCA-864F-AB34-363BA2BF181F}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FF8B-5F4C-8BBF-ED4DE736661E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{2486F8E3-D788-EE47-A359-0553EE86482B}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FF8B-5F4C-8BBF-ED4DE736661E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{7513DA69-ED8E-E14D-81CF-9DB9900C19D8}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FF8B-5F4C-8BBF-ED4DE736661E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{AC3B58EC-3F8F-7C4B-891F-5AFB8F8CA819}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FF8B-5F4C-8BBF-ED4DE736661E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{F84BF69D-FC5E-3E48-B15A-3BEDF8C1E689}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FF8B-5F4C-8BBF-ED4DE736661E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{A1158E65-A8E2-DA4F-A34A-DE9E00DA1ACC}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FF8B-5F4C-8BBF-ED4DE736661E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{FEC1922A-9A8E-F14B-8D69-E0DAC93F351C}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FF8B-5F4C-8BBF-ED4DE736661E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{63B08C5C-38A1-2543-9010-249DF99E306C}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FF8B-5F4C-8BBF-ED4DE736661E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{266DB573-45CC-FD4D-B416-324CF93CA640}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FF8B-5F4C-8BBF-ED4DE736661E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{8A01C914-2F76-874A-82C8-4E7D89BFA1C9}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FF8B-5F4C-8BBF-ED4DE736661E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{3C64891D-E844-2A4A-8C55-A374083ED2A9}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FF8B-5F4C-8BBF-ED4DE736661E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{4730DAEC-CE05-164F-8A08-687388A01151}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FF8B-5F4C-8BBF-ED4DE736661E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{8CA63CE5-7BFC-364A-B3A4-EC9843AC0C27}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FF8B-5F4C-8BBF-ED4DE736661E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{0FB1D67E-39D1-564C-8349-38B13DCB2D14}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FF8B-5F4C-8BBF-ED4DE736661E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{985DEBDF-E45C-A542-BB5F-29857271E1D9}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FF8B-5F4C-8BBF-ED4DE736661E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{D419B70B-87DC-2941-9103-F5CFEE93C6AC}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FF8B-5F4C-8BBF-ED4DE736661E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{9B6555E7-1C11-CA40-BFF2-1F623B7AC761}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FF8B-5F4C-8BBF-ED4DE736661E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{A21E1BE0-8F78-D244-BB1D-B2A4194B47E9}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FF8B-5F4C-8BBF-ED4DE736661E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{50392918-0C05-EF45-B8E7-FF599E100AF8}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FF8B-5F4C-8BBF-ED4DE736661E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{BA0A6E85-818A-BD44-B479-255E1D4E985C}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FF8B-5F4C-8BBF-ED4DE736661E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{636092D6-8068-6F44-A4B1-805B01E7365C}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FF8B-5F4C-8BBF-ED4DE736661E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{C2726DB4-6F83-144A-A1B5-2A046CF439AB}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FF8B-5F4C-8BBF-ED4DE736661E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{19A67059-CB20-BC40-8A0B-A5BA90B8E1D5}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FF8B-5F4C-8BBF-ED4DE736661E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{F28FAED8-DB25-D94B-9FE6-317928BDB6A6}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FF8B-5F4C-8BBF-ED4DE736661E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{F41DF413-EDAB-6148-8AE4-CABCE84DEE50}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FF8B-5F4C-8BBF-ED4DE736661E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{BA2A1ED6-E476-DD4C-ABFF-20F2DFC5F4A2}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FF8B-5F4C-8BBF-ED4DE736661E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{2E91EFC8-BCC6-B747-9726-38C76F4BC6E8}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FF8B-5F4C-8BBF-ED4DE736661E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{038B1F71-F6EB-FD45-9532-486FEF98BA8E}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FF8B-5F4C-8BBF-ED4DE736661E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{95891B26-7671-9646-9F07-EF08180268C3}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FF8B-5F4C-8BBF-ED4DE736661E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{8CB0A8F6-F46F-E549-A8EE-B1EBDAB9A28D}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FF8B-5F4C-8BBF-ED4DE736661E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{CF15CCC7-A324-084D-96CB-8B31F35A9B09}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FF8B-5F4C-8BBF-ED4DE736661E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{8BD790CF-16D3-B54E-B2CC-07F2807FBA15}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FF8B-5F4C-8BBF-ED4DE736661E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{7AE35ADC-AA55-514F-9079-7A0CB07C11BF}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FF8B-5F4C-8BBF-ED4DE736661E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{2E6927DD-9858-5444-AD66-2DCE9C6916E6}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FF8B-5F4C-8BBF-ED4DE736661E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{A6BA3D4E-A316-4940-A2AD-DD14FFCC80EF}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FF8B-5F4C-8BBF-ED4DE736661E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{011D9CC5-A1BC-1A49-91E5-129FD6D7ABB7}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FF8B-5F4C-8BBF-ED4DE736661E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{038DEE52-3084-874D-97DC-3AD7F24294E8}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FF8B-5F4C-8BBF-ED4DE736661E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{A395BC56-F280-0146-9B6D-CF77B8AA6ADB}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FF8B-5F4C-8BBF-ED4DE736661E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{CAFCEC31-7E02-BA48-B8BC-004FF2E90B41}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FF8B-5F4C-8BBF-ED4DE736661E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{8C7B4725-0468-AD45-A99E-6E0EF419A828}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FF8B-5F4C-8BBF-ED4DE736661E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{43D9836E-DA5E-344B-BBC2-300B7E16807E}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FF8B-5F4C-8BBF-ED4DE736661E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{52514BF0-C040-3545-BE08-4BD1F9BC5C99}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FF8B-5F4C-8BBF-ED4DE736661E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{7146FF80-0539-9C47-8834-EEE6F5071466}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FF8B-5F4C-8BBF-ED4DE736661E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{58FC360F-A9C0-2E4E-9190-126661995473}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FF8B-5F4C-8BBF-ED4DE736661E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{CC51BB2D-7AFC-5F4D-A066-F95756436D09}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FF8B-5F4C-8BBF-ED4DE736661E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{2D5550C7-0443-7442-BC2B-C54693D91B75}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FF8B-5F4C-8BBF-ED4DE736661E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{4C439390-BE5C-F744-AD5C-A05B97AB48DD}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FF8B-5F4C-8BBF-ED4DE736661E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{A66921B8-44FD-A749-ACF4-7B82622210E0}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FF8B-5F4C-8BBF-ED4DE736661E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{4D2C3F74-51CD-8A4D-82A9-6DE69B6AF2A5}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FF8B-5F4C-8BBF-ED4DE736661E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{D489B648-4A46-7E45-8370-1E966A4F8C94}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FF8B-5F4C-8BBF-ED4DE736661E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{E433A82F-A56F-D843-8C6E-2A374BD6ACC9}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FF8B-5F4C-8BBF-ED4DE736661E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{B256B55F-6F5A-6B4A-BD65-BFE45884FE78}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FF8B-5F4C-8BBF-ED4DE736661E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{DCB3BEC5-E3D1-C742-88D1-743798049777}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FF8B-5F4C-8BBF-ED4DE736661E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{E3D883F7-7A8B-F748-A6D7-DE678A7BCAC5}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FF8B-5F4C-8BBF-ED4DE736661E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{0AF736E0-0577-8046-BCBB-16255CEBCBCD}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FF8B-5F4C-8BBF-ED4DE736661E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{69AAC53B-03DA-AB42-A63A-F53680EDF20F}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FF8B-5F4C-8BBF-ED4DE736661E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{4D340515-52F0-9549-A92A-5DD95216492B}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FF8B-5F4C-8BBF-ED4DE736661E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{D751AD7B-BE9C-3545-A213-5EC63181B517}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FF8B-5F4C-8BBF-ED4DE736661E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{7EFFB857-BEDF-8146-9FB2-C48A23ECA3BE}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FF8B-5F4C-8BBF-ED4DE736661E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{C2E7AF88-2CB9-AC43-9425-3A700E992C38}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FF8B-5F4C-8BBF-ED4DE736661E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{74065D71-3C2F-6040-AD8C-F126A1AC62AD}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FF8B-5F4C-8BBF-ED4DE736661E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{649D2230-FBF2-4140-9DE7-9269FB7D665E}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FF8B-5F4C-8BBF-ED4DE736661E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{76898A49-9927-E44B-8F0D-301F29EFCC40}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FF8B-5F4C-8BBF-ED4DE736661E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{D8DDE23F-AA85-A64A-BAFA-15E3C2FF705E}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FF8B-5F4C-8BBF-ED4DE736661E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{FE555186-BAD1-9D4F-8DAF-923FF366EFA6}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FF8B-5F4C-8BBF-ED4DE736661E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{FE98D2F7-8666-CB41-A77C-C39710C19FBE}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FF8B-5F4C-8BBF-ED4DE736661E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{C92BCC8A-8FFA-9C43-8BFD-F4F04C861914}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FF8B-5F4C-8BBF-ED4DE736661E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{85253777-5C33-0C4B-BCD1-4D48E9E024F0}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FF8B-5F4C-8BBF-ED4DE736661E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{F92CDF80-7641-3B4F-BD95-EB3A3C3718DB}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FF8B-5F4C-8BBF-ED4DE736661E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{76FDAC0D-189B-5F48-853F-5914CB25B56C}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FF8B-5F4C-8BBF-ED4DE736661E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{FE2D59BA-C310-004D-AB55-67FAA7A6A549}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FF8B-5F4C-8BBF-ED4DE736661E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{BA17AE41-E240-AD4A-B521-E3C00A798ABE}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FF8B-5F4C-8BBF-ED4DE736661E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{EAA2640A-A076-3546-9CEA-F773E7ECA0BA}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FF8B-5F4C-8BBF-ED4DE736661E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{0FE94F69-E449-B549-8580-3AD60D12021F}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FF8B-5F4C-8BBF-ED4DE736661E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{A6298C25-75BD-5940-A57D-63E81CA32ADA}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FF8B-5F4C-8BBF-ED4DE736661E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{59D0E63E-B08B-D446-BCED-08EE2E46B44A}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FF8B-5F4C-8BBF-ED4DE736661E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{F53E0E61-16A5-F346-A239-7BAD4763294E}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FF8B-5F4C-8BBF-ED4DE736661E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{7E9E07A8-22A9-3C47-9C9C-59E7DEBB45AC}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FF8B-5F4C-8BBF-ED4DE736661E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{1E9FA85D-9438-E94B-9E46-E2572D3AD1CF}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FF8B-5F4C-8BBF-ED4DE736661E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{47370D37-47E7-6749-B4C7-28D615FC7842}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FF8B-5F4C-8BBF-ED4DE736661E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{54F079A2-C935-9643-93DB-CBB3E3D27901}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FF8B-5F4C-8BBF-ED4DE736661E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{B98C78A7-EC51-9E4A-BD55-222A54AE3BB8}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FF8B-5F4C-8BBF-ED4DE736661E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{304D5E43-FFBE-4D40-B469-CDD251EBC7FC}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FF8B-5F4C-8BBF-ED4DE736661E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{9698FE25-F0B3-D244-BDFB-6E5AF6383F0B}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FF8B-5F4C-8BBF-ED4DE736661E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{1C60F7DC-FD45-824B-A2DB-6024D754653A}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FF8B-5F4C-8BBF-ED4DE736661E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{B7F5E700-6308-D04C-91AF-D5E1C0435A35}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FF8B-5F4C-8BBF-ED4DE736661E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{7408488E-42BF-2349-B236-CED1F5FDD304}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FF8B-5F4C-8BBF-ED4DE736661E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{528C9F5C-6A09-A447-A620-78548CAEA46D}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FF8B-5F4C-8BBF-ED4DE736661E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{22F004E1-9662-5247-B96E-F6E4CBDC37F0}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FF8B-5F4C-8BBF-ED4DE736661E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{6093D145-B6E0-4340-89AA-EB0DB0D777A1}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FF8B-5F4C-8BBF-ED4DE736661E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{64DEC4AC-031D-204C-A7D1-A1EDFDBA07A7}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FF8B-5F4C-8BBF-ED4DE736661E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{6B23DA80-C721-EF4B-9F67-94B14A417CC7}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FF8B-5F4C-8BBF-ED4DE736661E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{83049201-BBB8-BC45-AB56-44E13F122530}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FF8B-5F4C-8BBF-ED4DE736661E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{B0B4B6EF-5386-8B46-892D-687B3AC1F745}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FF8B-5F4C-8BBF-ED4DE736661E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{A733FBC4-150F-134E-AE08-F4FE6EBABF8E}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FF8B-5F4C-8BBF-ED4DE736661E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{577222B5-3914-534D-A163-42603F1E4C47}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FF8B-5F4C-8BBF-ED4DE736661E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{187DC179-652B-1744-BD74-4054EE3F8526}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FF8B-5F4C-8BBF-ED4DE736661E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{F1127767-3444-CA49-A3F8-C6995DFF7424}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FF8B-5F4C-8BBF-ED4DE736661E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{B2FB661D-FEC8-3A4A-A66C-198C1D0A893E}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FF8B-5F4C-8BBF-ED4DE736661E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{AB201801-3D41-5C4F-8A16-390A279436AF}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FF8B-5F4C-8BBF-ED4DE736661E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{B0842C00-1D4F-AF43-829D-522F2018DA4F}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FF8B-5F4C-8BBF-ED4DE736661E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{48954849-B3A3-0741-9016-820226EC8373}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FF8B-5F4C-8BBF-ED4DE736661E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{A16929DC-E3CC-8A49-91E7-30215B8D6387}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FF8B-5F4C-8BBF-ED4DE736661E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{64657301-3D03-954C-884C-2AA3F9058327}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FF8B-5F4C-8BBF-ED4DE736661E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{597A896E-B722-1347-99D2-BCBFBFEF24EA}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FF8B-5F4C-8BBF-ED4DE736661E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{3A60103A-FF7E-2046-A2AB-182C69584D2A}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FF8B-5F4C-8BBF-ED4DE736661E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{ACD4BDED-031B-6948-A6FC-B55107412102}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FF8B-5F4C-8BBF-ED4DE736661E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{6B9D9BF2-5EAD-BB49-A59E-B9018F6568F8}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FF8B-5F4C-8BBF-ED4DE736661E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{1F7402A3-949F-6441-A67A-420D79FDCDFE}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FF8B-5F4C-8BBF-ED4DE736661E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{1A030A5A-A451-284A-A8DF-0F8C5A0873AC}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FF8B-5F4C-8BBF-ED4DE736661E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{E38CE47E-42A4-5548-876D-63F1A786AE94}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FF8B-5F4C-8BBF-ED4DE736661E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{5774FD3E-506D-3142-BCD5-D438FB5829C1}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FF8B-5F4C-8BBF-ED4DE736661E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{CC0AA426-ADE9-AF44-B941-617C9A6A27C5}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FF8B-5F4C-8BBF-ED4DE736661E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{F93D0862-4175-084A-A098-CBD94366310C}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FF8B-5F4C-8BBF-ED4DE736661E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{14D7C874-9BD4-A84A-936A-E00027B21894}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FF8B-5F4C-8BBF-ED4DE736661E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{47ABF709-3FB3-ED4A-8848-46973750DDB7}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FF8B-5F4C-8BBF-ED4DE736661E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{97DF93A5-C725-CF40-B6CD-0C924EB387E7}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FF8B-5F4C-8BBF-ED4DE736661E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{705959EF-7227-DD41-9B09-6D181404AF62}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FF8B-5F4C-8BBF-ED4DE736661E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{4BE86E39-10F2-3146-9827-B0D956A707E9}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FF8B-5F4C-8BBF-ED4DE736661E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{DAB5729D-1EAD-EE4C-A9C7-CFE3349B473B}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FF8B-5F4C-8BBF-ED4DE736661E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{CE517F71-7B93-354B-A6AD-0FBA6B25B6C1}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FF8B-5F4C-8BBF-ED4DE736661E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{A7699E9A-763B-504A-8740-EA93504D06C1}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FF8B-5F4C-8BBF-ED4DE736661E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{8FD90A04-77A9-734C-885F-15D552925705}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FF8B-5F4C-8BBF-ED4DE736661E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{B58124BD-DC13-1F47-8F5F-25D7F82E0E52}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FF8B-5F4C-8BBF-ED4DE736661E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{881BE6FC-5F6C-1047-BD75-E0FE84392ACB}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FF8B-5F4C-8BBF-ED4DE736661E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{F183A941-9D9A-9742-BCE0-9CDE4EF55A97}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FF8B-5F4C-8BBF-ED4DE736661E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{90902A54-D3ED-C747-8728-8F744637CBA9}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FF8B-5F4C-8BBF-ED4DE736661E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{541060D7-3DD9-D541-9EA5-C47A8DBFE7A3}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FF8B-5F4C-8BBF-ED4DE736661E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{31A52CD3-01FD-CF4B-AE97-5B75650BB0EE}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FF8B-5F4C-8BBF-ED4DE736661E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{7D7241A2-ADCE-DC4D-8B24-ACFC9ACEE2DC}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FF8B-5F4C-8BBF-ED4DE736661E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{9E988FA6-74DA-3444-8204-DC750836BECA}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FF8B-5F4C-8BBF-ED4DE736661E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{D5DD6926-FF6B-6C4E-A1D2-ECA3089AADDE}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FF8B-5F4C-8BBF-ED4DE736661E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{D2A8D943-4228-4542-9355-4CCFC7C169FF}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FF8B-5F4C-8BBF-ED4DE736661E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{452C3F93-7AC1-954E-BC21-EC481118621A}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FF8B-5F4C-8BBF-ED4DE736661E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{116525AE-0267-8947-ACBC-03B3F408281C}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FF8B-5F4C-8BBF-ED4DE736661E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{2E9AE2F2-6876-0E48-AB84-695C010CBA96}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FF8B-5F4C-8BBF-ED4DE736661E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{B0F3CDF3-D976-0B4A-ACB5-4AB8C3581188}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FF8B-5F4C-8BBF-ED4DE736661E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{7792A0BB-E20D-7341-A676-2712E1AED323}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FF8B-5F4C-8BBF-ED4DE736661E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{14FE4896-1785-D14C-B513-E809D02A0F23}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FF8B-5F4C-8BBF-ED4DE736661E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{CDD7B38C-7FE0-5D42-A15D-231A73C52A4A}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FF8B-5F4C-8BBF-ED4DE736661E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{C5509172-4DB9-394F-8B33-806208E32B12}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FF8B-5F4C-8BBF-ED4DE736661E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{706A6B7C-AAC9-334C-BCAA-94EC64783B84}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FF8B-5F4C-8BBF-ED4DE736661E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{34AFACC5-9007-D642-8558-4E8CB404C78C}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FF8B-5F4C-8BBF-ED4DE736661E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{3C0AAC87-D9C3-844C-82E8-B97AA1F13195}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FF8B-5F4C-8BBF-ED4DE736661E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{61AF85F7-96C2-CB42-9877-08E34018136C}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FF8B-5F4C-8BBF-ED4DE736661E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{A8712CF8-B74F-6340-A321-F999A39F4A32}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FF8B-5F4C-8BBF-ED4DE736661E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{612516F9-F0EC-A44A-B745-1647700E3B02}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FF8B-5F4C-8BBF-ED4DE736661E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{4AF0FA3E-307C-DF4D-8440-38C05364B6FB}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FF8B-5F4C-8BBF-ED4DE736661E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{81631D82-6FD1-4346-BDC7-353DFD50DFC8}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FF8B-5F4C-8BBF-ED4DE736661E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{BD18EBD4-0BDE-A044-AAD1-E46524FEBFCD}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FF8B-5F4C-8BBF-ED4DE736661E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{2E4F39AE-89BF-A84C-84FB-03B0C9D4B4A5}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FF8B-5F4C-8BBF-ED4DE736661E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{F08C76B2-319D-A347-9CAF-27B65781A174}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FF8B-5F4C-8BBF-ED4DE736661E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{6E470641-A088-5E43-8852-B77A17C12C7F}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FF8B-5F4C-8BBF-ED4DE736661E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{F8CE70B8-8511-8042-B793-CE1E653BB504}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FF8B-5F4C-8BBF-ED4DE736661E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{BD01D799-ED1D-8142-BE48-7288442B7D0B}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FF8B-5F4C-8BBF-ED4DE736661E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{31673326-844A-3244-BE3A-9FA93C0426D5}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FF8B-5F4C-8BBF-ED4DE736661E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{C7C58852-C53E-E043-8E5F-56C709EDFF67}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FF8B-5F4C-8BBF-ED4DE736661E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{0FCF72C1-B9A9-B042-87BA-6DDE314C2683}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FF8B-5F4C-8BBF-ED4DE736661E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{2E158DE5-C412-2947-89DA-76597DEACAA6}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FF8B-5F4C-8BBF-ED4DE736661E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{D30CBF0B-30DC-124A-B68C-C9E52FC43409}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FF8B-5F4C-8BBF-ED4DE736661E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{9478C346-F60D-8F48-BC1C-A09FA22BBD49}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FF8B-5F4C-8BBF-ED4DE736661E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{173BA98F-2A5B-D148-B68C-AE696E178D17}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FF8B-5F4C-8BBF-ED4DE736661E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{8984268A-5A49-AF45-A401-C4E85C052E5E}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FF8B-5F4C-8BBF-ED4DE7366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FF8B-5F4C-8BBF-ED4DE736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2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2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9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2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1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1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3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P21 DIMMs.</a:t>
            </a:r>
          </a:p>
          <a:p>
            <a:r>
              <a:rPr lang="en-US" dirty="0"/>
              <a:t>DPUs cannot be shared. There is a large number of DPUs.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need for OS.</a:t>
            </a:r>
          </a:p>
          <a:p>
            <a:r>
              <a:rPr lang="en-US" dirty="0"/>
              <a:t>This simplifies security implications. No side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489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690CA2F-7EF4-4D4B-B05E-9CD06D97C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EF9E563-85B6-884B-A069-BAB01B87B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0717-7499-9E44-845B-E851FCB16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69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62426B-A5A0-F944-991E-0F589442A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EBECD59-3F6D-0145-A9B5-5EE2DF859F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139E-1132-E74D-AAEB-A81F8150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B00FC4D-28B2-774A-BDF5-CB3A5D1E70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BDB0E60-2A7B-1B44-BB6D-97BF3A139C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9412-F662-064D-BEDC-D33A60B08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69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10E3EA30-DFF3-9C4B-9691-5C9AAB88E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B2EE262-3A13-4443-80B8-614C7A4B2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0A1F-36EE-AC4A-B790-1CFE7EEC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56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A476F68-C964-6F4C-B323-CADD64DDE3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4A41114-0EC5-4244-A8AE-388F27C49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C9BF-9555-1749-A87B-CA7C52D01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09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B22F3D8-372A-7E4F-BAF0-2B62E16D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538D10A-B20C-1F4A-A69F-0F0B507B6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323C0A52-D6B6-4A4D-BD73-5955293DBD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3D96CF-D2B5-284A-8A3B-88E2B14F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E92EBB-E8F1-BB42-9972-9FC2F1E39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15D7EE-6875-8949-837F-2AE3A4F7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00691C5-9FA5-3F46-90A7-ED5D0D10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73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D4116A-1656-924F-8339-968CDC00B5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92E4BB7-CF8F-934D-88CB-2C51D02F6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3320-76E4-0249-8CA9-3902D971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782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D009077-10AD-0947-8806-7D3C25918E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A347429-32EA-F843-AE5C-FC1A699EBC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B052-3664-BF4F-993F-29369860E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27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4642810-0270-CB48-A1CA-24DCF4455E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31DA97B-4E00-DC4F-B7DB-18E15C4344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B4A5-7404-294B-999D-175F606D6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80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24BD8FCD-1BEB-6A42-B8B1-C39ED5BE27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91A21973-5A9E-154E-A49A-033DD08EB7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13A1E-7D24-2943-AA19-843CF9E69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716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B659D62-F008-694B-A107-310AB43E4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66F093A-DC6C-3444-8F25-CDFB50F79E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12E9-CA0A-8244-A046-0571FC545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209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F96B94DE-149A-A84D-858F-4D5B428FA7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24B1C692-591D-3346-8E1A-A19CC1BBF0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01C4-BF5C-F640-BD99-70162C202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7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7/4/21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>
            <a:extLst>
              <a:ext uri="{FF2B5EF4-FFF2-40B4-BE49-F238E27FC236}">
                <a16:creationId xmlns:a16="http://schemas.microsoft.com/office/drawing/2014/main" id="{767842EF-2E87-9649-8E4C-4EF07515E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5667" name="Rectangle 1027">
            <a:extLst>
              <a:ext uri="{FF2B5EF4-FFF2-40B4-BE49-F238E27FC236}">
                <a16:creationId xmlns:a16="http://schemas.microsoft.com/office/drawing/2014/main" id="{7F46E882-405C-294F-A176-5EB4B6E5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955FDDD-00C5-1D4C-912E-1BDB0E3B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2C1267A1-BE40-C34F-A587-D92B7D4A5D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B1C60925-3F6D-0244-A63C-8428EA4EF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25670" name="Line 1032">
            <a:extLst>
              <a:ext uri="{FF2B5EF4-FFF2-40B4-BE49-F238E27FC236}">
                <a16:creationId xmlns:a16="http://schemas.microsoft.com/office/drawing/2014/main" id="{BEFE2080-76AE-4B40-AEAD-392FD767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1033">
            <a:extLst>
              <a:ext uri="{FF2B5EF4-FFF2-40B4-BE49-F238E27FC236}">
                <a16:creationId xmlns:a16="http://schemas.microsoft.com/office/drawing/2014/main" id="{23A53299-EA82-2047-A09E-6BA5006568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ndtech.com/show/14750/hot-chips-31-analysis-inmemory-processing-by-upmem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hyperlink" Target="https://www.upmem.com/video-upmem-presenting-its-true-processing-in-memory-solution-hot-chips-2019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prim-benchmarks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 UPMEM-based PIM system </a:t>
            </a:r>
            <a:r>
              <a:rPr lang="en-US" dirty="0"/>
              <a:t>UPMEM DIMMs coexist with regular DDR4 DIMMs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0052D-6AD0-5E45-81CF-2FBF423F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65" y="2236016"/>
            <a:ext cx="6047670" cy="36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03D0-8190-D443-8C79-41C1214E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7" y="3458048"/>
            <a:ext cx="3719964" cy="221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06B28-E1D0-714E-8C6C-56E7F30B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61" y="3511325"/>
            <a:ext cx="4830946" cy="245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UPMEM DIMM contains </a:t>
            </a:r>
            <a:r>
              <a:rPr lang="en-US" sz="2600" dirty="0">
                <a:solidFill>
                  <a:srgbClr val="00B050"/>
                </a:solidFill>
              </a:rPr>
              <a:t>8 or 16 chips</a:t>
            </a:r>
          </a:p>
          <a:p>
            <a:pPr lvl="1"/>
            <a:r>
              <a:rPr lang="en-US" sz="2200" dirty="0"/>
              <a:t>Thus, </a:t>
            </a:r>
            <a:r>
              <a:rPr lang="en-US" sz="2200" dirty="0">
                <a:solidFill>
                  <a:srgbClr val="00B050"/>
                </a:solidFill>
              </a:rPr>
              <a:t>1 or 2 ranks </a:t>
            </a:r>
            <a:r>
              <a:rPr lang="en-US" sz="2200" dirty="0"/>
              <a:t>of 8 chips each</a:t>
            </a:r>
          </a:p>
          <a:p>
            <a:r>
              <a:rPr lang="en-US" sz="2600" dirty="0"/>
              <a:t>Inside each PIM chip there are: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64MB banks </a:t>
            </a:r>
            <a:r>
              <a:rPr lang="en-US" dirty="0"/>
              <a:t>per chip: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 RAM (MRAM)</a:t>
            </a:r>
            <a:r>
              <a:rPr lang="en-US" dirty="0"/>
              <a:t> banks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rgbClr val="0070C0"/>
                </a:solidFill>
              </a:rPr>
              <a:t>DRAM Processing Units (DPUs)</a:t>
            </a:r>
            <a:r>
              <a:rPr lang="en-US" dirty="0"/>
              <a:t> in each chip, 64 DPUs per rank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802DE-1D59-FB46-A9C9-50AD777D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28" y="4450292"/>
            <a:ext cx="2197507" cy="138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6EC1F-546A-D24F-B390-78D54FF7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245" y="4450292"/>
            <a:ext cx="1195702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DD877-191D-2149-826A-8B0E2C44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25" y="986857"/>
            <a:ext cx="4175012" cy="4915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 lvl="1"/>
            <a:r>
              <a:rPr lang="en-US" sz="2200" dirty="0"/>
              <a:t>P21 DIMMs</a:t>
            </a:r>
          </a:p>
          <a:p>
            <a:pPr lvl="1"/>
            <a:r>
              <a:rPr lang="en-US" sz="2200" dirty="0"/>
              <a:t>Dual x86 socket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dirty="0"/>
              <a:t> coexist with </a:t>
            </a:r>
            <a:r>
              <a:rPr lang="en-US" dirty="0">
                <a:solidFill>
                  <a:srgbClr val="C00000"/>
                </a:solidFill>
              </a:rPr>
              <a:t>regular DDR4 DIMMs</a:t>
            </a:r>
          </a:p>
          <a:p>
            <a:pPr lvl="2"/>
            <a:r>
              <a:rPr lang="en-US" dirty="0"/>
              <a:t>2 memory controllers/socket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6951641" y="2071051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2560 DPUs*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E9180-9C7C-4243-8B57-779664277A41}"/>
              </a:ext>
            </a:extLst>
          </p:cNvPr>
          <p:cNvSpPr txBox="1"/>
          <p:nvPr/>
        </p:nvSpPr>
        <p:spPr>
          <a:xfrm>
            <a:off x="1443269" y="6555534"/>
            <a:ext cx="6896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There are 4 faulty DPUs in the system that we use in our experiments. Thus, the maximum number of DPUs we can use is 2,556.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1295" y="5809731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160 GB</a:t>
            </a:r>
          </a:p>
        </p:txBody>
      </p:sp>
    </p:spTree>
    <p:extLst>
      <p:ext uri="{BB962C8B-B14F-4D97-AF65-F5344CB8AC3E}">
        <p14:creationId xmlns:p14="http://schemas.microsoft.com/office/powerpoint/2010/main" val="30015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640-DPU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10 UPMEM DIMMs of 8 chips each (10 ranks)</a:t>
            </a:r>
          </a:p>
          <a:p>
            <a:pPr lvl="1"/>
            <a:r>
              <a:rPr lang="en-US" sz="2200" dirty="0"/>
              <a:t>E19 DIMMs</a:t>
            </a:r>
          </a:p>
          <a:p>
            <a:pPr lvl="1"/>
            <a:r>
              <a:rPr lang="en-US" sz="2200" dirty="0"/>
              <a:t>x86 socket</a:t>
            </a:r>
          </a:p>
          <a:p>
            <a:pPr lvl="2"/>
            <a:r>
              <a:rPr lang="en-US" dirty="0"/>
              <a:t>2 memory controllers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1694-403F-1740-81E2-EF1FB87E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06" y="2214414"/>
            <a:ext cx="4445000" cy="264160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7253614" y="3417820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640 DPUs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7364" y="4575278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40 GB</a:t>
            </a:r>
          </a:p>
        </p:txBody>
      </p:sp>
    </p:spTree>
    <p:extLst>
      <p:ext uri="{BB962C8B-B14F-4D97-AF65-F5344CB8AC3E}">
        <p14:creationId xmlns:p14="http://schemas.microsoft.com/office/powerpoint/2010/main" val="39494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9701"/>
            <a:ext cx="8787600" cy="1384758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1899716"/>
            <a:ext cx="8787600" cy="1373969"/>
          </a:xfrm>
          <a:prstGeom prst="roundRect">
            <a:avLst>
              <a:gd name="adj" fmla="val 7532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B69CC7-3B9F-0149-92EB-C2AB8868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308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Addition (VA)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programming example</a:t>
            </a:r>
          </a:p>
          <a:p>
            <a:r>
              <a:rPr lang="en-US" dirty="0"/>
              <a:t>We partition the input arrays across: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DPUs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Tasklets</a:t>
            </a:r>
            <a:r>
              <a:rPr lang="en-US" dirty="0"/>
              <a:t>, i.e., software threads running on a DPU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2EFEB-7804-EE40-8134-9A3997B8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100826"/>
            <a:ext cx="7920000" cy="136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42C94-4BDB-C14D-9F8C-17B98264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564714"/>
            <a:ext cx="7920000" cy="2226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B1A14-198C-EE44-976A-C32F2F324479}"/>
              </a:ext>
            </a:extLst>
          </p:cNvPr>
          <p:cNvSpPr/>
          <p:nvPr/>
        </p:nvSpPr>
        <p:spPr>
          <a:xfrm>
            <a:off x="612000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4BB11-697F-9946-AAEC-B09BB35EA1DE}"/>
              </a:ext>
            </a:extLst>
          </p:cNvPr>
          <p:cNvSpPr/>
          <p:nvPr/>
        </p:nvSpPr>
        <p:spPr>
          <a:xfrm>
            <a:off x="2584174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D50D0-72B1-274B-9DBD-2C3D3C22C365}"/>
              </a:ext>
            </a:extLst>
          </p:cNvPr>
          <p:cNvSpPr/>
          <p:nvPr/>
        </p:nvSpPr>
        <p:spPr>
          <a:xfrm>
            <a:off x="4566287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12BA6-68A6-2149-8323-BCFE0737AD9F}"/>
              </a:ext>
            </a:extLst>
          </p:cNvPr>
          <p:cNvSpPr/>
          <p:nvPr/>
        </p:nvSpPr>
        <p:spPr>
          <a:xfrm>
            <a:off x="6552011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13413-1772-4C47-91D2-4A741FFEE9E9}"/>
              </a:ext>
            </a:extLst>
          </p:cNvPr>
          <p:cNvSpPr txBox="1"/>
          <p:nvPr/>
        </p:nvSpPr>
        <p:spPr>
          <a:xfrm>
            <a:off x="1140887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5E29E-24B5-1846-B55B-77EF1AEFD25D}"/>
              </a:ext>
            </a:extLst>
          </p:cNvPr>
          <p:cNvSpPr txBox="1"/>
          <p:nvPr/>
        </p:nvSpPr>
        <p:spPr>
          <a:xfrm>
            <a:off x="3127969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AD800-CDBD-5443-86DA-5DD3A10A83BB}"/>
              </a:ext>
            </a:extLst>
          </p:cNvPr>
          <p:cNvSpPr txBox="1"/>
          <p:nvPr/>
        </p:nvSpPr>
        <p:spPr>
          <a:xfrm>
            <a:off x="5110082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37D9D-6A5D-FD48-BCD2-C423651EEA2E}"/>
              </a:ext>
            </a:extLst>
          </p:cNvPr>
          <p:cNvSpPr txBox="1"/>
          <p:nvPr/>
        </p:nvSpPr>
        <p:spPr>
          <a:xfrm>
            <a:off x="7097164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83699-D365-B84F-9B55-5B01DEE904DD}"/>
              </a:ext>
            </a:extLst>
          </p:cNvPr>
          <p:cNvSpPr/>
          <p:nvPr/>
        </p:nvSpPr>
        <p:spPr>
          <a:xfrm>
            <a:off x="631879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D4BEA-3515-B044-8D7E-9957E2FF768A}"/>
              </a:ext>
            </a:extLst>
          </p:cNvPr>
          <p:cNvSpPr/>
          <p:nvPr/>
        </p:nvSpPr>
        <p:spPr>
          <a:xfrm>
            <a:off x="1598087" y="3084443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17448-99CF-D343-AB80-E5839B807C2B}"/>
              </a:ext>
            </a:extLst>
          </p:cNvPr>
          <p:cNvSpPr/>
          <p:nvPr/>
        </p:nvSpPr>
        <p:spPr>
          <a:xfrm>
            <a:off x="2625429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40CC6-91EE-074C-A1BE-7A8A20BAF44C}"/>
              </a:ext>
            </a:extLst>
          </p:cNvPr>
          <p:cNvSpPr/>
          <p:nvPr/>
        </p:nvSpPr>
        <p:spPr>
          <a:xfrm>
            <a:off x="3591637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322A0-61C5-E14F-B057-915B78BCF5E2}"/>
              </a:ext>
            </a:extLst>
          </p:cNvPr>
          <p:cNvSpPr/>
          <p:nvPr/>
        </p:nvSpPr>
        <p:spPr>
          <a:xfrm>
            <a:off x="4591275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B6E93-A55B-6F4F-8D27-B50A5B9E76CA}"/>
              </a:ext>
            </a:extLst>
          </p:cNvPr>
          <p:cNvSpPr/>
          <p:nvPr/>
        </p:nvSpPr>
        <p:spPr>
          <a:xfrm>
            <a:off x="5557483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53501B-02F8-1945-9F15-6B9C7924520E}"/>
              </a:ext>
            </a:extLst>
          </p:cNvPr>
          <p:cNvSpPr/>
          <p:nvPr/>
        </p:nvSpPr>
        <p:spPr>
          <a:xfrm>
            <a:off x="6551256" y="3079031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257B11-CEBB-7247-8BD6-8989381C7A1D}"/>
              </a:ext>
            </a:extLst>
          </p:cNvPr>
          <p:cNvSpPr/>
          <p:nvPr/>
        </p:nvSpPr>
        <p:spPr>
          <a:xfrm>
            <a:off x="7517464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3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Data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CPU-DPU and DPU-CPU transfers</a:t>
            </a:r>
          </a:p>
          <a:p>
            <a:pPr lvl="1"/>
            <a:r>
              <a:rPr lang="en-US" dirty="0"/>
              <a:t>Between host CPU’s main memory and DPUs’ MRAM banks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Serial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A single DPU (i.e., 1 MRAM bank)</a:t>
            </a:r>
          </a:p>
          <a:p>
            <a:r>
              <a:rPr lang="en-US" dirty="0">
                <a:solidFill>
                  <a:srgbClr val="00B0F0"/>
                </a:solidFill>
              </a:rPr>
              <a:t>Parallel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(i.e., many MRAM banks)</a:t>
            </a:r>
          </a:p>
          <a:p>
            <a:r>
              <a:rPr lang="en-US" dirty="0">
                <a:solidFill>
                  <a:srgbClr val="C00000"/>
                </a:solidFill>
              </a:rPr>
              <a:t>Broadcast CPU-DPU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with a single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2EA4C-7C37-8149-BB9F-4DBD4123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BFD5D-1D73-5A45-882D-127A0224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0C03D-7079-A345-905D-A3CC891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Inter-DPU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C00000"/>
                </a:solidFill>
              </a:rPr>
              <a:t>no direct communication channel between DPUs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 takes places via the host CPU </a:t>
            </a:r>
            <a:r>
              <a:rPr lang="en-US" dirty="0"/>
              <a:t>using CPU-DPU and DPU-CPU transfers</a:t>
            </a:r>
          </a:p>
          <a:p>
            <a:r>
              <a:rPr lang="en-US" dirty="0"/>
              <a:t>Example communication patterns:</a:t>
            </a:r>
          </a:p>
          <a:p>
            <a:pPr lvl="1"/>
            <a:r>
              <a:rPr lang="en-US" dirty="0"/>
              <a:t>Merging of partial results to obtain the final result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/>
              <a:t>Redistribution of intermediate results for further computation</a:t>
            </a:r>
          </a:p>
          <a:p>
            <a:pPr lvl="2"/>
            <a:r>
              <a:rPr lang="en-US" dirty="0"/>
              <a:t>DPU-CPU transfers and CPU-DPU transfers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73F16-FD64-9E44-95EB-838ABD9C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BF1AC-6943-264D-9EE5-45F1898F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181AF-3817-9B4B-AC17-D6F6B7FA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Fast are these Data Transfers?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63509" cy="5473593"/>
          </a:xfrm>
        </p:spPr>
        <p:txBody>
          <a:bodyPr>
            <a:normAutofit/>
          </a:bodyPr>
          <a:lstStyle/>
          <a:p>
            <a:r>
              <a:rPr lang="en-US" dirty="0"/>
              <a:t>With a microbenchmark, we obtain the </a:t>
            </a:r>
            <a:r>
              <a:rPr lang="en-US" dirty="0">
                <a:solidFill>
                  <a:srgbClr val="00B050"/>
                </a:solidFill>
              </a:rPr>
              <a:t>sustained bandwidth of all types of CPU-DPU and DPU-CPU transfers</a:t>
            </a:r>
          </a:p>
          <a:p>
            <a:r>
              <a:rPr lang="en-US" dirty="0"/>
              <a:t>Two experiments: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DPU</a:t>
            </a:r>
            <a:r>
              <a:rPr lang="en-US" dirty="0"/>
              <a:t>: variable CPU-DPU and DPU-CPU transfer size (</a:t>
            </a:r>
            <a:r>
              <a:rPr lang="en-US" dirty="0">
                <a:solidFill>
                  <a:srgbClr val="0070C0"/>
                </a:solidFill>
              </a:rPr>
              <a:t>8 bytes to 32 MB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: 32 MB CPU-DPU and DPU-CPU transfers to/from a set of    </a:t>
            </a:r>
            <a:r>
              <a:rPr lang="en-US" dirty="0">
                <a:solidFill>
                  <a:srgbClr val="0070C0"/>
                </a:solidFill>
              </a:rPr>
              <a:t>1 to 64 MRAM banks </a:t>
            </a:r>
            <a:r>
              <a:rPr lang="en-US" dirty="0"/>
              <a:t>within the same rank</a:t>
            </a:r>
          </a:p>
          <a:p>
            <a:r>
              <a:rPr lang="en-US" dirty="0"/>
              <a:t>We do not experiment with more than one rank</a:t>
            </a:r>
          </a:p>
          <a:p>
            <a:pPr lvl="1"/>
            <a:r>
              <a:rPr lang="en-US" dirty="0"/>
              <a:t>Preliminary experiments show that the UPMEM SDK* only parallelizes transfers within the same rank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B217F-CE19-9549-B45D-76E11BD6A632}"/>
              </a:ext>
            </a:extLst>
          </p:cNvPr>
          <p:cNvSpPr txBox="1"/>
          <p:nvPr/>
        </p:nvSpPr>
        <p:spPr>
          <a:xfrm>
            <a:off x="3858505" y="6553223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UPMEM SDK 2021.1.1</a:t>
            </a:r>
          </a:p>
        </p:txBody>
      </p:sp>
    </p:spTree>
    <p:extLst>
      <p:ext uri="{BB962C8B-B14F-4D97-AF65-F5344CB8AC3E}">
        <p14:creationId xmlns:p14="http://schemas.microsoft.com/office/powerpoint/2010/main" val="4699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DPU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size varies between 8 bytes and 32 MB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11641A-D2D1-0A49-B19D-E493AEEC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4015"/>
              </p:ext>
            </p:extLst>
          </p:nvPr>
        </p:nvGraphicFramePr>
        <p:xfrm>
          <a:off x="1682750" y="1532510"/>
          <a:ext cx="57785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98109-C8EE-2342-9334-DD8DC3206000}"/>
              </a:ext>
            </a:extLst>
          </p:cNvPr>
          <p:cNvGrpSpPr/>
          <p:nvPr/>
        </p:nvGrpSpPr>
        <p:grpSpPr>
          <a:xfrm>
            <a:off x="832991" y="4512290"/>
            <a:ext cx="7478019" cy="1600415"/>
            <a:chOff x="1643281" y="4361975"/>
            <a:chExt cx="6864225" cy="179836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03D06A-5D97-DD45-9B05-3564ED166269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0193EC6-326B-7D4B-B7BB-74938269E67A}"/>
                </a:ext>
              </a:extLst>
            </p:cNvPr>
            <p:cNvSpPr/>
            <p:nvPr/>
          </p:nvSpPr>
          <p:spPr>
            <a:xfrm>
              <a:off x="1643281" y="4361975"/>
              <a:ext cx="6864225" cy="44498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2F449-943C-994C-880E-C7AD4D78257B}"/>
                </a:ext>
              </a:extLst>
            </p:cNvPr>
            <p:cNvSpPr txBox="1"/>
            <p:nvPr/>
          </p:nvSpPr>
          <p:spPr>
            <a:xfrm>
              <a:off x="1643281" y="4836900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20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28337"/>
              </p:ext>
            </p:extLst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3320382"/>
            <a:ext cx="8787600" cy="86271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C9B00-6F76-DD44-84F4-153AD111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002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Processing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0AA4E-EBDC-6041-B78E-B1FF87AD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" y="2054386"/>
            <a:ext cx="9063613" cy="2773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3BE86-857B-A848-BCA1-6FDAD350A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" y="876821"/>
            <a:ext cx="9134222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F57B4A-55EA-204C-B19D-97138EED41CC}"/>
              </a:ext>
            </a:extLst>
          </p:cNvPr>
          <p:cNvSpPr/>
          <p:nvPr/>
        </p:nvSpPr>
        <p:spPr>
          <a:xfrm flipV="1">
            <a:off x="4504623" y="2608433"/>
            <a:ext cx="4608000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AA1C8A-5B3C-B04C-BCCF-70593A21B6FA}"/>
              </a:ext>
            </a:extLst>
          </p:cNvPr>
          <p:cNvSpPr/>
          <p:nvPr/>
        </p:nvSpPr>
        <p:spPr>
          <a:xfrm flipV="1">
            <a:off x="40194" y="1392484"/>
            <a:ext cx="9072000" cy="1215959"/>
          </a:xfrm>
          <a:prstGeom prst="roundRect">
            <a:avLst>
              <a:gd name="adj" fmla="val 2199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8C1B5C-D5DE-224C-BCE0-84902F66A049}"/>
              </a:ext>
            </a:extLst>
          </p:cNvPr>
          <p:cNvSpPr/>
          <p:nvPr/>
        </p:nvSpPr>
        <p:spPr>
          <a:xfrm flipV="1">
            <a:off x="2492942" y="2608436"/>
            <a:ext cx="2011681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49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3E2BE2-94C4-724C-9998-02C8E6710F08}"/>
              </a:ext>
            </a:extLst>
          </p:cNvPr>
          <p:cNvSpPr/>
          <p:nvPr/>
        </p:nvSpPr>
        <p:spPr>
          <a:xfrm flipV="1">
            <a:off x="40193" y="2608440"/>
            <a:ext cx="2452749" cy="3780000"/>
          </a:xfrm>
          <a:prstGeom prst="roundRect">
            <a:avLst>
              <a:gd name="adj" fmla="val 1399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AAED-456D-7249-8063-DA02B88B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610-9631-964A-ABB4-DB863A1D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867518" cy="5293805"/>
          </a:xfrm>
        </p:spPr>
        <p:txBody>
          <a:bodyPr>
            <a:normAutofit/>
          </a:bodyPr>
          <a:lstStyle/>
          <a:p>
            <a:r>
              <a:rPr lang="en-US" dirty="0"/>
              <a:t>In-order pipeline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rgbClr val="0070C0"/>
                </a:solidFill>
              </a:rPr>
              <a:t>350 MHz </a:t>
            </a:r>
          </a:p>
          <a:p>
            <a:r>
              <a:rPr lang="en-US" dirty="0">
                <a:solidFill>
                  <a:srgbClr val="C00000"/>
                </a:solidFill>
              </a:rPr>
              <a:t>Fine-grain multithreaded</a:t>
            </a:r>
          </a:p>
          <a:p>
            <a:pPr lvl="1"/>
            <a:r>
              <a:rPr lang="en-US" dirty="0"/>
              <a:t>24 hardware threads</a:t>
            </a:r>
          </a:p>
          <a:p>
            <a:r>
              <a:rPr lang="en-US" dirty="0"/>
              <a:t>14 pipeline stages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DISPATCH</a:t>
            </a:r>
            <a:r>
              <a:rPr lang="en-US" sz="2200" dirty="0"/>
              <a:t>: Thread selection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FETCH</a:t>
            </a:r>
            <a:r>
              <a:rPr lang="en-US" sz="2200" dirty="0"/>
              <a:t>: Instruction fetch</a:t>
            </a:r>
          </a:p>
          <a:p>
            <a:pPr lvl="1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READOP</a:t>
            </a:r>
            <a:r>
              <a:rPr lang="en-US" sz="2200" dirty="0"/>
              <a:t>: Register file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FORMAT</a:t>
            </a:r>
            <a:r>
              <a:rPr lang="en-US" sz="2200" dirty="0"/>
              <a:t>: Operand formatting</a:t>
            </a:r>
          </a:p>
          <a:p>
            <a:pPr lvl="1"/>
            <a:r>
              <a:rPr lang="en-US" sz="2200" dirty="0">
                <a:solidFill>
                  <a:srgbClr val="009193"/>
                </a:solidFill>
              </a:rPr>
              <a:t>ALU</a:t>
            </a:r>
            <a:r>
              <a:rPr lang="en-US" sz="2200" dirty="0"/>
              <a:t>: Operation and WRAM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en-US" sz="2200" dirty="0"/>
              <a:t>: Result formatting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09A52-4D4A-8C48-B643-7D44B82414CE}"/>
              </a:ext>
            </a:extLst>
          </p:cNvPr>
          <p:cNvGrpSpPr>
            <a:grpSpLocks noChangeAspect="1"/>
          </p:cNvGrpSpPr>
          <p:nvPr/>
        </p:nvGrpSpPr>
        <p:grpSpPr>
          <a:xfrm>
            <a:off x="4614455" y="1575476"/>
            <a:ext cx="4529545" cy="4185524"/>
            <a:chOff x="4468932" y="1423074"/>
            <a:chExt cx="4675068" cy="432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7A6990-9AB4-2141-A33B-F8053BE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932" y="1423074"/>
              <a:ext cx="4675068" cy="43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CD6D3-4270-804B-A640-A464BC491D66}"/>
                </a:ext>
              </a:extLst>
            </p:cNvPr>
            <p:cNvSpPr txBox="1"/>
            <p:nvPr/>
          </p:nvSpPr>
          <p:spPr>
            <a:xfrm>
              <a:off x="7357185" y="3060398"/>
              <a:ext cx="1743320" cy="31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To the DMA engine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7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Arithmetic Throughput: Microbenchmark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3114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maximum arithmetic throughput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stream over an </a:t>
            </a:r>
            <a:r>
              <a:rPr lang="en-US" dirty="0">
                <a:solidFill>
                  <a:srgbClr val="0070C0"/>
                </a:solidFill>
              </a:rPr>
              <a:t>array in WRAM and perform read-modify-write operations</a:t>
            </a:r>
          </a:p>
          <a:p>
            <a:pPr lvl="1"/>
            <a:r>
              <a:rPr lang="en-US" dirty="0"/>
              <a:t>Experiments on </a:t>
            </a:r>
            <a:r>
              <a:rPr lang="en-US" dirty="0">
                <a:solidFill>
                  <a:srgbClr val="C00000"/>
                </a:solidFill>
              </a:rPr>
              <a:t>one DPU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</a:t>
            </a:r>
            <a:r>
              <a:rPr lang="en-US" dirty="0">
                <a:solidFill>
                  <a:srgbClr val="C00000"/>
                </a:solidFill>
              </a:rPr>
              <a:t>1 to 24</a:t>
            </a:r>
          </a:p>
          <a:p>
            <a:pPr lvl="1"/>
            <a:r>
              <a:rPr lang="en-US" dirty="0"/>
              <a:t>Arithmetic operations: </a:t>
            </a:r>
            <a:r>
              <a:rPr lang="en-US" dirty="0">
                <a:solidFill>
                  <a:srgbClr val="7030A0"/>
                </a:solidFill>
              </a:rPr>
              <a:t>add, subtract, multiply, divide</a:t>
            </a:r>
          </a:p>
          <a:p>
            <a:pPr lvl="1"/>
            <a:r>
              <a:rPr lang="en-US" dirty="0"/>
              <a:t>Datatypes: </a:t>
            </a:r>
            <a:r>
              <a:rPr lang="en-US" dirty="0">
                <a:solidFill>
                  <a:srgbClr val="0070C0"/>
                </a:solidFill>
              </a:rPr>
              <a:t>int32, int64, float, double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We measure cycles with an </a:t>
            </a:r>
            <a:r>
              <a:rPr lang="en-US" dirty="0">
                <a:solidFill>
                  <a:srgbClr val="00B050"/>
                </a:solidFill>
              </a:rPr>
              <a:t>accurate cycle counter </a:t>
            </a:r>
            <a:r>
              <a:rPr lang="en-US" dirty="0"/>
              <a:t>that the SDK provides</a:t>
            </a:r>
          </a:p>
          <a:p>
            <a:pPr lvl="1"/>
            <a:r>
              <a:rPr lang="en-US" dirty="0"/>
              <a:t>We include WRAM accesses (including address calculation) and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4449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52818"/>
              </p:ext>
            </p:extLst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01032"/>
              </p:ext>
            </p:extLst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36732"/>
              </p:ext>
            </p:extLst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307590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11 </a:t>
            </a:r>
            <a:r>
              <a:rPr lang="en-US" dirty="0" err="1"/>
              <a:t>Tasklets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364064-2365-7C4B-9C7E-79E7AEC6A89C}"/>
              </a:ext>
            </a:extLst>
          </p:cNvPr>
          <p:cNvGrpSpPr/>
          <p:nvPr/>
        </p:nvGrpSpPr>
        <p:grpSpPr>
          <a:xfrm>
            <a:off x="5811688" y="1573740"/>
            <a:ext cx="3135922" cy="3957485"/>
            <a:chOff x="4546948" y="1816270"/>
            <a:chExt cx="4478145" cy="2697210"/>
          </a:xfrm>
          <a:solidFill>
            <a:srgbClr val="2D458A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6FF53F-79F1-B541-B72E-4A2D34953DBA}"/>
                </a:ext>
              </a:extLst>
            </p:cNvPr>
            <p:cNvSpPr/>
            <p:nvPr/>
          </p:nvSpPr>
          <p:spPr>
            <a:xfrm>
              <a:off x="4546948" y="1816272"/>
              <a:ext cx="4472353" cy="2697208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5E9C6547-1660-2B4B-B99C-119636EA6AD9}"/>
                </a:ext>
              </a:extLst>
            </p:cNvPr>
            <p:cNvSpPr/>
            <p:nvPr/>
          </p:nvSpPr>
          <p:spPr>
            <a:xfrm>
              <a:off x="4546948" y="1816270"/>
              <a:ext cx="4472353" cy="269892"/>
            </a:xfrm>
            <a:prstGeom prst="round2SameRect">
              <a:avLst>
                <a:gd name="adj1" fmla="val 24871"/>
                <a:gd name="adj2" fmla="val 0"/>
              </a:avLst>
            </a:prstGeom>
            <a:grpFill/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AD0B00-1E27-1042-B564-6E7AD5BBC5B5}"/>
                </a:ext>
              </a:extLst>
            </p:cNvPr>
            <p:cNvSpPr txBox="1"/>
            <p:nvPr/>
          </p:nvSpPr>
          <p:spPr>
            <a:xfrm>
              <a:off x="4552740" y="2091279"/>
              <a:ext cx="4472353" cy="2370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arithmetic throughput of a DRAM Processing Unit saturates at 11 or more </a:t>
              </a:r>
              <a:r>
                <a:rPr lang="en-US" sz="2000" b="1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  <a:p>
              <a:r>
                <a:rPr lang="en-US" sz="2000" dirty="0">
                  <a:latin typeface="Cambria" panose="02040503050406030204" pitchFamily="18" charset="0"/>
                </a:rPr>
                <a:t>This observation is consistent for different datatypes (INT32, INT64, UINT32, UINT64, FLOAT, DOUBLE) and operations (ADD, SUB, MUL, DIV). 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E555F-259E-124A-8C6C-CE602D17A704}"/>
              </a:ext>
            </a:extLst>
          </p:cNvPr>
          <p:cNvCxnSpPr>
            <a:cxnSpLocks/>
          </p:cNvCxnSpPr>
          <p:nvPr/>
        </p:nvCxnSpPr>
        <p:spPr>
          <a:xfrm>
            <a:off x="1553031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5A56E6-55FA-114F-8F2F-C0518EC5C7E5}"/>
              </a:ext>
            </a:extLst>
          </p:cNvPr>
          <p:cNvCxnSpPr>
            <a:cxnSpLocks/>
          </p:cNvCxnSpPr>
          <p:nvPr/>
        </p:nvCxnSpPr>
        <p:spPr>
          <a:xfrm>
            <a:off x="4252688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012B37-95F2-DD41-823C-CF531447B984}"/>
              </a:ext>
            </a:extLst>
          </p:cNvPr>
          <p:cNvCxnSpPr>
            <a:cxnSpLocks/>
          </p:cNvCxnSpPr>
          <p:nvPr/>
        </p:nvCxnSpPr>
        <p:spPr>
          <a:xfrm>
            <a:off x="1553031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E2FE78-DBE6-FB4F-898B-B690A0869705}"/>
              </a:ext>
            </a:extLst>
          </p:cNvPr>
          <p:cNvCxnSpPr>
            <a:cxnSpLocks/>
          </p:cNvCxnSpPr>
          <p:nvPr/>
        </p:nvCxnSpPr>
        <p:spPr>
          <a:xfrm>
            <a:off x="4252688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Graphic spid="25" grpId="0" uiExpand="1">
        <p:bldSub>
          <a:bldChart bld="series"/>
        </p:bldSub>
      </p:bldGraphic>
      <p:bldGraphic spid="26" grpId="0" uiExpand="1">
        <p:bldSub>
          <a:bldChart bld="series"/>
        </p:bldSub>
      </p:bldGraphic>
      <p:bldGraphic spid="27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Native Support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6FF53F-79F1-B541-B72E-4A2D34953DBA}"/>
              </a:ext>
            </a:extLst>
          </p:cNvPr>
          <p:cNvSpPr/>
          <p:nvPr/>
        </p:nvSpPr>
        <p:spPr>
          <a:xfrm>
            <a:off x="5562678" y="925426"/>
            <a:ext cx="3425321" cy="5442820"/>
          </a:xfrm>
          <a:prstGeom prst="roundRect">
            <a:avLst>
              <a:gd name="adj" fmla="val 2876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5E9C6547-1660-2B4B-B99C-119636EA6AD9}"/>
              </a:ext>
            </a:extLst>
          </p:cNvPr>
          <p:cNvSpPr/>
          <p:nvPr/>
        </p:nvSpPr>
        <p:spPr>
          <a:xfrm>
            <a:off x="5562678" y="925422"/>
            <a:ext cx="3425321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D0B00-1E27-1042-B564-6E7AD5BBC5B5}"/>
              </a:ext>
            </a:extLst>
          </p:cNvPr>
          <p:cNvSpPr txBox="1"/>
          <p:nvPr/>
        </p:nvSpPr>
        <p:spPr>
          <a:xfrm>
            <a:off x="5567114" y="1364187"/>
            <a:ext cx="3425321" cy="501675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provide </a:t>
            </a:r>
            <a:r>
              <a:rPr lang="en-US" sz="2000" b="1" dirty="0">
                <a:latin typeface="Cambria" panose="02040503050406030204" pitchFamily="18" charset="0"/>
              </a:rPr>
              <a:t>native hardware support for 32- and 64-bit integer addition and subtraction</a:t>
            </a:r>
            <a:r>
              <a:rPr lang="en-US" sz="2000" dirty="0">
                <a:latin typeface="Cambria" panose="02040503050406030204" pitchFamily="18" charset="0"/>
              </a:rPr>
              <a:t>, leading to high throughput for these operations. </a:t>
            </a:r>
          </a:p>
          <a:p>
            <a:pPr marL="36000" indent="-1620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do </a:t>
            </a:r>
            <a:r>
              <a:rPr lang="en-US" sz="2000" b="1" i="1" dirty="0">
                <a:latin typeface="Cambria" panose="02040503050406030204" pitchFamily="18" charset="0"/>
              </a:rPr>
              <a:t>not</a:t>
            </a:r>
            <a:r>
              <a:rPr lang="en-US" sz="2000" b="1" dirty="0">
                <a:latin typeface="Cambria" panose="02040503050406030204" pitchFamily="18" charset="0"/>
              </a:rPr>
              <a:t> natively support 32- and 64-bit multiplication and division, and floating point operations</a:t>
            </a:r>
            <a:r>
              <a:rPr lang="en-US" sz="2000" dirty="0">
                <a:latin typeface="Cambria" panose="02040503050406030204" pitchFamily="18" charset="0"/>
              </a:rPr>
              <a:t>. These operations are </a:t>
            </a:r>
            <a:r>
              <a:rPr lang="en-US" sz="2000" b="1" dirty="0">
                <a:latin typeface="Cambria" panose="02040503050406030204" pitchFamily="18" charset="0"/>
              </a:rPr>
              <a:t>emulated by the UPMEM runtime library</a:t>
            </a:r>
            <a:r>
              <a:rPr lang="en-US" sz="2000" dirty="0">
                <a:latin typeface="Cambria" panose="02040503050406030204" pitchFamily="18" charset="0"/>
              </a:rPr>
              <a:t>, leading to much lower throughput.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1CA90-8D8D-A24A-A007-849FC1278AC6}"/>
              </a:ext>
            </a:extLst>
          </p:cNvPr>
          <p:cNvSpPr/>
          <p:nvPr/>
        </p:nvSpPr>
        <p:spPr>
          <a:xfrm>
            <a:off x="33130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814BF-7FDD-A242-8EF2-A604518ADDB5}"/>
              </a:ext>
            </a:extLst>
          </p:cNvPr>
          <p:cNvSpPr/>
          <p:nvPr/>
        </p:nvSpPr>
        <p:spPr>
          <a:xfrm>
            <a:off x="303226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DFA4E-15E1-7E4E-9468-947AE22B13DF}"/>
              </a:ext>
            </a:extLst>
          </p:cNvPr>
          <p:cNvSpPr/>
          <p:nvPr/>
        </p:nvSpPr>
        <p:spPr>
          <a:xfrm>
            <a:off x="33130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13E39-1DE7-F241-82C0-FFEF6C728B6A}"/>
              </a:ext>
            </a:extLst>
          </p:cNvPr>
          <p:cNvSpPr/>
          <p:nvPr/>
        </p:nvSpPr>
        <p:spPr>
          <a:xfrm>
            <a:off x="303226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WRAM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698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49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DE718-C99B-054E-AD0C-9269E213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8" y="3002691"/>
            <a:ext cx="38453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01806 L 0.26163 -0.100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MRAM Latency and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825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1B2B1-A360-5E44-ACDA-FF518EE8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41" y="3002691"/>
            <a:ext cx="514795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0.00556 L -0.09895 -0.104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5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234329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</a:t>
            </a:r>
            <a:r>
              <a:rPr lang="en-US" sz="2200" dirty="0">
                <a:cs typeface="Adobe Garamond Pro"/>
              </a:rPr>
              <a:t>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436798"/>
            <a:ext cx="990600" cy="2306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40245" y="4464617"/>
            <a:ext cx="1387896" cy="25687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D5AE4-8163-4E43-9AF8-88A5F6E5A1DA}"/>
              </a:ext>
            </a:extLst>
          </p:cNvPr>
          <p:cNvGrpSpPr/>
          <p:nvPr/>
        </p:nvGrpSpPr>
        <p:grpSpPr>
          <a:xfrm>
            <a:off x="899592" y="3322722"/>
            <a:ext cx="4648200" cy="2496670"/>
            <a:chOff x="899592" y="3322722"/>
            <a:chExt cx="4648200" cy="2496670"/>
          </a:xfrm>
        </p:grpSpPr>
        <p:sp>
          <p:nvSpPr>
            <p:cNvPr id="19" name="Rounded Rectangle 18"/>
            <p:cNvSpPr/>
            <p:nvPr/>
          </p:nvSpPr>
          <p:spPr>
            <a:xfrm>
              <a:off x="899592" y="3360672"/>
              <a:ext cx="4648200" cy="245872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322" y="3322722"/>
              <a:ext cx="89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69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5" grpId="0"/>
      <p:bldP spid="20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/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𝑠𝑖𝑧𝑒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𝑀𝑅𝐴𝑀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𝐿𝑎𝑡𝑒𝑛𝑐𝑦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8333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446786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We can model the MRAM latency with a linear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500965"/>
              </p:ext>
            </p:extLst>
          </p:nvPr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02609"/>
              </p:ext>
            </p:extLst>
          </p:nvPr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/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In our measurements,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equals 0.5 cycles/byte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Theoretical maximum MRAM bandwidth = </a:t>
                </a:r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700 MB/s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at 350 MHz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6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Graphic spid="20" grpId="0" uiExpand="1">
        <p:bldSub>
          <a:bldChart bld="series"/>
        </p:bldSub>
      </p:bldGraphic>
      <p:bldGraphic spid="21" grpId="0" uiExpand="1">
        <p:bldSub>
          <a:bldChart bld="series"/>
        </p:bldSub>
      </p:bldGraphic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65E0BA-57C4-E54D-8AD8-270B06687B5B}"/>
              </a:ext>
            </a:extLst>
          </p:cNvPr>
          <p:cNvGrpSpPr/>
          <p:nvPr/>
        </p:nvGrpSpPr>
        <p:grpSpPr>
          <a:xfrm>
            <a:off x="464215" y="4529592"/>
            <a:ext cx="8224532" cy="1548480"/>
            <a:chOff x="4546948" y="1816269"/>
            <a:chExt cx="4478145" cy="23280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FF1D9F-0D78-A447-B06E-7DD4F75E761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1D0BCF65-5610-EC41-AD2D-AA08E3553E4E}"/>
                </a:ext>
              </a:extLst>
            </p:cNvPr>
            <p:cNvSpPr/>
            <p:nvPr/>
          </p:nvSpPr>
          <p:spPr>
            <a:xfrm>
              <a:off x="4546948" y="1816269"/>
              <a:ext cx="4472353" cy="59536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DB484-5B9A-2547-AB59-7D405F5AC4F2}"/>
                </a:ext>
              </a:extLst>
            </p:cNvPr>
            <p:cNvSpPr txBox="1"/>
            <p:nvPr/>
          </p:nvSpPr>
          <p:spPr>
            <a:xfrm>
              <a:off x="4552740" y="2497658"/>
              <a:ext cx="4472353" cy="1527006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DPU’s </a:t>
              </a:r>
              <a:r>
                <a:rPr lang="en-US" sz="2000" b="1" dirty="0">
                  <a:latin typeface="Cambria" panose="02040503050406030204" pitchFamily="18" charset="0"/>
                </a:rPr>
                <a:t>Main memory (MRAM) bank access latency increases linearly</a:t>
              </a:r>
              <a:r>
                <a:rPr lang="en-US" sz="2000" dirty="0">
                  <a:latin typeface="Cambria" panose="02040503050406030204" pitchFamily="18" charset="0"/>
                </a:rPr>
                <a:t> with the transfer size.</a:t>
              </a:r>
            </a:p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maximum theoretical MRAM </a:t>
              </a:r>
              <a:r>
                <a:rPr lang="en-US" sz="2000" b="1" dirty="0">
                  <a:latin typeface="Cambria" panose="02040503050406030204" pitchFamily="18" charset="0"/>
                </a:rPr>
                <a:t>bandwidth is 2 bytes per cycle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4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104 -0.180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318657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STREAM Benchmark: Bandwidth Saturation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94F545-FDFB-1643-B429-08AAD8C8C839}"/>
              </a:ext>
            </a:extLst>
          </p:cNvPr>
          <p:cNvSpPr/>
          <p:nvPr/>
        </p:nvSpPr>
        <p:spPr>
          <a:xfrm>
            <a:off x="169011" y="3849676"/>
            <a:ext cx="8782484" cy="252000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C5BDE754-4290-DF46-A728-784EDACF5F2E}"/>
              </a:ext>
            </a:extLst>
          </p:cNvPr>
          <p:cNvSpPr/>
          <p:nvPr/>
        </p:nvSpPr>
        <p:spPr>
          <a:xfrm>
            <a:off x="169011" y="3849671"/>
            <a:ext cx="8782483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6E0AD-2A28-D245-A6CB-0F496193D8EA}"/>
              </a:ext>
            </a:extLst>
          </p:cNvPr>
          <p:cNvSpPr txBox="1"/>
          <p:nvPr/>
        </p:nvSpPr>
        <p:spPr>
          <a:xfrm>
            <a:off x="169011" y="4276585"/>
            <a:ext cx="8782484" cy="206210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access latency to an MRAM bank </a:t>
            </a:r>
            <a:r>
              <a:rPr lang="en-US" dirty="0">
                <a:latin typeface="Cambria" panose="02040503050406030204" pitchFamily="18" charset="0"/>
              </a:rPr>
              <a:t>for a streaming benchmark (COPY-DMA, COPY, ADD) </a:t>
            </a:r>
            <a:r>
              <a:rPr lang="en-US" b="1" dirty="0">
                <a:latin typeface="Cambria" panose="02040503050406030204" pitchFamily="18" charset="0"/>
              </a:rPr>
              <a:t>is larger than the pipeline latency </a:t>
            </a:r>
            <a:r>
              <a:rPr lang="en-US" dirty="0">
                <a:latin typeface="Cambria" panose="02040503050406030204" pitchFamily="18" charset="0"/>
              </a:rPr>
              <a:t>(i.e., execution latency of arithmetic operations and WRAM accesses), the performance of the DPU saturates at a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smaller than 11. </a:t>
            </a:r>
            <a:r>
              <a:rPr lang="en-US" b="1" dirty="0">
                <a:latin typeface="Cambria" panose="02040503050406030204" pitchFamily="18" charset="0"/>
              </a:rPr>
              <a:t>This is a memory-bound workload. 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pipeline latency</a:t>
            </a:r>
            <a:r>
              <a:rPr lang="en-US" dirty="0">
                <a:latin typeface="Cambria" panose="02040503050406030204" pitchFamily="18" charset="0"/>
              </a:rPr>
              <a:t> for a streaming benchmark (SCALE, TRIAD) </a:t>
            </a:r>
            <a:r>
              <a:rPr lang="en-US" b="1" dirty="0">
                <a:latin typeface="Cambria" panose="02040503050406030204" pitchFamily="18" charset="0"/>
              </a:rPr>
              <a:t>is larger than the MRAM access latency</a:t>
            </a:r>
            <a:r>
              <a:rPr lang="en-US" dirty="0">
                <a:latin typeface="Cambria" panose="02040503050406030204" pitchFamily="18" charset="0"/>
              </a:rPr>
              <a:t>, the performance of a DPU saturates at 11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b="1" dirty="0">
                <a:latin typeface="Cambria" panose="02040503050406030204" pitchFamily="18" charset="0"/>
              </a:rPr>
              <a:t>This is a compute-bound workload.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7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3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4019690"/>
            <a:ext cx="8064500" cy="11923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DPU: Arithmetic Throughput vs. Operational Intensity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7235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C09F-C747-2541-A3E2-DA1C4501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" y="2997200"/>
            <a:ext cx="7630365" cy="31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269 L 0.05434 -0.106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029F-E62B-B040-8938-C00AEE81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27949" cy="56170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Characterize </a:t>
            </a:r>
            <a:r>
              <a:rPr lang="en-US" dirty="0">
                <a:solidFill>
                  <a:srgbClr val="00B050"/>
                </a:solidFill>
              </a:rPr>
              <a:t>memory-bound regions and compute-bound regions</a:t>
            </a:r>
            <a:r>
              <a:rPr lang="en-US" dirty="0"/>
              <a:t>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load one chunk of an MRAM array into WRAM</a:t>
            </a:r>
          </a:p>
          <a:p>
            <a:pPr lvl="1"/>
            <a:r>
              <a:rPr lang="en-US" dirty="0"/>
              <a:t>Perform a </a:t>
            </a:r>
            <a:r>
              <a:rPr lang="en-US" dirty="0">
                <a:solidFill>
                  <a:srgbClr val="00B050"/>
                </a:solidFill>
              </a:rPr>
              <a:t>variable number of operations on the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Write back </a:t>
            </a:r>
            <a:r>
              <a:rPr lang="en-US" dirty="0"/>
              <a:t>to MRAM</a:t>
            </a:r>
          </a:p>
          <a:p>
            <a:endParaRPr lang="en-US" dirty="0"/>
          </a:p>
          <a:p>
            <a:r>
              <a:rPr lang="en-US" dirty="0"/>
              <a:t>The experiment is inspired by the </a:t>
            </a:r>
            <a:r>
              <a:rPr lang="en-US" dirty="0">
                <a:solidFill>
                  <a:srgbClr val="0070C0"/>
                </a:solidFill>
              </a:rPr>
              <a:t>Roofline model</a:t>
            </a:r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We define </a:t>
            </a:r>
            <a:r>
              <a:rPr lang="en-US" dirty="0">
                <a:solidFill>
                  <a:srgbClr val="C00000"/>
                </a:solidFill>
              </a:rPr>
              <a:t>operational intensity </a:t>
            </a:r>
            <a:r>
              <a:rPr lang="en-US" dirty="0"/>
              <a:t>(OI)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the number of arithmetic operations performed per byte accessed from MRAM (OP/B)</a:t>
            </a:r>
          </a:p>
          <a:p>
            <a:endParaRPr lang="en-US" dirty="0"/>
          </a:p>
          <a:p>
            <a:r>
              <a:rPr lang="en-US" dirty="0"/>
              <a:t>The pipeline latency changes with the operational intensity, but the MRAM access latency is fixed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558A2-B31E-3240-AD07-810FDA6883D6}"/>
              </a:ext>
            </a:extLst>
          </p:cNvPr>
          <p:cNvSpPr txBox="1"/>
          <p:nvPr/>
        </p:nvSpPr>
        <p:spPr>
          <a:xfrm>
            <a:off x="1581667" y="6553200"/>
            <a:ext cx="6069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*S. Williams et al., “Roofline: An Insightful Visual Performance Model for Multi-core Architectures,” CACM, 2009</a:t>
            </a:r>
          </a:p>
        </p:txBody>
      </p:sp>
    </p:spTree>
    <p:extLst>
      <p:ext uri="{BB962C8B-B14F-4D97-AF65-F5344CB8AC3E}">
        <p14:creationId xmlns:p14="http://schemas.microsoft.com/office/powerpoint/2010/main" val="10040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(II)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8A7E4E-46E7-A941-80D3-FF7FD6CFC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14162"/>
              </p:ext>
            </p:extLst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E47C952-0691-0D41-B462-344133A31237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B65AB58-6E39-E74F-9B09-13663BA35025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5D7AB2-F16C-0E43-8506-49F562DF246B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D4043-BC79-594D-8CAF-AFDF7EA7C71A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3AC6A-FF2B-4443-8C04-F757D7764BAC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0D2FD-15B9-3C47-A8D0-D0ABCBE3941B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17EF13-2289-E949-B65E-AAAF43AE5D4F}"/>
              </a:ext>
            </a:extLst>
          </p:cNvPr>
          <p:cNvSpPr/>
          <p:nvPr/>
        </p:nvSpPr>
        <p:spPr>
          <a:xfrm>
            <a:off x="5137078" y="1053733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increases with the operational intensity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744CA7D-8B32-0243-885E-B5D0E4098157}"/>
              </a:ext>
            </a:extLst>
          </p:cNvPr>
          <p:cNvSpPr/>
          <p:nvPr/>
        </p:nvSpPr>
        <p:spPr>
          <a:xfrm>
            <a:off x="5137077" y="2685989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compute-bound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is flat at its maximum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9559C1-0047-5C43-AE57-37811C246327}"/>
              </a:ext>
            </a:extLst>
          </p:cNvPr>
          <p:cNvSpPr/>
          <p:nvPr/>
        </p:nvSpPr>
        <p:spPr>
          <a:xfrm>
            <a:off x="464214" y="4298099"/>
            <a:ext cx="8215572" cy="1164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throughput saturation point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is the operational intensity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where the transition between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memory-bound region and the compute-bound region happens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25F215-D3B2-E442-A8A6-6C42B6FD453A}"/>
              </a:ext>
            </a:extLst>
          </p:cNvPr>
          <p:cNvSpPr/>
          <p:nvPr/>
        </p:nvSpPr>
        <p:spPr>
          <a:xfrm>
            <a:off x="464214" y="5615161"/>
            <a:ext cx="8215572" cy="7179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</p:spTree>
    <p:extLst>
      <p:ext uri="{BB962C8B-B14F-4D97-AF65-F5344CB8AC3E}">
        <p14:creationId xmlns:p14="http://schemas.microsoft.com/office/powerpoint/2010/main" val="23093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59E24-E535-D64D-85B0-011BC9DB4A07}"/>
              </a:ext>
            </a:extLst>
          </p:cNvPr>
          <p:cNvCxnSpPr/>
          <p:nvPr/>
        </p:nvCxnSpPr>
        <p:spPr>
          <a:xfrm>
            <a:off x="3491346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41E883-1B60-4245-BEE3-A3E5A2C7E597}"/>
              </a:ext>
            </a:extLst>
          </p:cNvPr>
          <p:cNvCxnSpPr/>
          <p:nvPr/>
        </p:nvCxnSpPr>
        <p:spPr>
          <a:xfrm>
            <a:off x="6458197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A803C-B0CE-994D-8E7E-4D96E70BB85C}"/>
              </a:ext>
            </a:extLst>
          </p:cNvPr>
          <p:cNvCxnSpPr/>
          <p:nvPr/>
        </p:nvCxnSpPr>
        <p:spPr>
          <a:xfrm>
            <a:off x="2693720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F0991-694A-0049-95C4-DF5503B8DF81}"/>
              </a:ext>
            </a:extLst>
          </p:cNvPr>
          <p:cNvCxnSpPr/>
          <p:nvPr/>
        </p:nvCxnSpPr>
        <p:spPr>
          <a:xfrm>
            <a:off x="6054437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943DF7-74DB-8946-95D6-77B823ED7BC0}"/>
              </a:ext>
            </a:extLst>
          </p:cNvPr>
          <p:cNvSpPr/>
          <p:nvPr/>
        </p:nvSpPr>
        <p:spPr>
          <a:xfrm>
            <a:off x="455254" y="4502818"/>
            <a:ext cx="8213894" cy="1904237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1D68544-6280-0F44-AB25-3F08225D1E62}"/>
              </a:ext>
            </a:extLst>
          </p:cNvPr>
          <p:cNvSpPr/>
          <p:nvPr/>
        </p:nvSpPr>
        <p:spPr>
          <a:xfrm>
            <a:off x="455254" y="4502813"/>
            <a:ext cx="8213894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59750-D689-3844-B105-218E641961E8}"/>
              </a:ext>
            </a:extLst>
          </p:cNvPr>
          <p:cNvSpPr txBox="1"/>
          <p:nvPr/>
        </p:nvSpPr>
        <p:spPr>
          <a:xfrm>
            <a:off x="465892" y="4929727"/>
            <a:ext cx="8213894" cy="1477328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arithmetic throughput of a DRAM Processing Unit (DPU) saturates at low or very low operational intensity</a:t>
            </a:r>
            <a:r>
              <a:rPr lang="en-US" dirty="0">
                <a:latin typeface="Cambria" panose="02040503050406030204" pitchFamily="18" charset="0"/>
              </a:rPr>
              <a:t> (e.g., 1 integer addition per 32-bit element). Thus, </a:t>
            </a:r>
            <a:r>
              <a:rPr lang="en-US" b="1" dirty="0">
                <a:latin typeface="Cambria" panose="02040503050406030204" pitchFamily="18" charset="0"/>
              </a:rPr>
              <a:t>the DPU is fundamentally a compute-bound processor.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We expect </a:t>
            </a:r>
            <a:r>
              <a:rPr lang="en-US" b="1" dirty="0">
                <a:latin typeface="Cambria" panose="02040503050406030204" pitchFamily="18" charset="0"/>
              </a:rPr>
              <a:t>most real-world workloads be compute-bound in the UPMEM PIM architecture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4233112"/>
            <a:ext cx="8787600" cy="82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019095-9E32-434D-84CE-951BD5CF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3118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685792"/>
            <a:ext cx="990600" cy="205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52120" y="4523992"/>
            <a:ext cx="1387896" cy="3810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9592" y="3360672"/>
            <a:ext cx="4648200" cy="245872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322" y="3322722"/>
            <a:ext cx="8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F37F64-70C8-0A4A-B569-3AE4C13C697B}"/>
              </a:ext>
            </a:extLst>
          </p:cNvPr>
          <p:cNvSpPr/>
          <p:nvPr/>
        </p:nvSpPr>
        <p:spPr>
          <a:xfrm>
            <a:off x="86335" y="872859"/>
            <a:ext cx="8968313" cy="5580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EDEE890-968C-4847-BCA7-3ED36572ED4E}"/>
              </a:ext>
            </a:extLst>
          </p:cNvPr>
          <p:cNvSpPr/>
          <p:nvPr/>
        </p:nvSpPr>
        <p:spPr>
          <a:xfrm>
            <a:off x="178200" y="3623917"/>
            <a:ext cx="8787600" cy="1585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ndara" panose="020E0502030303020204" pitchFamily="34" charset="0"/>
              </a:rPr>
              <a:t>Processing-In-Memory</a:t>
            </a:r>
            <a:r>
              <a:rPr lang="en-US" sz="3200" dirty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proposes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computing where it makes sense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(where data resides)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9B1E088-C508-1642-B71B-D6FEF9AF19AD}"/>
              </a:ext>
            </a:extLst>
          </p:cNvPr>
          <p:cNvSpPr/>
          <p:nvPr/>
        </p:nvSpPr>
        <p:spPr>
          <a:xfrm>
            <a:off x="178200" y="2403289"/>
            <a:ext cx="8787600" cy="10215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Compute systems should be more </a:t>
            </a:r>
            <a:r>
              <a:rPr lang="en-US" sz="2800" dirty="0">
                <a:solidFill>
                  <a:srgbClr val="FFC000"/>
                </a:solidFill>
                <a:latin typeface="Candara" panose="020E0502030303020204" pitchFamily="34" charset="0"/>
              </a:rPr>
              <a:t>data-centric</a:t>
            </a:r>
          </a:p>
        </p:txBody>
      </p:sp>
    </p:spTree>
    <p:extLst>
      <p:ext uri="{BB962C8B-B14F-4D97-AF65-F5344CB8AC3E}">
        <p14:creationId xmlns:p14="http://schemas.microsoft.com/office/powerpoint/2010/main" val="1930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79046" cy="5293805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common set of workloads</a:t>
            </a:r>
            <a:r>
              <a:rPr lang="en-US" dirty="0"/>
              <a:t> that can be used to </a:t>
            </a:r>
          </a:p>
          <a:p>
            <a:pPr lvl="2"/>
            <a:r>
              <a:rPr lang="en-US" dirty="0"/>
              <a:t>evaluate the UPMEM PIM architecture,</a:t>
            </a:r>
          </a:p>
          <a:p>
            <a:pPr lvl="2"/>
            <a:r>
              <a:rPr lang="en-US" dirty="0"/>
              <a:t>compare software improvements and compilers,</a:t>
            </a:r>
          </a:p>
          <a:p>
            <a:pPr lvl="2"/>
            <a:r>
              <a:rPr lang="en-US" dirty="0"/>
              <a:t>compare future PIM architectures and hardware</a:t>
            </a:r>
          </a:p>
          <a:p>
            <a:endParaRPr lang="en-US" dirty="0"/>
          </a:p>
          <a:p>
            <a:r>
              <a:rPr lang="en-US" dirty="0"/>
              <a:t>Two key selection criteria:</a:t>
            </a:r>
          </a:p>
          <a:p>
            <a:pPr lvl="1"/>
            <a:r>
              <a:rPr lang="en-US" dirty="0"/>
              <a:t>Selected workloads from </a:t>
            </a:r>
            <a:r>
              <a:rPr lang="en-US" dirty="0">
                <a:solidFill>
                  <a:srgbClr val="00B050"/>
                </a:solidFill>
              </a:rPr>
              <a:t>different application domains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Memory-bound workloads </a:t>
            </a:r>
            <a:r>
              <a:rPr lang="en-US" dirty="0"/>
              <a:t>on processor-centric architectures</a:t>
            </a:r>
          </a:p>
          <a:p>
            <a:pPr lvl="1"/>
            <a:endParaRPr lang="en-US" dirty="0"/>
          </a:p>
          <a:p>
            <a:r>
              <a:rPr lang="en-US" dirty="0"/>
              <a:t>14 different workloads, 16 different benchmarks*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23A56-4D1B-DD40-99B2-114152D0331D}"/>
              </a:ext>
            </a:extLst>
          </p:cNvPr>
          <p:cNvSpPr txBox="1"/>
          <p:nvPr/>
        </p:nvSpPr>
        <p:spPr>
          <a:xfrm>
            <a:off x="2852619" y="6545765"/>
            <a:ext cx="407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*There are two versions for two of the workloads (HST, SCAN).</a:t>
            </a:r>
          </a:p>
        </p:txBody>
      </p:sp>
    </p:spTree>
    <p:extLst>
      <p:ext uri="{BB962C8B-B14F-4D97-AF65-F5344CB8AC3E}">
        <p14:creationId xmlns:p14="http://schemas.microsoft.com/office/powerpoint/2010/main" val="23185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Application Domains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2219D4-777D-6E42-9BED-8AB0204C0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73816"/>
              </p:ext>
            </p:extLst>
          </p:nvPr>
        </p:nvGraphicFramePr>
        <p:xfrm>
          <a:off x="168275" y="936626"/>
          <a:ext cx="8894763" cy="54315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64921">
                  <a:extLst>
                    <a:ext uri="{9D8B030D-6E8A-4147-A177-3AD203B41FA5}">
                      <a16:colId xmlns:a16="http://schemas.microsoft.com/office/drawing/2014/main" val="1839206127"/>
                    </a:ext>
                  </a:extLst>
                </a:gridCol>
                <a:gridCol w="4165675">
                  <a:extLst>
                    <a:ext uri="{9D8B030D-6E8A-4147-A177-3AD203B41FA5}">
                      <a16:colId xmlns:a16="http://schemas.microsoft.com/office/drawing/2014/main" val="3573282612"/>
                    </a:ext>
                  </a:extLst>
                </a:gridCol>
                <a:gridCol w="1764167">
                  <a:extLst>
                    <a:ext uri="{9D8B030D-6E8A-4147-A177-3AD203B41FA5}">
                      <a16:colId xmlns:a16="http://schemas.microsoft.com/office/drawing/2014/main" val="362133022"/>
                    </a:ext>
                  </a:extLst>
                </a:gridCol>
              </a:tblGrid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Domain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Benchmark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Short name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0433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Dense linear algebra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0206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GEMV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24206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ndara" panose="020E0502030303020204" pitchFamily="34" charset="0"/>
                        </a:rPr>
                        <a:t>SpMV</a:t>
                      </a:r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0190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Databases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4675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32571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Binary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51127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Time Series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8381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Graph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Breadth-First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8143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Multilayer Perceptron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2061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Needleman-Wunsch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05944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93920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67408"/>
                  </a:ext>
                </a:extLst>
              </a:tr>
              <a:tr h="319501"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Parallel primitives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72034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(scan-scan-add)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35633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(reduce-scan-scan)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SCAN-RSS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5761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 transposition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3F1047-015F-EB4A-87A9-CA3BA6F28135}"/>
              </a:ext>
            </a:extLst>
          </p:cNvPr>
          <p:cNvGrpSpPr/>
          <p:nvPr/>
        </p:nvGrpSpPr>
        <p:grpSpPr>
          <a:xfrm>
            <a:off x="1605868" y="1936544"/>
            <a:ext cx="4032607" cy="2420014"/>
            <a:chOff x="1077871" y="272386"/>
            <a:chExt cx="3303777" cy="19706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3B38D0-DBB4-3E4D-88F0-E62285E416CC}"/>
                </a:ext>
              </a:extLst>
            </p:cNvPr>
            <p:cNvSpPr/>
            <p:nvPr/>
          </p:nvSpPr>
          <p:spPr>
            <a:xfrm>
              <a:off x="2565902" y="278736"/>
              <a:ext cx="1815746" cy="1964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4EF3E92-F297-0346-B557-F78C8A1FBE01}"/>
                </a:ext>
              </a:extLst>
            </p:cNvPr>
            <p:cNvSpPr/>
            <p:nvPr/>
          </p:nvSpPr>
          <p:spPr>
            <a:xfrm>
              <a:off x="1077871" y="272386"/>
              <a:ext cx="2796130" cy="853732"/>
            </a:xfrm>
            <a:prstGeom prst="triangle">
              <a:avLst>
                <a:gd name="adj" fmla="val 532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98E2FB-C354-CB45-A1A3-FA799E597BA1}"/>
                </a:ext>
              </a:extLst>
            </p:cNvPr>
            <p:cNvSpPr/>
            <p:nvPr/>
          </p:nvSpPr>
          <p:spPr>
            <a:xfrm>
              <a:off x="1093771" y="1126118"/>
              <a:ext cx="1484833" cy="111690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635C7-EB81-FB47-8C79-C67F8E69B45F}"/>
              </a:ext>
            </a:extLst>
          </p:cNvPr>
          <p:cNvCxnSpPr/>
          <p:nvPr/>
        </p:nvCxnSpPr>
        <p:spPr>
          <a:xfrm flipV="1">
            <a:off x="1625277" y="1928763"/>
            <a:ext cx="4019291" cy="23422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DA3F4-600C-BC45-BE3A-E9C292B6F12C}"/>
              </a:ext>
            </a:extLst>
          </p:cNvPr>
          <p:cNvCxnSpPr/>
          <p:nvPr/>
        </p:nvCxnSpPr>
        <p:spPr>
          <a:xfrm>
            <a:off x="3397497" y="1928762"/>
            <a:ext cx="48114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485349-9D21-B349-849C-EE276940B7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615117" y="1928777"/>
            <a:ext cx="1785740" cy="1042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EF336D-2DEB-D946-9D15-EC31EF403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25565"/>
              </p:ext>
            </p:extLst>
          </p:nvPr>
        </p:nvGraphicFramePr>
        <p:xfrm>
          <a:off x="527997" y="1664158"/>
          <a:ext cx="7920000" cy="35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2">
            <a:extLst>
              <a:ext uri="{FF2B5EF4-FFF2-40B4-BE49-F238E27FC236}">
                <a16:creationId xmlns:a16="http://schemas.microsoft.com/office/drawing/2014/main" id="{A4FCD16C-1481-B44C-93F3-54AB19B579EB}"/>
              </a:ext>
            </a:extLst>
          </p:cNvPr>
          <p:cNvSpPr txBox="1"/>
          <p:nvPr/>
        </p:nvSpPr>
        <p:spPr>
          <a:xfrm>
            <a:off x="6044877" y="1877518"/>
            <a:ext cx="2571125" cy="280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Peak compute</a:t>
            </a:r>
            <a:r>
              <a:rPr lang="en-US" sz="1400" baseline="0"/>
              <a:t> performance</a:t>
            </a:r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04B2-5B42-7E4D-AA84-E802F73D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Roofline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08F1-8C29-7644-B831-B18AA477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Advisor on an Intel Xeon E3-1225 v6 CPU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6EC04833-5240-1B4B-9210-533FDFA03F78}"/>
              </a:ext>
            </a:extLst>
          </p:cNvPr>
          <p:cNvSpPr txBox="1"/>
          <p:nvPr/>
        </p:nvSpPr>
        <p:spPr>
          <a:xfrm rot="19781696">
            <a:off x="1564317" y="3810845"/>
            <a:ext cx="671457" cy="3240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DRAM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89CC645-8B9D-8544-9599-F406B8042131}"/>
              </a:ext>
            </a:extLst>
          </p:cNvPr>
          <p:cNvSpPr txBox="1"/>
          <p:nvPr/>
        </p:nvSpPr>
        <p:spPr>
          <a:xfrm rot="19781696">
            <a:off x="1581862" y="2589041"/>
            <a:ext cx="384912" cy="313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1BBE4C-4E9E-C849-AA62-8AEFC3EF8D9B}"/>
              </a:ext>
            </a:extLst>
          </p:cNvPr>
          <p:cNvSpPr/>
          <p:nvPr/>
        </p:nvSpPr>
        <p:spPr>
          <a:xfrm>
            <a:off x="178200" y="5374639"/>
            <a:ext cx="8787600" cy="716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workloads fall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area of the Roofline</a:t>
            </a:r>
          </a:p>
        </p:txBody>
      </p:sp>
    </p:spTree>
    <p:extLst>
      <p:ext uri="{BB962C8B-B14F-4D97-AF65-F5344CB8AC3E}">
        <p14:creationId xmlns:p14="http://schemas.microsoft.com/office/powerpoint/2010/main" val="3282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9" grpId="0"/>
      <p:bldP spid="3" grpId="0" build="p"/>
      <p:bldP spid="10" grpId="0"/>
      <p:bldP spid="11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2D2EF-06EC-2A49-9BCD-BE2A2505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206"/>
            <a:ext cx="9144000" cy="280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Diversity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 are diverse: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 access patterns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Operations and datatypes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Communication/synchronization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4209F-B4E6-6040-8CD1-71212F5A3AEF}"/>
              </a:ext>
            </a:extLst>
          </p:cNvPr>
          <p:cNvSpPr/>
          <p:nvPr/>
        </p:nvSpPr>
        <p:spPr>
          <a:xfrm>
            <a:off x="7150960" y="2949535"/>
            <a:ext cx="1951613" cy="273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111634"/>
            <a:ext cx="8787600" cy="8319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305AA6-E8C9-FB4C-817B-0029654B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6801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1602B1-C5DD-0F49-B47D-31A2EF1A63C8}"/>
              </a:ext>
            </a:extLst>
          </p:cNvPr>
          <p:cNvSpPr/>
          <p:nvPr/>
        </p:nvSpPr>
        <p:spPr>
          <a:xfrm>
            <a:off x="178200" y="5145743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Strong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with the number of processors for a fixed problem size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50B84-15C2-184F-A6B8-5FEBD953F55A}"/>
              </a:ext>
            </a:extLst>
          </p:cNvPr>
          <p:cNvSpPr/>
          <p:nvPr/>
        </p:nvSpPr>
        <p:spPr>
          <a:xfrm>
            <a:off x="178200" y="5779994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Weak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with the number of processors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for a fixed problem size per processor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  <a:p>
            <a:r>
              <a:rPr lang="en-US" dirty="0"/>
              <a:t>Comparison of both UPMEM-based PIM systems to </a:t>
            </a:r>
            <a:r>
              <a:rPr lang="en-US" dirty="0">
                <a:solidFill>
                  <a:srgbClr val="00B050"/>
                </a:solidFill>
              </a:rPr>
              <a:t>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</p:txBody>
      </p:sp>
    </p:spTree>
    <p:extLst>
      <p:ext uri="{BB962C8B-B14F-4D97-AF65-F5344CB8AC3E}">
        <p14:creationId xmlns:p14="http://schemas.microsoft.com/office/powerpoint/2010/main" val="806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DPU</a:t>
            </a:r>
          </a:p>
          <a:p>
            <a:pPr lvl="1"/>
            <a:r>
              <a:rPr lang="en-US" sz="2100" dirty="0"/>
              <a:t>We set the </a:t>
            </a:r>
            <a:r>
              <a:rPr lang="en-US" sz="2100" dirty="0">
                <a:solidFill>
                  <a:srgbClr val="C00000"/>
                </a:solidFill>
              </a:rPr>
              <a:t>number of </a:t>
            </a:r>
            <a:r>
              <a:rPr lang="en-US" sz="2100" dirty="0" err="1">
                <a:solidFill>
                  <a:srgbClr val="C00000"/>
                </a:solidFill>
              </a:rPr>
              <a:t>tasklets</a:t>
            </a:r>
            <a:r>
              <a:rPr lang="en-US" sz="2100" dirty="0">
                <a:solidFill>
                  <a:srgbClr val="C00000"/>
                </a:solidFill>
              </a:rPr>
              <a:t> to 1, 2, 4, 8, and 16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</a:t>
            </a:r>
            <a:r>
              <a:rPr lang="en-US" sz="2100" dirty="0" err="1">
                <a:solidFill>
                  <a:srgbClr val="C00000"/>
                </a:solidFill>
              </a:rPr>
              <a:t>tasklet</a:t>
            </a:r>
            <a:endParaRPr lang="en-US" sz="21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E7FC-2264-0C4B-B3CB-C5EDA157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4" y="873419"/>
            <a:ext cx="5799539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B1A6BF-AE20-C142-9394-2E76B7A28C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9436" y="1323982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77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618 -0.00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FEFAF6-6F42-A648-82C4-AA559762BD29}"/>
              </a:ext>
            </a:extLst>
          </p:cNvPr>
          <p:cNvSpPr/>
          <p:nvPr/>
        </p:nvSpPr>
        <p:spPr>
          <a:xfrm>
            <a:off x="6082145" y="900545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TS, MLP, NW, HST-S, RED, SCAN-SSA (Scan kernel), SCAN-RSS (both kernels), and TRNS (Step 2 kernel), 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the best performing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is 16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0652FB-F54B-1C48-ABAE-FD147CB47971}"/>
              </a:ext>
            </a:extLst>
          </p:cNvPr>
          <p:cNvSpPr/>
          <p:nvPr/>
        </p:nvSpPr>
        <p:spPr>
          <a:xfrm>
            <a:off x="6082145" y="2304131"/>
            <a:ext cx="2981467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Speedups 1.5-2.0x as we double the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from 1 to 8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Speedups 1.2-1.5x from 8 to 16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since the pipeline throughput saturates at 11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tasklets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D249C5-8F6D-4243-B239-FC7965B7C953}"/>
              </a:ext>
            </a:extLst>
          </p:cNvPr>
          <p:cNvSpPr/>
          <p:nvPr/>
        </p:nvSpPr>
        <p:spPr>
          <a:xfrm>
            <a:off x="6071506" y="3699333"/>
            <a:ext cx="2981467" cy="272091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4B40945B-2B36-6B4C-B201-9B3AC7579F93}"/>
              </a:ext>
            </a:extLst>
          </p:cNvPr>
          <p:cNvSpPr/>
          <p:nvPr/>
        </p:nvSpPr>
        <p:spPr>
          <a:xfrm>
            <a:off x="6071506" y="369932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CBDE2-6C2A-3945-AC61-68CAAD589481}"/>
              </a:ext>
            </a:extLst>
          </p:cNvPr>
          <p:cNvSpPr txBox="1"/>
          <p:nvPr/>
        </p:nvSpPr>
        <p:spPr>
          <a:xfrm>
            <a:off x="6082144" y="4140097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A number of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greater than 11 is a good choice for most real-world workloads</a:t>
            </a:r>
            <a:r>
              <a:rPr lang="en-US" dirty="0">
                <a:latin typeface="Cambria" panose="02040503050406030204" pitchFamily="18" charset="0"/>
              </a:rPr>
              <a:t> we tested (16 kernels out of 19 kernels from 16 benchmarks), as it fully utilizes the DPU’s pipeline. </a:t>
            </a:r>
          </a:p>
        </p:txBody>
      </p:sp>
    </p:spTree>
    <p:extLst>
      <p:ext uri="{BB962C8B-B14F-4D97-AF65-F5344CB8AC3E}">
        <p14:creationId xmlns:p14="http://schemas.microsoft.com/office/powerpoint/2010/main" val="37821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E292C3-0E8D-4841-994C-D4D73D98130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60A17F-06E5-0841-AB77-08849D0AD9AA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49BD93-DADD-2343-892D-8537350276B3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(III)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7D56F87-CE24-C544-943E-EA90D593B7C6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intra-DPU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9AB5DB-78A8-E342-9FC3-F30C79A20284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F3EB09-6015-C940-85C5-4BAE034CD2D8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196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39" grpId="0" animBg="1"/>
      <p:bldP spid="40" grpId="0" animBg="1"/>
      <p:bldP spid="41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43" grpId="0" animBg="1"/>
      <p:bldP spid="44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505-2DAA-ED43-A184-C4D419F9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UPMEM Processing-in-DRAM Engine (2019)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247EB-0F00-D348-A874-BCF1EE2F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B0E41-6335-3B40-AB06-F5B4D651A9D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EB2FE4-BC58-E94C-8039-4CDE8EEB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51" y="964045"/>
            <a:ext cx="8610600" cy="51937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in DRAM Engine </a:t>
            </a:r>
          </a:p>
          <a:p>
            <a:r>
              <a:rPr lang="en-US" dirty="0"/>
              <a:t>Includes </a:t>
            </a:r>
            <a:r>
              <a:rPr lang="en-US" b="1" dirty="0"/>
              <a:t>standard DIMM modules</a:t>
            </a:r>
            <a:r>
              <a:rPr lang="en-US" dirty="0"/>
              <a:t>, with a </a:t>
            </a:r>
            <a:r>
              <a:rPr lang="en-US" b="1" dirty="0"/>
              <a:t>large number of DPU processors </a:t>
            </a:r>
            <a:r>
              <a:rPr lang="en-US" dirty="0"/>
              <a:t>combined with DRAM chips.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Replaces </a:t>
            </a:r>
            <a:r>
              <a:rPr lang="en-US" b="1" dirty="0"/>
              <a:t>standard</a:t>
            </a:r>
            <a:r>
              <a:rPr lang="en-US" dirty="0"/>
              <a:t> DIMMs</a:t>
            </a:r>
          </a:p>
          <a:p>
            <a:pPr lvl="1"/>
            <a:r>
              <a:rPr lang="en-US" dirty="0"/>
              <a:t>DDR4 R-DIMM modules</a:t>
            </a:r>
          </a:p>
          <a:p>
            <a:pPr lvl="2"/>
            <a:r>
              <a:rPr lang="en-US" dirty="0"/>
              <a:t>8GB+128 DPUs (16 PIM chips)</a:t>
            </a:r>
          </a:p>
          <a:p>
            <a:pPr lvl="2"/>
            <a:r>
              <a:rPr lang="en-US" dirty="0"/>
              <a:t>Standard 2x-nm DRAM process</a:t>
            </a:r>
          </a:p>
          <a:p>
            <a:pPr lvl="1"/>
            <a:r>
              <a:rPr lang="en-US" b="1" dirty="0"/>
              <a:t>Large amounts of</a:t>
            </a:r>
            <a:r>
              <a:rPr lang="en-US" dirty="0"/>
              <a:t> compute &amp; memory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331" y="2362200"/>
            <a:ext cx="3064669" cy="1809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94D00-96B4-E74E-917B-BA57463AF2F6}"/>
              </a:ext>
            </a:extLst>
          </p:cNvPr>
          <p:cNvSpPr txBox="1"/>
          <p:nvPr/>
        </p:nvSpPr>
        <p:spPr>
          <a:xfrm>
            <a:off x="184532" y="6452797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https://www.anandtech.com/show/14750/hot-chips-31-analysis-inmemory-processing-by-upmem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1677-FAD4-8147-AAAE-CAD39B29F335}"/>
              </a:ext>
            </a:extLst>
          </p:cNvPr>
          <p:cNvSpPr/>
          <p:nvPr/>
        </p:nvSpPr>
        <p:spPr>
          <a:xfrm>
            <a:off x="184532" y="6613279"/>
            <a:ext cx="7332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https://www.upmem.com/video-upmem-presenting-its-true-processing-in-memory-solution-hot-chips-2019/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06766-B570-B545-B275-3559CFC233C5}"/>
              </a:ext>
            </a:extLst>
          </p:cNvPr>
          <p:cNvGrpSpPr/>
          <p:nvPr/>
        </p:nvGrpSpPr>
        <p:grpSpPr>
          <a:xfrm>
            <a:off x="228600" y="4724400"/>
            <a:ext cx="8754585" cy="1709697"/>
            <a:chOff x="228600" y="4724400"/>
            <a:chExt cx="8754585" cy="17096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DF79F1-207B-C34F-AF17-579F237B3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4724400"/>
              <a:ext cx="8754585" cy="1709697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A8C06B5-1135-5C4F-83E8-E38AAB98D67C}"/>
                </a:ext>
              </a:extLst>
            </p:cNvPr>
            <p:cNvSpPr/>
            <p:nvPr/>
          </p:nvSpPr>
          <p:spPr bwMode="auto">
            <a:xfrm>
              <a:off x="228600" y="4725144"/>
              <a:ext cx="1440160" cy="134427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CPU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(x86, ARM, RV…)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C95700-D7D1-5644-851B-FF2666B58A9E}"/>
                </a:ext>
              </a:extLst>
            </p:cNvPr>
            <p:cNvGrpSpPr/>
            <p:nvPr/>
          </p:nvGrpSpPr>
          <p:grpSpPr>
            <a:xfrm>
              <a:off x="1727429" y="5030705"/>
              <a:ext cx="1247056" cy="733148"/>
              <a:chOff x="1740768" y="5013176"/>
              <a:chExt cx="1247056" cy="7331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51D41E-D38C-AC45-AD0E-16543ACA0601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33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Left-Right Arrow 5">
                <a:extLst>
                  <a:ext uri="{FF2B5EF4-FFF2-40B4-BE49-F238E27FC236}">
                    <a16:creationId xmlns:a16="http://schemas.microsoft.com/office/drawing/2014/main" id="{8C261558-8DDB-CE4D-A03B-11579E0FA88F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20080"/>
              </a:xfrm>
              <a:prstGeom prst="leftRightArrow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DDR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Data bus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0775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941BE-CEF0-5347-ACC1-F12E72C36CE7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(IV)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1115318-81A9-B848-8F52-807D0A621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0239"/>
              </p:ext>
            </p:extLst>
          </p:nvPr>
        </p:nvGraphicFramePr>
        <p:xfrm>
          <a:off x="2543184" y="2386868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EA73810-158E-744C-83F4-D03AC08D3967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2935F7E-2863-3442-BE6F-7AA65319EAAE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825D60B-5E60-7B4C-86BA-72C5832691C3}"/>
              </a:ext>
            </a:extLst>
          </p:cNvPr>
          <p:cNvSpPr/>
          <p:nvPr/>
        </p:nvSpPr>
        <p:spPr>
          <a:xfrm>
            <a:off x="6071506" y="3408378"/>
            <a:ext cx="2981467" cy="3011866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222A212D-AA50-3E47-A148-18CF3EFD2CFA}"/>
              </a:ext>
            </a:extLst>
          </p:cNvPr>
          <p:cNvSpPr/>
          <p:nvPr/>
        </p:nvSpPr>
        <p:spPr>
          <a:xfrm>
            <a:off x="6071506" y="340837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773D2-3525-634A-88DD-EE03165A7636}"/>
              </a:ext>
            </a:extLst>
          </p:cNvPr>
          <p:cNvSpPr txBox="1"/>
          <p:nvPr/>
        </p:nvSpPr>
        <p:spPr>
          <a:xfrm>
            <a:off x="6065156" y="3841425"/>
            <a:ext cx="2981467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Intensive use of </a:t>
            </a:r>
            <a:r>
              <a:rPr lang="en-US" b="1" dirty="0">
                <a:latin typeface="Cambria" panose="02040503050406030204" pitchFamily="18" charset="0"/>
              </a:rPr>
              <a:t>intra-DPU synchronization across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(e.g., mutexes, barriers, handshakes) may limit scalability</a:t>
            </a:r>
            <a:r>
              <a:rPr lang="en-US" dirty="0">
                <a:latin typeface="Cambria" panose="02040503050406030204" pitchFamily="18" charset="0"/>
              </a:rPr>
              <a:t>, sometimes causing the best performing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to be lower than 11.  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B54D56D-45A0-0E40-9D1D-09792D4C2674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27868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series"/>
        </p:bldSub>
      </p:bldGraphic>
      <p:bldP spid="45" grpId="0" animBg="1"/>
      <p:bldP spid="46" grpId="0" animBg="1"/>
      <p:bldP spid="4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1, 4, 16, 64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DPU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14C6C1-8A21-7246-9421-1A9F20ED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2" y="873419"/>
            <a:ext cx="5799541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</a:t>
            </a:r>
          </a:p>
        </p:txBody>
      </p:sp>
    </p:spTree>
    <p:extLst>
      <p:ext uri="{BB962C8B-B14F-4D97-AF65-F5344CB8AC3E}">
        <p14:creationId xmlns:p14="http://schemas.microsoft.com/office/powerpoint/2010/main" val="2142017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32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256, 512, 1024, 2048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/>
              <a:t>We do not show CPU-DPU/DPU-CPU transfer times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256 DPUs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C7CA-02F7-AC4B-B2DF-D55EAA6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3" y="873419"/>
            <a:ext cx="5580000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</a:t>
            </a:r>
          </a:p>
        </p:txBody>
      </p:sp>
    </p:spTree>
    <p:extLst>
      <p:ext uri="{BB962C8B-B14F-4D97-AF65-F5344CB8AC3E}">
        <p14:creationId xmlns:p14="http://schemas.microsoft.com/office/powerpoint/2010/main" val="1194525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Scaling: 1 Rank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1195541"/>
            <a:ext cx="2981467" cy="2980034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1195534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1621030"/>
            <a:ext cx="2981467" cy="255454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Equally-sized problems assigned to different DPUs and little/no inter-DPU synchronization lead to linear weak scaling </a:t>
            </a:r>
            <a:r>
              <a:rPr lang="en-US" sz="1600" dirty="0">
                <a:latin typeface="Cambria" panose="02040503050406030204" pitchFamily="18" charset="0"/>
              </a:rPr>
              <a:t>of the execution time spent on the DPUs (i.e., constant execution time when we increase the number of DPUs and the dataset size accordingly). 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CA248-79CF-0641-88D3-50FBC4F6804C}"/>
              </a:ext>
            </a:extLst>
          </p:cNvPr>
          <p:cNvSpPr/>
          <p:nvPr/>
        </p:nvSpPr>
        <p:spPr>
          <a:xfrm>
            <a:off x="6091359" y="4374036"/>
            <a:ext cx="2981467" cy="174892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D6060AC6-1DD7-004B-A5B3-5EE6C8BE57DF}"/>
              </a:ext>
            </a:extLst>
          </p:cNvPr>
          <p:cNvSpPr/>
          <p:nvPr/>
        </p:nvSpPr>
        <p:spPr>
          <a:xfrm>
            <a:off x="6091359" y="439128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DD269-106D-ED45-9D35-5B6F85BEFDB2}"/>
              </a:ext>
            </a:extLst>
          </p:cNvPr>
          <p:cNvSpPr txBox="1"/>
          <p:nvPr/>
        </p:nvSpPr>
        <p:spPr>
          <a:xfrm>
            <a:off x="6082145" y="4799526"/>
            <a:ext cx="2981467" cy="132343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Sustained bandwidth of parallel CPU-DPU/DPU-CPU transfers inside a rank of DPUs increases </a:t>
            </a:r>
            <a:r>
              <a:rPr lang="en-US" sz="1600" b="1" dirty="0" err="1">
                <a:latin typeface="Cambria" panose="02040503050406030204" pitchFamily="18" charset="0"/>
              </a:rPr>
              <a:t>sublinearly</a:t>
            </a:r>
            <a:r>
              <a:rPr lang="en-US" sz="1600" dirty="0">
                <a:latin typeface="Cambria" panose="02040503050406030204" pitchFamily="18" charset="0"/>
              </a:rPr>
              <a:t> with the number of DPUs.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D0A8-74EB-5548-933D-8257C29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8" y="873992"/>
            <a:ext cx="579954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5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both UPMEM-based PIM systems </a:t>
            </a:r>
            <a:r>
              <a:rPr lang="en-US" dirty="0">
                <a:solidFill>
                  <a:srgbClr val="00B050"/>
                </a:solidFill>
              </a:rPr>
              <a:t>to 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  <a:p>
            <a:r>
              <a:rPr lang="en-US" dirty="0"/>
              <a:t>We use </a:t>
            </a:r>
            <a:r>
              <a:rPr lang="en-US" dirty="0">
                <a:solidFill>
                  <a:srgbClr val="C00000"/>
                </a:solidFill>
              </a:rPr>
              <a:t>state-of-the-art CPU and GPU counterparts</a:t>
            </a:r>
            <a:r>
              <a:rPr lang="en-US" dirty="0"/>
              <a:t> of </a:t>
            </a:r>
            <a:r>
              <a:rPr lang="en-US" dirty="0" err="1"/>
              <a:t>PrIM</a:t>
            </a:r>
            <a:r>
              <a:rPr lang="en-US" dirty="0"/>
              <a:t> benchmarks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https://github.com/CMU-SAFARI/prim-benchmarks</a:t>
            </a:r>
            <a:endParaRPr lang="en-US" dirty="0"/>
          </a:p>
          <a:p>
            <a:r>
              <a:rPr lang="en-US" dirty="0"/>
              <a:t>We use the </a:t>
            </a:r>
            <a:r>
              <a:rPr lang="en-US" dirty="0">
                <a:solidFill>
                  <a:srgbClr val="0070C0"/>
                </a:solidFill>
              </a:rPr>
              <a:t>largest dataset that we can fit in the GPU</a:t>
            </a:r>
            <a:r>
              <a:rPr lang="en-US" dirty="0"/>
              <a:t> memory</a:t>
            </a:r>
          </a:p>
          <a:p>
            <a:r>
              <a:rPr lang="en-US" dirty="0"/>
              <a:t>We show overall execution time, including DPU kernel time and inter DPU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292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systems outperform the CPU for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all benchmarks except 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SpMV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BFS, and NW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417DB-CE0F-BF4A-94A8-271FA4EC1E26}"/>
              </a:ext>
            </a:extLst>
          </p:cNvPr>
          <p:cNvSpPr/>
          <p:nvPr/>
        </p:nvSpPr>
        <p:spPr>
          <a:xfrm>
            <a:off x="5605670" y="1378226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A0405-D778-6E49-BE7E-0F485EBA57C2}"/>
              </a:ext>
            </a:extLst>
          </p:cNvPr>
          <p:cNvSpPr/>
          <p:nvPr/>
        </p:nvSpPr>
        <p:spPr>
          <a:xfrm>
            <a:off x="6327914" y="1378225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0BD69-F7BB-A54E-96B5-49A2A6DC44F9}"/>
              </a:ext>
            </a:extLst>
          </p:cNvPr>
          <p:cNvSpPr/>
          <p:nvPr/>
        </p:nvSpPr>
        <p:spPr>
          <a:xfrm>
            <a:off x="7050158" y="1378224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are, respectively,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93.0x and 27.9x faster than the CPU for 13 of 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outperforms the GPU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10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with an average of 2.54x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performance 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640-DPU is within 65% 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performance of the GPU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for the same 10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41674-C562-A346-8D0B-95C18468A69A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6AFBF55-5425-1D49-B337-C7653377291F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7FE97D-2960-BC45-9EA4-C13EEE6396CB}"/>
              </a:ext>
            </a:extLst>
          </p:cNvPr>
          <p:cNvSpPr/>
          <p:nvPr/>
        </p:nvSpPr>
        <p:spPr>
          <a:xfrm>
            <a:off x="701177" y="3711348"/>
            <a:ext cx="7741646" cy="2703443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5D8526F-C3DC-4648-82BE-C22B75E8A537}"/>
              </a:ext>
            </a:extLst>
          </p:cNvPr>
          <p:cNvSpPr/>
          <p:nvPr/>
        </p:nvSpPr>
        <p:spPr>
          <a:xfrm>
            <a:off x="701177" y="3711347"/>
            <a:ext cx="7741646" cy="396000"/>
          </a:xfrm>
          <a:prstGeom prst="round2SameRect">
            <a:avLst>
              <a:gd name="adj1" fmla="val 3368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2CECB-52B0-4D46-AFF5-3E91BC237804}"/>
              </a:ext>
            </a:extLst>
          </p:cNvPr>
          <p:cNvSpPr txBox="1"/>
          <p:nvPr/>
        </p:nvSpPr>
        <p:spPr>
          <a:xfrm>
            <a:off x="701177" y="4106467"/>
            <a:ext cx="7741646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can outperform a state-of-the-art GPU</a:t>
            </a:r>
            <a:r>
              <a:rPr lang="en-US" dirty="0">
                <a:latin typeface="Cambria" panose="02040503050406030204" pitchFamily="18" charset="0"/>
              </a:rPr>
              <a:t> on workloads </a:t>
            </a:r>
            <a:r>
              <a:rPr lang="en-US" b="1" dirty="0">
                <a:latin typeface="Cambria" panose="02040503050406030204" pitchFamily="18" charset="0"/>
              </a:rPr>
              <a:t>with three key characteristics</a:t>
            </a:r>
            <a:r>
              <a:rPr lang="en-US" dirty="0">
                <a:latin typeface="Cambria" panose="02040503050406030204" pitchFamily="18" charset="0"/>
              </a:rPr>
              <a:t>: 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Streaming memory accesses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inter-DPU synchronization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use of integer multiplication, integer division, or floating point operations</a:t>
            </a:r>
          </a:p>
          <a:p>
            <a:r>
              <a:rPr lang="en-US" dirty="0">
                <a:latin typeface="Cambria" panose="02040503050406030204" pitchFamily="18" charset="0"/>
              </a:rPr>
              <a:t>These three key characteristics make a </a:t>
            </a:r>
            <a:r>
              <a:rPr lang="en-US" b="1" dirty="0">
                <a:latin typeface="Cambria" panose="02040503050406030204" pitchFamily="18" charset="0"/>
              </a:rPr>
              <a:t>workload potentially suitable to the UPMEM PIM architecture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640-DPU system consumes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on average 1.64x less energy than the CPU for all 16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For 12 benchmarks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, the 640-DPU system provides energy savings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5.23x over the CPU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286A357-218A-E84D-AC0C-807C6A1D662A}"/>
              </a:ext>
            </a:extLst>
          </p:cNvPr>
          <p:cNvSpPr/>
          <p:nvPr/>
        </p:nvSpPr>
        <p:spPr>
          <a:xfrm>
            <a:off x="1099930" y="1205948"/>
            <a:ext cx="3710609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2E23B-6947-3245-BDAD-1CD2B23A5DC7}"/>
              </a:ext>
            </a:extLst>
          </p:cNvPr>
          <p:cNvSpPr/>
          <p:nvPr/>
        </p:nvSpPr>
        <p:spPr>
          <a:xfrm>
            <a:off x="518822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1AADF-C020-4445-82CC-73A110C3C261}"/>
              </a:ext>
            </a:extLst>
          </p:cNvPr>
          <p:cNvSpPr/>
          <p:nvPr/>
        </p:nvSpPr>
        <p:spPr>
          <a:xfrm>
            <a:off x="591709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4" grpId="0" uiExpand="1">
        <p:bldAsOne/>
      </p:bldGraphic>
      <p:bldP spid="15" grpId="0" animBg="1"/>
      <p:bldP spid="16" grpId="0" animBg="1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990175"/>
            <a:ext cx="8787600" cy="3585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52B8E0-367F-B447-B19F-0CD1C985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871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Understanding a Modern PIM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FC009-0A42-9444-BC07-2ACD64DF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284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9BB4B7-D308-A343-86BB-DEF6AAC2424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77566-CAFF-0D40-9517-F4F799C2325B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9F54316-3400-BE47-91D0-5BF8A2AF3573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FDA02-7327-B546-9210-4967490D3EDA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4D2BF-C849-4E45-9193-07B0974758A9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B3CFB-184D-CA49-B103-8255F9C8EFE1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C1BB2-D09D-D043-9330-2E346F10189A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62ED09-6690-754B-9E64-C17091975622}"/>
              </a:ext>
            </a:extLst>
          </p:cNvPr>
          <p:cNvSpPr/>
          <p:nvPr/>
        </p:nvSpPr>
        <p:spPr>
          <a:xfrm>
            <a:off x="5247860" y="1172483"/>
            <a:ext cx="3392169" cy="2365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0EB9356-6B63-CE48-9614-A37E15880C50}"/>
              </a:ext>
            </a:extLst>
          </p:cNvPr>
          <p:cNvSpPr/>
          <p:nvPr/>
        </p:nvSpPr>
        <p:spPr>
          <a:xfrm>
            <a:off x="700200" y="4590270"/>
            <a:ext cx="7733584" cy="1130415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9BA37741-816E-554A-BC80-B489AA341C30}"/>
              </a:ext>
            </a:extLst>
          </p:cNvPr>
          <p:cNvSpPr/>
          <p:nvPr/>
        </p:nvSpPr>
        <p:spPr>
          <a:xfrm>
            <a:off x="700200" y="4590267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46EAB-FF17-3E42-8BF7-565BF59B1C19}"/>
              </a:ext>
            </a:extLst>
          </p:cNvPr>
          <p:cNvSpPr txBox="1"/>
          <p:nvPr/>
        </p:nvSpPr>
        <p:spPr>
          <a:xfrm>
            <a:off x="710216" y="5012799"/>
            <a:ext cx="7733584" cy="707886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UPMEM PIM architecture is fundamentally compute bound.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As a result, </a:t>
            </a:r>
            <a:r>
              <a:rPr lang="en-US" sz="2000" b="1" dirty="0">
                <a:latin typeface="Cambria" panose="02040503050406030204" pitchFamily="18" charset="0"/>
              </a:rPr>
              <a:t>the most suitable workloads are memory-bound.</a:t>
            </a:r>
          </a:p>
        </p:txBody>
      </p:sp>
    </p:spTree>
    <p:extLst>
      <p:ext uri="{BB962C8B-B14F-4D97-AF65-F5344CB8AC3E}">
        <p14:creationId xmlns:p14="http://schemas.microsoft.com/office/powerpoint/2010/main" val="3591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630703" y="5224836"/>
            <a:ext cx="7930201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use no arithmetic operations or use only simple operations</a:t>
            </a:r>
            <a:r>
              <a:rPr lang="en-US" sz="2000" dirty="0">
                <a:latin typeface="Cambria" panose="02040503050406030204" pitchFamily="18" charset="0"/>
              </a:rPr>
              <a:t> (e.g., bitwise operations and integer addition/subtraction).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700200" y="5224836"/>
            <a:ext cx="7733584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require little or no communication across DPUs (inter-DPU communication).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3C4AA8-C8CD-064D-9979-C3650E7F070B}"/>
              </a:ext>
            </a:extLst>
          </p:cNvPr>
          <p:cNvSpPr/>
          <p:nvPr/>
        </p:nvSpPr>
        <p:spPr>
          <a:xfrm>
            <a:off x="766461" y="1648286"/>
            <a:ext cx="7733584" cy="3887152"/>
          </a:xfrm>
          <a:prstGeom prst="roundRect">
            <a:avLst>
              <a:gd name="adj" fmla="val 2252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3526BC-9435-E84F-B68B-2C60EEB365A4}"/>
              </a:ext>
            </a:extLst>
          </p:cNvPr>
          <p:cNvSpPr/>
          <p:nvPr/>
        </p:nvSpPr>
        <p:spPr>
          <a:xfrm>
            <a:off x="766461" y="1648283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DD57-61CF-F14F-A41B-75B4CACDC863}"/>
              </a:ext>
            </a:extLst>
          </p:cNvPr>
          <p:cNvSpPr txBox="1"/>
          <p:nvPr/>
        </p:nvSpPr>
        <p:spPr>
          <a:xfrm>
            <a:off x="766461" y="2057563"/>
            <a:ext cx="7733584" cy="347787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CPUs in terms of performance and energy efficiency on most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benchmarks.</a:t>
            </a:r>
          </a:p>
          <a:p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GPUs on a majority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</a:t>
            </a:r>
            <a:r>
              <a:rPr lang="en-US" sz="2000" dirty="0">
                <a:latin typeface="Cambria" panose="02040503050406030204" pitchFamily="18" charset="0"/>
              </a:rPr>
              <a:t>, and the outlook is even more positive for future PIM systems. 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• UPMEM-based PIM systems are </a:t>
            </a:r>
            <a:r>
              <a:rPr lang="en-US" sz="2000" b="1" dirty="0">
                <a:latin typeface="Cambria" panose="02040503050406030204" pitchFamily="18" charset="0"/>
              </a:rPr>
              <a:t>more energy-efficient than state-of-the-art CPUs and GPUs on workloads that they provide performance improvements </a:t>
            </a:r>
            <a:r>
              <a:rPr lang="en-US" sz="2000" dirty="0">
                <a:latin typeface="Cambria" panose="02040503050406030204" pitchFamily="18" charset="0"/>
              </a:rPr>
              <a:t>over the CPUs and the GPUs. </a:t>
            </a:r>
          </a:p>
        </p:txBody>
      </p:sp>
    </p:spTree>
    <p:extLst>
      <p:ext uri="{BB962C8B-B14F-4D97-AF65-F5344CB8AC3E}">
        <p14:creationId xmlns:p14="http://schemas.microsoft.com/office/powerpoint/2010/main" val="1305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Understanding a Modern PIM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FC009-0A42-9444-BC07-2ACD64DF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337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44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el1goluj@gmail.com</a:t>
            </a:r>
          </a:p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5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8DE1-2DFF-8F4D-9D07-1B5E242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Observations, Recommendations,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A7D6-A66D-5442-B215-449631D9D656}"/>
              </a:ext>
            </a:extLst>
          </p:cNvPr>
          <p:cNvGrpSpPr/>
          <p:nvPr/>
        </p:nvGrpSpPr>
        <p:grpSpPr>
          <a:xfrm>
            <a:off x="300460" y="913670"/>
            <a:ext cx="4791692" cy="1960161"/>
            <a:chOff x="1630496" y="1483683"/>
            <a:chExt cx="6271846" cy="3483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956E0-8CDE-4B47-AF4F-DE0E5DD4B72D}"/>
                </a:ext>
              </a:extLst>
            </p:cNvPr>
            <p:cNvGrpSpPr/>
            <p:nvPr/>
          </p:nvGrpSpPr>
          <p:grpSpPr>
            <a:xfrm>
              <a:off x="1630496" y="1483683"/>
              <a:ext cx="6271845" cy="3483650"/>
              <a:chOff x="1652530" y="2170323"/>
              <a:chExt cx="5883007" cy="348365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D3F85-BDA6-1944-9DD5-4C7692DF9C31}"/>
                  </a:ext>
                </a:extLst>
              </p:cNvPr>
              <p:cNvSpPr/>
              <p:nvPr/>
            </p:nvSpPr>
            <p:spPr>
              <a:xfrm>
                <a:off x="1652530" y="2170323"/>
                <a:ext cx="5883007" cy="3483650"/>
              </a:xfrm>
              <a:prstGeom prst="roundRect">
                <a:avLst>
                  <a:gd name="adj" fmla="val 7357"/>
                </a:avLst>
              </a:prstGeom>
              <a:solidFill>
                <a:srgbClr val="F3FCF3"/>
              </a:solidFill>
              <a:ln w="44450"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36AC87D9-2689-F149-9CF6-7C3DA9DCC1F2}"/>
                  </a:ext>
                </a:extLst>
              </p:cNvPr>
              <p:cNvSpPr/>
              <p:nvPr/>
            </p:nvSpPr>
            <p:spPr>
              <a:xfrm>
                <a:off x="1652530" y="2179287"/>
                <a:ext cx="5883007" cy="575821"/>
              </a:xfrm>
              <a:prstGeom prst="round2SameRect">
                <a:avLst>
                  <a:gd name="adj1" fmla="val 33688"/>
                  <a:gd name="adj2" fmla="val 0"/>
                </a:avLst>
              </a:prstGeom>
              <a:solidFill>
                <a:srgbClr val="009901"/>
              </a:solidFill>
              <a:ln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0" bIns="0" rtlCol="0" anchor="ctr"/>
              <a:lstStyle/>
              <a:p>
                <a:r>
                  <a:rPr lang="en-US" sz="1400" b="1" i="1" dirty="0">
                    <a:latin typeface="Cambria" panose="02040503050406030204" pitchFamily="18" charset="0"/>
                  </a:rPr>
                  <a:t>GENERAL PROGRAMMING RECOMMENDATIONS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74F1D-0403-9F4B-8942-DD2EADB81DC6}"/>
                </a:ext>
              </a:extLst>
            </p:cNvPr>
            <p:cNvSpPr txBox="1"/>
            <p:nvPr/>
          </p:nvSpPr>
          <p:spPr>
            <a:xfrm>
              <a:off x="1630496" y="2043988"/>
              <a:ext cx="6271846" cy="2578748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Execute on the </a:t>
              </a:r>
              <a:r>
                <a:rPr lang="en-US" sz="1400" i="1" dirty="0">
                  <a:latin typeface="Cambria" panose="02040503050406030204" pitchFamily="18" charset="0"/>
                </a:rPr>
                <a:t>DRAM Processing Units</a:t>
              </a:r>
              <a:r>
                <a:rPr lang="en-US" sz="1400" dirty="0">
                  <a:latin typeface="Cambria" panose="02040503050406030204" pitchFamily="18" charset="0"/>
                </a:rPr>
                <a:t> (</a:t>
              </a:r>
              <a:r>
                <a:rPr lang="en-US" sz="1400" i="1" dirty="0">
                  <a:latin typeface="Cambria" panose="02040503050406030204" pitchFamily="18" charset="0"/>
                </a:rPr>
                <a:t>DPUs</a:t>
              </a:r>
              <a:r>
                <a:rPr lang="en-US" sz="1400" dirty="0">
                  <a:latin typeface="Cambria" panose="02040503050406030204" pitchFamily="18" charset="0"/>
                </a:rPr>
                <a:t>) </a:t>
              </a:r>
              <a:r>
                <a:rPr lang="en-US" sz="1400" b="1" dirty="0">
                  <a:latin typeface="Cambria" panose="02040503050406030204" pitchFamily="18" charset="0"/>
                </a:rPr>
                <a:t>portions of parallel code</a:t>
              </a:r>
              <a:r>
                <a:rPr lang="en-US" sz="1400" dirty="0">
                  <a:latin typeface="Cambria" panose="02040503050406030204" pitchFamily="18" charset="0"/>
                </a:rPr>
                <a:t> that are as long as possible.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Split the workload into </a:t>
              </a:r>
              <a:r>
                <a:rPr lang="en-US" sz="1400" b="1" dirty="0">
                  <a:latin typeface="Cambria" panose="02040503050406030204" pitchFamily="18" charset="0"/>
                </a:rPr>
                <a:t>independent data blocks</a:t>
              </a:r>
              <a:r>
                <a:rPr lang="en-US" sz="1400" dirty="0">
                  <a:latin typeface="Cambria" panose="02040503050406030204" pitchFamily="18" charset="0"/>
                </a:rPr>
                <a:t>, which the DPUs operate on independently.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Use </a:t>
              </a:r>
              <a:r>
                <a:rPr lang="en-US" sz="1400" b="1" dirty="0">
                  <a:latin typeface="Cambria" panose="02040503050406030204" pitchFamily="18" charset="0"/>
                </a:rPr>
                <a:t>as many working DPUs </a:t>
              </a:r>
              <a:r>
                <a:rPr lang="en-US" sz="1400" dirty="0">
                  <a:latin typeface="Cambria" panose="02040503050406030204" pitchFamily="18" charset="0"/>
                </a:rPr>
                <a:t>in the system as possible.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Launch at least </a:t>
              </a:r>
              <a:r>
                <a:rPr lang="en-US" sz="1400" b="1" dirty="0">
                  <a:latin typeface="Cambria" panose="02040503050406030204" pitchFamily="18" charset="0"/>
                </a:rPr>
                <a:t>11 </a:t>
              </a:r>
              <a:r>
                <a:rPr lang="en-US" sz="1400" b="1" i="1" dirty="0" err="1">
                  <a:latin typeface="Cambria" panose="02040503050406030204" pitchFamily="18" charset="0"/>
                </a:rPr>
                <a:t>tasklets</a:t>
              </a:r>
              <a:r>
                <a:rPr lang="en-US" sz="1400" b="1" dirty="0">
                  <a:latin typeface="Cambria" panose="02040503050406030204" pitchFamily="18" charset="0"/>
                </a:rPr>
                <a:t> (i.e., software threads)</a:t>
              </a:r>
              <a:r>
                <a:rPr lang="en-US" sz="1400" dirty="0">
                  <a:latin typeface="Cambria" panose="02040503050406030204" pitchFamily="18" charset="0"/>
                </a:rPr>
                <a:t> per DPU.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5E813-C8D6-6043-B396-B074EA615142}"/>
              </a:ext>
            </a:extLst>
          </p:cNvPr>
          <p:cNvGrpSpPr/>
          <p:nvPr/>
        </p:nvGrpSpPr>
        <p:grpSpPr>
          <a:xfrm>
            <a:off x="3574543" y="3036080"/>
            <a:ext cx="5272574" cy="1071018"/>
            <a:chOff x="4546948" y="1816269"/>
            <a:chExt cx="4478145" cy="232807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0F5691-C71C-E14A-9B16-3F6393F2A21F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D1C95A56-ADE7-AF40-BCD9-73E46003A275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6FC7B-64B6-C248-A3F9-0C6391878FBE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14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597EDD-AF99-C74B-957D-3E0D3904C88E}"/>
              </a:ext>
            </a:extLst>
          </p:cNvPr>
          <p:cNvGrpSpPr/>
          <p:nvPr/>
        </p:nvGrpSpPr>
        <p:grpSpPr>
          <a:xfrm>
            <a:off x="300460" y="4255262"/>
            <a:ext cx="3384611" cy="1528185"/>
            <a:chOff x="1643281" y="4361976"/>
            <a:chExt cx="6864225" cy="170713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6B5677-DF2E-FE45-AA85-DB283C5C0122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5F25360B-332A-B849-82FD-C665D784F041}"/>
                </a:ext>
              </a:extLst>
            </p:cNvPr>
            <p:cNvSpPr/>
            <p:nvPr/>
          </p:nvSpPr>
          <p:spPr>
            <a:xfrm>
              <a:off x="1643281" y="4361976"/>
              <a:ext cx="6864225" cy="361939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A2A50-C25A-674F-8085-8824E02AE17B}"/>
                </a:ext>
              </a:extLst>
            </p:cNvPr>
            <p:cNvSpPr txBox="1"/>
            <p:nvPr/>
          </p:nvSpPr>
          <p:spPr>
            <a:xfrm>
              <a:off x="1643281" y="4731882"/>
              <a:ext cx="6864225" cy="1169551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14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14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D33620-5C64-2549-B884-8B2B16CAE0BD}"/>
              </a:ext>
            </a:extLst>
          </p:cNvPr>
          <p:cNvGrpSpPr/>
          <p:nvPr/>
        </p:nvGrpSpPr>
        <p:grpSpPr>
          <a:xfrm>
            <a:off x="3883231" y="5299876"/>
            <a:ext cx="4960476" cy="1071018"/>
            <a:chOff x="4546948" y="1816269"/>
            <a:chExt cx="4478145" cy="232807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FB0880E-31A3-9A43-948E-4959436BC3F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9F2F2"/>
            </a:solidFill>
            <a:ln w="44450"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Round Same Side Corner Rectangle 25">
              <a:extLst>
                <a:ext uri="{FF2B5EF4-FFF2-40B4-BE49-F238E27FC236}">
                  <a16:creationId xmlns:a16="http://schemas.microsoft.com/office/drawing/2014/main" id="{5FB3EDB7-8409-3A4E-A7C7-48668EC08BA0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660000"/>
            </a:solidFill>
            <a:ln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KEY TAKEAWAY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7673-D23A-5F41-85EC-946E24CDAEBF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The UPMEM PIM architecture is fundamentally compute bound. </a:t>
              </a:r>
              <a:r>
                <a:rPr lang="en-US" sz="1400" dirty="0">
                  <a:latin typeface="Cambria" panose="02040503050406030204" pitchFamily="18" charset="0"/>
                </a:rPr>
                <a:t>As a result, </a:t>
              </a:r>
              <a:r>
                <a:rPr lang="en-US" sz="1400" b="1" dirty="0">
                  <a:latin typeface="Cambria" panose="02040503050406030204" pitchFamily="18" charset="0"/>
                </a:rPr>
                <a:t>the most suitable work- loads are memory-bound.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40846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UPMEM DIMMs coexist with conventional DIMMs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Integration of UPMEM DIMMs in a system follows an </a:t>
            </a:r>
            <a:r>
              <a:rPr lang="en-US" dirty="0">
                <a:solidFill>
                  <a:srgbClr val="00B050"/>
                </a:solidFill>
              </a:rPr>
              <a:t>accelerator model</a:t>
            </a:r>
          </a:p>
          <a:p>
            <a:endParaRPr lang="en-US" dirty="0"/>
          </a:p>
          <a:p>
            <a:r>
              <a:rPr lang="en-US" dirty="0"/>
              <a:t>UPMEM DIMMs can be seen as a </a:t>
            </a:r>
            <a:r>
              <a:rPr lang="en-US" dirty="0">
                <a:solidFill>
                  <a:srgbClr val="0070C0"/>
                </a:solidFill>
              </a:rPr>
              <a:t>loosely coupled accelerator</a:t>
            </a:r>
            <a:endParaRPr lang="en-US" dirty="0"/>
          </a:p>
          <a:p>
            <a:pPr lvl="1"/>
            <a:r>
              <a:rPr lang="en-US" dirty="0"/>
              <a:t>Explicit data movement between the main processor (host CPU) and the accelerator (UPMEM)</a:t>
            </a:r>
          </a:p>
          <a:p>
            <a:pPr lvl="1"/>
            <a:r>
              <a:rPr lang="en-US" dirty="0"/>
              <a:t>Explicit kernel launch onto the UPMEM processors</a:t>
            </a:r>
          </a:p>
          <a:p>
            <a:endParaRPr lang="en-US" dirty="0"/>
          </a:p>
          <a:p>
            <a:r>
              <a:rPr lang="en-US" dirty="0"/>
              <a:t>This resembles GPU computing</a:t>
            </a:r>
          </a:p>
        </p:txBody>
      </p:sp>
    </p:spTree>
    <p:extLst>
      <p:ext uri="{BB962C8B-B14F-4D97-AF65-F5344CB8AC3E}">
        <p14:creationId xmlns:p14="http://schemas.microsoft.com/office/powerpoint/2010/main" val="51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12310</TotalTime>
  <Words>4862</Words>
  <Application>Microsoft Macintosh PowerPoint</Application>
  <PresentationFormat>On-screen Show (4:3)</PresentationFormat>
  <Paragraphs>832</Paragraphs>
  <Slides>67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67</vt:i4>
      </vt:variant>
    </vt:vector>
  </HeadingPairs>
  <TitlesOfParts>
    <vt:vector size="92" baseType="lpstr">
      <vt:lpstr>ＭＳ Ｐゴシック</vt:lpstr>
      <vt:lpstr>Adobe Garamond Pro</vt:lpstr>
      <vt:lpstr>Arial</vt:lpstr>
      <vt:lpstr>Beirut</vt:lpstr>
      <vt:lpstr>Calibri</vt:lpstr>
      <vt:lpstr>Calibri Light</vt:lpstr>
      <vt:lpstr>Cambria</vt:lpstr>
      <vt:lpstr>Cambria Math</vt:lpstr>
      <vt:lpstr>Candara</vt:lpstr>
      <vt:lpstr>Courier</vt:lpstr>
      <vt:lpstr>Futura Medium</vt:lpstr>
      <vt:lpstr>Garamond</vt:lpstr>
      <vt:lpstr>Geneva</vt:lpstr>
      <vt:lpstr>Segoe UI</vt:lpstr>
      <vt:lpstr>Segoe UI Historic</vt:lpstr>
      <vt:lpstr>Segoe UI Symbol</vt:lpstr>
      <vt:lpstr>Tahoma</vt:lpstr>
      <vt:lpstr>Times</vt:lpstr>
      <vt:lpstr>Wingdings</vt:lpstr>
      <vt:lpstr>Office Theme</vt:lpstr>
      <vt:lpstr>1_Edge</vt:lpstr>
      <vt:lpstr>Edge</vt:lpstr>
      <vt:lpstr>3_Edge</vt:lpstr>
      <vt:lpstr>4_Edge</vt:lpstr>
      <vt:lpstr>2_Edge</vt:lpstr>
      <vt:lpstr>PowerPoint Presentation</vt:lpstr>
      <vt:lpstr>Executive Summary</vt:lpstr>
      <vt:lpstr>Data Movement in Computing Systems</vt:lpstr>
      <vt:lpstr>Data Movement in Computing Systems</vt:lpstr>
      <vt:lpstr>UPMEM Processing-in-DRAM Engine (2019)</vt:lpstr>
      <vt:lpstr>Understanding a Modern PIM Architecture</vt:lpstr>
      <vt:lpstr>Observations, Recommendations, Takeaways</vt:lpstr>
      <vt:lpstr>Outline</vt:lpstr>
      <vt:lpstr>Accelerator Model</vt:lpstr>
      <vt:lpstr>System Organization (I)</vt:lpstr>
      <vt:lpstr>System Organization (II)</vt:lpstr>
      <vt:lpstr>2,560-DPU System</vt:lpstr>
      <vt:lpstr>640-DPU System</vt:lpstr>
      <vt:lpstr>Outline</vt:lpstr>
      <vt:lpstr>Vector Addition (VA)</vt:lpstr>
      <vt:lpstr>CPU-DPU/DPU-CPU Data Transfers</vt:lpstr>
      <vt:lpstr>Inter-DPU Communication</vt:lpstr>
      <vt:lpstr>How Fast are these Data Transfers? </vt:lpstr>
      <vt:lpstr>CPU-DPU/DPU-CPU Transfers: 1 DPU</vt:lpstr>
      <vt:lpstr>CPU-DPU/DPU-CPU Transfers: 1 Rank</vt:lpstr>
      <vt:lpstr>Outline</vt:lpstr>
      <vt:lpstr>DRAM Processing Unit</vt:lpstr>
      <vt:lpstr>DPU Pipeline</vt:lpstr>
      <vt:lpstr>Arithmetic Throughput: Microbenchmark</vt:lpstr>
      <vt:lpstr>Arithmetic Throughput: 11 Tasklets</vt:lpstr>
      <vt:lpstr>Arithmetic Throughput: Native Support</vt:lpstr>
      <vt:lpstr>DPU: WRAM Bandwidth</vt:lpstr>
      <vt:lpstr>DPU: MRAM Latency and Bandwidth</vt:lpstr>
      <vt:lpstr>MRAM Bandwidth</vt:lpstr>
      <vt:lpstr>MRAM Read and Write Latency (I)</vt:lpstr>
      <vt:lpstr>MRAM Read and Write Latency (II)</vt:lpstr>
      <vt:lpstr>MRAM Bandwidth</vt:lpstr>
      <vt:lpstr>STREAM Benchmark: Bandwidth Saturation</vt:lpstr>
      <vt:lpstr>MRAM Bandwidth</vt:lpstr>
      <vt:lpstr>DPU: Arithmetic Throughput vs. Operational Intensity</vt:lpstr>
      <vt:lpstr>Arithmetic Throughput vs. Operational Intensity (I)</vt:lpstr>
      <vt:lpstr>Arithmetic Throughput vs. Operational Intensity (II)</vt:lpstr>
      <vt:lpstr>Arithmetic Throughput vs. Operational Intensity (III)</vt:lpstr>
      <vt:lpstr>Outline</vt:lpstr>
      <vt:lpstr>PrIM Benchmarks</vt:lpstr>
      <vt:lpstr>PrIM Benchmarks: Application Domains</vt:lpstr>
      <vt:lpstr>Roofline Model</vt:lpstr>
      <vt:lpstr>PrIM Benchmarks: Diversity</vt:lpstr>
      <vt:lpstr>Outline</vt:lpstr>
      <vt:lpstr>Evaluation Methodology</vt:lpstr>
      <vt:lpstr>Evaluation Methodology</vt:lpstr>
      <vt:lpstr>Strong Scaling: 1 DPU (I)</vt:lpstr>
      <vt:lpstr>Strong Scaling: 1 DPU (II)</vt:lpstr>
      <vt:lpstr>Strong Scaling: 1 DPU (III)</vt:lpstr>
      <vt:lpstr>Strong Scaling: 1 DPU (IV)</vt:lpstr>
      <vt:lpstr>Strong Scaling: 1 Rank</vt:lpstr>
      <vt:lpstr>Strong Scaling: 32 Ranks</vt:lpstr>
      <vt:lpstr>Weak Scaling: 1 Rank</vt:lpstr>
      <vt:lpstr>CPU/GPU: Evaluation Methodology</vt:lpstr>
      <vt:lpstr>CPU/GPU: Performance Comparison (I)</vt:lpstr>
      <vt:lpstr>CPU/GPU: Performance Comparison (II)</vt:lpstr>
      <vt:lpstr>CPU/GPU: Performance Comparison (III)</vt:lpstr>
      <vt:lpstr>CPU/GPU: Energy Comparison</vt:lpstr>
      <vt:lpstr>Outline</vt:lpstr>
      <vt:lpstr>Key Takeaway 1</vt:lpstr>
      <vt:lpstr>Key Takeaway 2</vt:lpstr>
      <vt:lpstr>Key Takeaway 3</vt:lpstr>
      <vt:lpstr>Key Takeaway 4</vt:lpstr>
      <vt:lpstr>Executive Summary</vt:lpstr>
      <vt:lpstr>Understanding a Modern PIM Architecture</vt:lpstr>
      <vt:lpstr>PrIM Repository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Juan Gómez-Luna</cp:lastModifiedBy>
  <cp:revision>733</cp:revision>
  <dcterms:created xsi:type="dcterms:W3CDTF">2020-09-04T14:15:51Z</dcterms:created>
  <dcterms:modified xsi:type="dcterms:W3CDTF">2021-07-04T16:47:46Z</dcterms:modified>
</cp:coreProperties>
</file>