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5"/>
  </p:notesMasterIdLst>
  <p:sldIdLst>
    <p:sldId id="257" r:id="rId2"/>
    <p:sldId id="316" r:id="rId3"/>
    <p:sldId id="258" r:id="rId4"/>
    <p:sldId id="290" r:id="rId5"/>
    <p:sldId id="314" r:id="rId6"/>
    <p:sldId id="335" r:id="rId7"/>
    <p:sldId id="294" r:id="rId8"/>
    <p:sldId id="326" r:id="rId9"/>
    <p:sldId id="259" r:id="rId10"/>
    <p:sldId id="333" r:id="rId11"/>
    <p:sldId id="261" r:id="rId12"/>
    <p:sldId id="336" r:id="rId13"/>
    <p:sldId id="289" r:id="rId14"/>
    <p:sldId id="334" r:id="rId15"/>
    <p:sldId id="297" r:id="rId16"/>
    <p:sldId id="342" r:id="rId17"/>
    <p:sldId id="349" r:id="rId18"/>
    <p:sldId id="263" r:id="rId19"/>
    <p:sldId id="292" r:id="rId20"/>
    <p:sldId id="343" r:id="rId21"/>
    <p:sldId id="341" r:id="rId22"/>
    <p:sldId id="327" r:id="rId23"/>
    <p:sldId id="344" r:id="rId24"/>
    <p:sldId id="330" r:id="rId25"/>
    <p:sldId id="345" r:id="rId26"/>
    <p:sldId id="269" r:id="rId27"/>
    <p:sldId id="352" r:id="rId28"/>
    <p:sldId id="270" r:id="rId29"/>
    <p:sldId id="351" r:id="rId30"/>
    <p:sldId id="320" r:id="rId31"/>
    <p:sldId id="308" r:id="rId32"/>
    <p:sldId id="273" r:id="rId33"/>
    <p:sldId id="347" r:id="rId34"/>
    <p:sldId id="353" r:id="rId35"/>
    <p:sldId id="346" r:id="rId36"/>
    <p:sldId id="299" r:id="rId37"/>
    <p:sldId id="331" r:id="rId38"/>
    <p:sldId id="288" r:id="rId39"/>
    <p:sldId id="266" r:id="rId40"/>
    <p:sldId id="310" r:id="rId41"/>
    <p:sldId id="272" r:id="rId42"/>
    <p:sldId id="323" r:id="rId43"/>
    <p:sldId id="312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5" autoAdjust="0"/>
    <p:restoredTop sz="81597" autoAdjust="0"/>
  </p:normalViewPr>
  <p:slideViewPr>
    <p:cSldViewPr snapToGrid="0">
      <p:cViewPr>
        <p:scale>
          <a:sx n="101" d="100"/>
          <a:sy n="101" d="100"/>
        </p:scale>
        <p:origin x="1210" y="7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nellopoulos Konstantinos" userId="c97dae7913c683d6" providerId="LiveId" clId="{345D9CC2-C00E-4FA3-85F0-5AFF45C84018}"/>
    <pc:docChg chg="undo custSel addSld delSld modSld">
      <pc:chgData name="Kanellopoulos Konstantinos" userId="c97dae7913c683d6" providerId="LiveId" clId="{345D9CC2-C00E-4FA3-85F0-5AFF45C84018}" dt="2019-10-15T06:10:02.660" v="6447"/>
      <pc:docMkLst>
        <pc:docMk/>
      </pc:docMkLst>
      <pc:sldChg chg="addSp delSp modSp modNotesTx">
        <pc:chgData name="Kanellopoulos Konstantinos" userId="c97dae7913c683d6" providerId="LiveId" clId="{345D9CC2-C00E-4FA3-85F0-5AFF45C84018}" dt="2019-10-15T05:27:36.975" v="4893" actId="478"/>
        <pc:sldMkLst>
          <pc:docMk/>
          <pc:sldMk cId="307322487" sldId="257"/>
        </pc:sldMkLst>
        <pc:picChg chg="add del mod">
          <ac:chgData name="Kanellopoulos Konstantinos" userId="c97dae7913c683d6" providerId="LiveId" clId="{345D9CC2-C00E-4FA3-85F0-5AFF45C84018}" dt="2019-10-15T05:27:36.975" v="4893" actId="478"/>
          <ac:picMkLst>
            <pc:docMk/>
            <pc:sldMk cId="307322487" sldId="257"/>
            <ac:picMk id="1026" creationId="{39A4C6BB-CEB0-4A1D-901C-742E6ACA4831}"/>
          </ac:picMkLst>
        </pc:picChg>
      </pc:sldChg>
      <pc:sldChg chg="addSp delSp modSp delAnim modAnim modNotesTx">
        <pc:chgData name="Kanellopoulos Konstantinos" userId="c97dae7913c683d6" providerId="LiveId" clId="{345D9CC2-C00E-4FA3-85F0-5AFF45C84018}" dt="2019-10-15T04:13:58.903" v="2388" actId="20577"/>
        <pc:sldMkLst>
          <pc:docMk/>
          <pc:sldMk cId="2477518713" sldId="259"/>
        </pc:sldMkLst>
        <pc:spChg chg="mod">
          <ac:chgData name="Kanellopoulos Konstantinos" userId="c97dae7913c683d6" providerId="LiveId" clId="{345D9CC2-C00E-4FA3-85F0-5AFF45C84018}" dt="2019-10-15T04:13:58.903" v="2388" actId="20577"/>
          <ac:spMkLst>
            <pc:docMk/>
            <pc:sldMk cId="2477518713" sldId="259"/>
            <ac:spMk id="11" creationId="{88504A80-479C-4E4F-965E-C08F578EDC0E}"/>
          </ac:spMkLst>
        </pc:spChg>
        <pc:spChg chg="add mod">
          <ac:chgData name="Kanellopoulos Konstantinos" userId="c97dae7913c683d6" providerId="LiveId" clId="{345D9CC2-C00E-4FA3-85F0-5AFF45C84018}" dt="2019-10-15T03:50:21.502" v="1256" actId="20577"/>
          <ac:spMkLst>
            <pc:docMk/>
            <pc:sldMk cId="2477518713" sldId="259"/>
            <ac:spMk id="52" creationId="{C66828E9-A6E6-4EA9-A479-3A62E62441C6}"/>
          </ac:spMkLst>
        </pc:spChg>
        <pc:spChg chg="add mod">
          <ac:chgData name="Kanellopoulos Konstantinos" userId="c97dae7913c683d6" providerId="LiveId" clId="{345D9CC2-C00E-4FA3-85F0-5AFF45C84018}" dt="2019-10-15T03:51:10.086" v="1271" actId="20577"/>
          <ac:spMkLst>
            <pc:docMk/>
            <pc:sldMk cId="2477518713" sldId="259"/>
            <ac:spMk id="53" creationId="{4AAC52B8-D7C6-4336-9890-06F40A186826}"/>
          </ac:spMkLst>
        </pc:spChg>
        <pc:spChg chg="del">
          <ac:chgData name="Kanellopoulos Konstantinos" userId="c97dae7913c683d6" providerId="LiveId" clId="{345D9CC2-C00E-4FA3-85F0-5AFF45C84018}" dt="2019-10-15T03:26:42.952" v="145" actId="478"/>
          <ac:spMkLst>
            <pc:docMk/>
            <pc:sldMk cId="2477518713" sldId="259"/>
            <ac:spMk id="55" creationId="{B20E994C-EBF6-448F-9DB2-526F6AEA146C}"/>
          </ac:spMkLst>
        </pc:spChg>
      </pc:sldChg>
      <pc:sldChg chg="modSp modNotesTx">
        <pc:chgData name="Kanellopoulos Konstantinos" userId="c97dae7913c683d6" providerId="LiveId" clId="{345D9CC2-C00E-4FA3-85F0-5AFF45C84018}" dt="2019-10-15T04:13:52.293" v="2386" actId="20577"/>
        <pc:sldMkLst>
          <pc:docMk/>
          <pc:sldMk cId="2240597721" sldId="261"/>
        </pc:sldMkLst>
        <pc:spChg chg="mod">
          <ac:chgData name="Kanellopoulos Konstantinos" userId="c97dae7913c683d6" providerId="LiveId" clId="{345D9CC2-C00E-4FA3-85F0-5AFF45C84018}" dt="2019-10-14T18:16:15.548" v="79" actId="20577"/>
          <ac:spMkLst>
            <pc:docMk/>
            <pc:sldMk cId="2240597721" sldId="261"/>
            <ac:spMk id="8" creationId="{8B6A2CA4-7629-4707-B496-C28C2D2B612E}"/>
          </ac:spMkLst>
        </pc:spChg>
      </pc:sldChg>
      <pc:sldChg chg="modSp modNotesTx">
        <pc:chgData name="Kanellopoulos Konstantinos" userId="c97dae7913c683d6" providerId="LiveId" clId="{345D9CC2-C00E-4FA3-85F0-5AFF45C84018}" dt="2019-10-15T04:24:39.913" v="3001" actId="113"/>
        <pc:sldMkLst>
          <pc:docMk/>
          <pc:sldMk cId="711417289" sldId="263"/>
        </pc:sldMkLst>
        <pc:spChg chg="mod">
          <ac:chgData name="Kanellopoulos Konstantinos" userId="c97dae7913c683d6" providerId="LiveId" clId="{345D9CC2-C00E-4FA3-85F0-5AFF45C84018}" dt="2019-10-15T04:24:39.913" v="3001" actId="113"/>
          <ac:spMkLst>
            <pc:docMk/>
            <pc:sldMk cId="711417289" sldId="263"/>
            <ac:spMk id="31" creationId="{59359B40-BF86-46A7-90E4-E84C5F3658CD}"/>
          </ac:spMkLst>
        </pc:spChg>
        <pc:spChg chg="mod">
          <ac:chgData name="Kanellopoulos Konstantinos" userId="c97dae7913c683d6" providerId="LiveId" clId="{345D9CC2-C00E-4FA3-85F0-5AFF45C84018}" dt="2019-10-15T04:24:39.913" v="3001" actId="113"/>
          <ac:spMkLst>
            <pc:docMk/>
            <pc:sldMk cId="711417289" sldId="263"/>
            <ac:spMk id="32" creationId="{C6E99A24-11E2-43AD-8D16-8C64383870C6}"/>
          </ac:spMkLst>
        </pc:spChg>
        <pc:spChg chg="mod">
          <ac:chgData name="Kanellopoulos Konstantinos" userId="c97dae7913c683d6" providerId="LiveId" clId="{345D9CC2-C00E-4FA3-85F0-5AFF45C84018}" dt="2019-10-15T04:24:39.913" v="3001" actId="113"/>
          <ac:spMkLst>
            <pc:docMk/>
            <pc:sldMk cId="711417289" sldId="263"/>
            <ac:spMk id="33" creationId="{D4F796E0-4871-4A07-A0B4-498E8B06CB4A}"/>
          </ac:spMkLst>
        </pc:spChg>
        <pc:spChg chg="mod">
          <ac:chgData name="Kanellopoulos Konstantinos" userId="c97dae7913c683d6" providerId="LiveId" clId="{345D9CC2-C00E-4FA3-85F0-5AFF45C84018}" dt="2019-10-15T04:24:39.913" v="3001" actId="113"/>
          <ac:spMkLst>
            <pc:docMk/>
            <pc:sldMk cId="711417289" sldId="263"/>
            <ac:spMk id="34" creationId="{FD57E8D5-E1A7-42B9-B408-83B67A8CC812}"/>
          </ac:spMkLst>
        </pc:spChg>
        <pc:spChg chg="mod">
          <ac:chgData name="Kanellopoulos Konstantinos" userId="c97dae7913c683d6" providerId="LiveId" clId="{345D9CC2-C00E-4FA3-85F0-5AFF45C84018}" dt="2019-10-15T04:24:39.913" v="3001" actId="113"/>
          <ac:spMkLst>
            <pc:docMk/>
            <pc:sldMk cId="711417289" sldId="263"/>
            <ac:spMk id="36" creationId="{EC784373-6406-47B2-AF58-9786140589FB}"/>
          </ac:spMkLst>
        </pc:spChg>
        <pc:spChg chg="mod">
          <ac:chgData name="Kanellopoulos Konstantinos" userId="c97dae7913c683d6" providerId="LiveId" clId="{345D9CC2-C00E-4FA3-85F0-5AFF45C84018}" dt="2019-10-15T04:24:39.913" v="3001" actId="113"/>
          <ac:spMkLst>
            <pc:docMk/>
            <pc:sldMk cId="711417289" sldId="263"/>
            <ac:spMk id="37" creationId="{6144B1FD-E3BB-4252-B472-2E62274F284B}"/>
          </ac:spMkLst>
        </pc:spChg>
        <pc:spChg chg="mod">
          <ac:chgData name="Kanellopoulos Konstantinos" userId="c97dae7913c683d6" providerId="LiveId" clId="{345D9CC2-C00E-4FA3-85F0-5AFF45C84018}" dt="2019-10-15T04:24:39.913" v="3001" actId="113"/>
          <ac:spMkLst>
            <pc:docMk/>
            <pc:sldMk cId="711417289" sldId="263"/>
            <ac:spMk id="38" creationId="{45D2FCA1-5B81-444F-9B6A-93C4205DE091}"/>
          </ac:spMkLst>
        </pc:spChg>
        <pc:spChg chg="mod">
          <ac:chgData name="Kanellopoulos Konstantinos" userId="c97dae7913c683d6" providerId="LiveId" clId="{345D9CC2-C00E-4FA3-85F0-5AFF45C84018}" dt="2019-10-15T04:24:39.913" v="3001" actId="113"/>
          <ac:spMkLst>
            <pc:docMk/>
            <pc:sldMk cId="711417289" sldId="263"/>
            <ac:spMk id="39" creationId="{2BE29C19-CE72-47B7-A734-E42B52E0C340}"/>
          </ac:spMkLst>
        </pc:spChg>
        <pc:spChg chg="mod">
          <ac:chgData name="Kanellopoulos Konstantinos" userId="c97dae7913c683d6" providerId="LiveId" clId="{345D9CC2-C00E-4FA3-85F0-5AFF45C84018}" dt="2019-10-15T04:24:39.913" v="3001" actId="113"/>
          <ac:spMkLst>
            <pc:docMk/>
            <pc:sldMk cId="711417289" sldId="263"/>
            <ac:spMk id="40" creationId="{EE377921-B027-48FD-B5CA-6D02A68B079E}"/>
          </ac:spMkLst>
        </pc:spChg>
        <pc:spChg chg="mod">
          <ac:chgData name="Kanellopoulos Konstantinos" userId="c97dae7913c683d6" providerId="LiveId" clId="{345D9CC2-C00E-4FA3-85F0-5AFF45C84018}" dt="2019-10-15T04:24:39.913" v="3001" actId="113"/>
          <ac:spMkLst>
            <pc:docMk/>
            <pc:sldMk cId="711417289" sldId="263"/>
            <ac:spMk id="41" creationId="{C273E784-22E4-4C4A-A438-4E9BD86044EE}"/>
          </ac:spMkLst>
        </pc:spChg>
        <pc:spChg chg="mod">
          <ac:chgData name="Kanellopoulos Konstantinos" userId="c97dae7913c683d6" providerId="LiveId" clId="{345D9CC2-C00E-4FA3-85F0-5AFF45C84018}" dt="2019-10-15T04:24:39.913" v="3001" actId="113"/>
          <ac:spMkLst>
            <pc:docMk/>
            <pc:sldMk cId="711417289" sldId="263"/>
            <ac:spMk id="42" creationId="{FC94502A-7BF3-4C48-9AAF-025903FD99B4}"/>
          </ac:spMkLst>
        </pc:spChg>
        <pc:spChg chg="mod">
          <ac:chgData name="Kanellopoulos Konstantinos" userId="c97dae7913c683d6" providerId="LiveId" clId="{345D9CC2-C00E-4FA3-85F0-5AFF45C84018}" dt="2019-10-15T04:24:39.913" v="3001" actId="113"/>
          <ac:spMkLst>
            <pc:docMk/>
            <pc:sldMk cId="711417289" sldId="263"/>
            <ac:spMk id="43" creationId="{4A47CDAB-AF63-4C25-B856-079ECEB53D90}"/>
          </ac:spMkLst>
        </pc:spChg>
        <pc:spChg chg="mod">
          <ac:chgData name="Kanellopoulos Konstantinos" userId="c97dae7913c683d6" providerId="LiveId" clId="{345D9CC2-C00E-4FA3-85F0-5AFF45C84018}" dt="2019-10-15T03:28:09.267" v="159" actId="115"/>
          <ac:spMkLst>
            <pc:docMk/>
            <pc:sldMk cId="711417289" sldId="263"/>
            <ac:spMk id="119" creationId="{6F57E5A6-2B3F-4AC6-B0A5-B00AB3A43BB4}"/>
          </ac:spMkLst>
        </pc:spChg>
      </pc:sldChg>
      <pc:sldChg chg="modSp modAnim">
        <pc:chgData name="Kanellopoulos Konstantinos" userId="c97dae7913c683d6" providerId="LiveId" clId="{345D9CC2-C00E-4FA3-85F0-5AFF45C84018}" dt="2019-10-15T05:02:21.908" v="4085" actId="255"/>
        <pc:sldMkLst>
          <pc:docMk/>
          <pc:sldMk cId="168528654" sldId="269"/>
        </pc:sldMkLst>
        <pc:spChg chg="mod">
          <ac:chgData name="Kanellopoulos Konstantinos" userId="c97dae7913c683d6" providerId="LiveId" clId="{345D9CC2-C00E-4FA3-85F0-5AFF45C84018}" dt="2019-10-15T05:02:21.908" v="4085" actId="255"/>
          <ac:spMkLst>
            <pc:docMk/>
            <pc:sldMk cId="168528654" sldId="269"/>
            <ac:spMk id="3" creationId="{AB08A2CE-7470-43C9-839D-67A8674CF86A}"/>
          </ac:spMkLst>
        </pc:spChg>
      </pc:sldChg>
      <pc:sldChg chg="modSp modAnim modNotesTx">
        <pc:chgData name="Kanellopoulos Konstantinos" userId="c97dae7913c683d6" providerId="LiveId" clId="{345D9CC2-C00E-4FA3-85F0-5AFF45C84018}" dt="2019-10-15T05:44:15.439" v="5308" actId="20577"/>
        <pc:sldMkLst>
          <pc:docMk/>
          <pc:sldMk cId="1346043992" sldId="270"/>
        </pc:sldMkLst>
        <pc:graphicFrameChg chg="mod">
          <ac:chgData name="Kanellopoulos Konstantinos" userId="c97dae7913c683d6" providerId="LiveId" clId="{345D9CC2-C00E-4FA3-85F0-5AFF45C84018}" dt="2019-10-14T18:18:20.180" v="89"/>
          <ac:graphicFrameMkLst>
            <pc:docMk/>
            <pc:sldMk cId="1346043992" sldId="270"/>
            <ac:graphicFrameMk id="4" creationId="{3C4041AC-988B-47F7-87CD-CC29113BF96A}"/>
          </ac:graphicFrameMkLst>
        </pc:graphicFrameChg>
      </pc:sldChg>
      <pc:sldChg chg="modSp modAnim modNotesTx">
        <pc:chgData name="Kanellopoulos Konstantinos" userId="c97dae7913c683d6" providerId="LiveId" clId="{345D9CC2-C00E-4FA3-85F0-5AFF45C84018}" dt="2019-10-15T05:54:16.549" v="6306" actId="20577"/>
        <pc:sldMkLst>
          <pc:docMk/>
          <pc:sldMk cId="3690648104" sldId="273"/>
        </pc:sldMkLst>
        <pc:spChg chg="mod">
          <ac:chgData name="Kanellopoulos Konstantinos" userId="c97dae7913c683d6" providerId="LiveId" clId="{345D9CC2-C00E-4FA3-85F0-5AFF45C84018}" dt="2019-10-15T05:14:16.315" v="4439" actId="1076"/>
          <ac:spMkLst>
            <pc:docMk/>
            <pc:sldMk cId="3690648104" sldId="273"/>
            <ac:spMk id="3" creationId="{8261AF63-818F-4418-9D4D-57505B1B096D}"/>
          </ac:spMkLst>
        </pc:spChg>
      </pc:sldChg>
      <pc:sldChg chg="modSp modAnim modNotesTx">
        <pc:chgData name="Kanellopoulos Konstantinos" userId="c97dae7913c683d6" providerId="LiveId" clId="{345D9CC2-C00E-4FA3-85F0-5AFF45C84018}" dt="2019-10-15T04:16:25.466" v="2428" actId="20577"/>
        <pc:sldMkLst>
          <pc:docMk/>
          <pc:sldMk cId="3378984875" sldId="289"/>
        </pc:sldMkLst>
        <pc:spChg chg="mod">
          <ac:chgData name="Kanellopoulos Konstantinos" userId="c97dae7913c683d6" providerId="LiveId" clId="{345D9CC2-C00E-4FA3-85F0-5AFF45C84018}" dt="2019-10-14T18:06:48.876" v="41" actId="113"/>
          <ac:spMkLst>
            <pc:docMk/>
            <pc:sldMk cId="3378984875" sldId="289"/>
            <ac:spMk id="6" creationId="{15E1F9A8-3FC9-4536-A83A-11C76B40948F}"/>
          </ac:spMkLst>
        </pc:spChg>
        <pc:spChg chg="mod">
          <ac:chgData name="Kanellopoulos Konstantinos" userId="c97dae7913c683d6" providerId="LiveId" clId="{345D9CC2-C00E-4FA3-85F0-5AFF45C84018}" dt="2019-10-14T18:21:53.784" v="129" actId="255"/>
          <ac:spMkLst>
            <pc:docMk/>
            <pc:sldMk cId="3378984875" sldId="289"/>
            <ac:spMk id="7" creationId="{2AAA216A-880C-43E3-BCA2-D5DC4D51565A}"/>
          </ac:spMkLst>
        </pc:spChg>
      </pc:sldChg>
      <pc:sldChg chg="modSp modNotesTx">
        <pc:chgData name="Kanellopoulos Konstantinos" userId="c97dae7913c683d6" providerId="LiveId" clId="{345D9CC2-C00E-4FA3-85F0-5AFF45C84018}" dt="2019-10-15T04:14:16.686" v="2397" actId="20577"/>
        <pc:sldMkLst>
          <pc:docMk/>
          <pc:sldMk cId="2922884988" sldId="290"/>
        </pc:sldMkLst>
        <pc:spChg chg="mod">
          <ac:chgData name="Kanellopoulos Konstantinos" userId="c97dae7913c683d6" providerId="LiveId" clId="{345D9CC2-C00E-4FA3-85F0-5AFF45C84018}" dt="2019-10-15T04:14:16.686" v="2397" actId="20577"/>
          <ac:spMkLst>
            <pc:docMk/>
            <pc:sldMk cId="2922884988" sldId="290"/>
            <ac:spMk id="5" creationId="{F8F61EFD-77A4-4424-ABE9-2587D2971770}"/>
          </ac:spMkLst>
        </pc:spChg>
      </pc:sldChg>
      <pc:sldChg chg="addSp delSp modSp modAnim modNotesTx">
        <pc:chgData name="Kanellopoulos Konstantinos" userId="c97dae7913c683d6" providerId="LiveId" clId="{345D9CC2-C00E-4FA3-85F0-5AFF45C84018}" dt="2019-10-15T06:10:02.660" v="6447"/>
        <pc:sldMkLst>
          <pc:docMk/>
          <pc:sldMk cId="581856273" sldId="292"/>
        </pc:sldMkLst>
        <pc:cxnChg chg="add mod">
          <ac:chgData name="Kanellopoulos Konstantinos" userId="c97dae7913c683d6" providerId="LiveId" clId="{345D9CC2-C00E-4FA3-85F0-5AFF45C84018}" dt="2019-10-15T05:04:35.463" v="4106" actId="692"/>
          <ac:cxnSpMkLst>
            <pc:docMk/>
            <pc:sldMk cId="581856273" sldId="292"/>
            <ac:cxnSpMk id="3" creationId="{8D351AA1-9555-46C7-9955-71214376ED08}"/>
          </ac:cxnSpMkLst>
        </pc:cxnChg>
        <pc:cxnChg chg="add del mod">
          <ac:chgData name="Kanellopoulos Konstantinos" userId="c97dae7913c683d6" providerId="LiveId" clId="{345D9CC2-C00E-4FA3-85F0-5AFF45C84018}" dt="2019-10-15T05:04:14.012" v="4090" actId="478"/>
          <ac:cxnSpMkLst>
            <pc:docMk/>
            <pc:sldMk cId="581856273" sldId="292"/>
            <ac:cxnSpMk id="83" creationId="{4BA340BB-E25E-4F23-B537-511DC8FD9907}"/>
          </ac:cxnSpMkLst>
        </pc:cxnChg>
        <pc:cxnChg chg="add mod">
          <ac:chgData name="Kanellopoulos Konstantinos" userId="c97dae7913c683d6" providerId="LiveId" clId="{345D9CC2-C00E-4FA3-85F0-5AFF45C84018}" dt="2019-10-15T05:04:55.780" v="4111" actId="14100"/>
          <ac:cxnSpMkLst>
            <pc:docMk/>
            <pc:sldMk cId="581856273" sldId="292"/>
            <ac:cxnSpMk id="86" creationId="{F2F27F52-E1F0-4088-9B01-920A7E9C4293}"/>
          </ac:cxnSpMkLst>
        </pc:cxnChg>
      </pc:sldChg>
      <pc:sldChg chg="modNotesTx">
        <pc:chgData name="Kanellopoulos Konstantinos" userId="c97dae7913c683d6" providerId="LiveId" clId="{345D9CC2-C00E-4FA3-85F0-5AFF45C84018}" dt="2019-10-15T03:48:53.962" v="1240" actId="20577"/>
        <pc:sldMkLst>
          <pc:docMk/>
          <pc:sldMk cId="1987711037" sldId="294"/>
        </pc:sldMkLst>
      </pc:sldChg>
      <pc:sldChg chg="modSp">
        <pc:chgData name="Kanellopoulos Konstantinos" userId="c97dae7913c683d6" providerId="LiveId" clId="{345D9CC2-C00E-4FA3-85F0-5AFF45C84018}" dt="2019-10-15T04:19:45.582" v="2589" actId="1076"/>
        <pc:sldMkLst>
          <pc:docMk/>
          <pc:sldMk cId="425268766" sldId="297"/>
        </pc:sldMkLst>
        <pc:spChg chg="mod">
          <ac:chgData name="Kanellopoulos Konstantinos" userId="c97dae7913c683d6" providerId="LiveId" clId="{345D9CC2-C00E-4FA3-85F0-5AFF45C84018}" dt="2019-10-15T04:18:32.775" v="2585" actId="20577"/>
          <ac:spMkLst>
            <pc:docMk/>
            <pc:sldMk cId="425268766" sldId="297"/>
            <ac:spMk id="6" creationId="{7FF45C68-6A0A-4940-BBE7-C90A5628FFEA}"/>
          </ac:spMkLst>
        </pc:spChg>
        <pc:spChg chg="mod">
          <ac:chgData name="Kanellopoulos Konstantinos" userId="c97dae7913c683d6" providerId="LiveId" clId="{345D9CC2-C00E-4FA3-85F0-5AFF45C84018}" dt="2019-10-15T04:19:45.582" v="2589" actId="1076"/>
          <ac:spMkLst>
            <pc:docMk/>
            <pc:sldMk cId="425268766" sldId="297"/>
            <ac:spMk id="15" creationId="{7830B798-4442-4574-A58B-211882AB9478}"/>
          </ac:spMkLst>
        </pc:spChg>
        <pc:spChg chg="mod">
          <ac:chgData name="Kanellopoulos Konstantinos" userId="c97dae7913c683d6" providerId="LiveId" clId="{345D9CC2-C00E-4FA3-85F0-5AFF45C84018}" dt="2019-10-15T04:17:15.182" v="2474" actId="20577"/>
          <ac:spMkLst>
            <pc:docMk/>
            <pc:sldMk cId="425268766" sldId="297"/>
            <ac:spMk id="36" creationId="{72BFD50E-A6CF-4BAC-9821-813FB50937C4}"/>
          </ac:spMkLst>
        </pc:spChg>
      </pc:sldChg>
      <pc:sldChg chg="modAnim modNotesTx">
        <pc:chgData name="Kanellopoulos Konstantinos" userId="c97dae7913c683d6" providerId="LiveId" clId="{345D9CC2-C00E-4FA3-85F0-5AFF45C84018}" dt="2019-10-15T05:53:48.985" v="6227" actId="20577"/>
        <pc:sldMkLst>
          <pc:docMk/>
          <pc:sldMk cId="3660247877" sldId="308"/>
        </pc:sldMkLst>
      </pc:sldChg>
      <pc:sldChg chg="modSp modNotesTx">
        <pc:chgData name="Kanellopoulos Konstantinos" userId="c97dae7913c683d6" providerId="LiveId" clId="{345D9CC2-C00E-4FA3-85F0-5AFF45C84018}" dt="2019-10-15T03:47:30.677" v="1068" actId="20577"/>
        <pc:sldMkLst>
          <pc:docMk/>
          <pc:sldMk cId="2695966446" sldId="314"/>
        </pc:sldMkLst>
        <pc:spChg chg="mod">
          <ac:chgData name="Kanellopoulos Konstantinos" userId="c97dae7913c683d6" providerId="LiveId" clId="{345D9CC2-C00E-4FA3-85F0-5AFF45C84018}" dt="2019-10-14T18:16:34.066" v="81" actId="20577"/>
          <ac:spMkLst>
            <pc:docMk/>
            <pc:sldMk cId="2695966446" sldId="314"/>
            <ac:spMk id="7" creationId="{5198A87E-0F46-4355-8DB5-52C99BB2BA26}"/>
          </ac:spMkLst>
        </pc:spChg>
      </pc:sldChg>
      <pc:sldChg chg="modSp modAnim modNotesTx">
        <pc:chgData name="Kanellopoulos Konstantinos" userId="c97dae7913c683d6" providerId="LiveId" clId="{345D9CC2-C00E-4FA3-85F0-5AFF45C84018}" dt="2019-10-15T03:40:40.519" v="744"/>
        <pc:sldMkLst>
          <pc:docMk/>
          <pc:sldMk cId="881219524" sldId="316"/>
        </pc:sldMkLst>
        <pc:spChg chg="mod">
          <ac:chgData name="Kanellopoulos Konstantinos" userId="c97dae7913c683d6" providerId="LiveId" clId="{345D9CC2-C00E-4FA3-85F0-5AFF45C84018}" dt="2019-10-15T03:36:46.365" v="614" actId="14100"/>
          <ac:spMkLst>
            <pc:docMk/>
            <pc:sldMk cId="881219524" sldId="316"/>
            <ac:spMk id="7" creationId="{02D59FF4-31CF-4E54-9EBC-6649306C6106}"/>
          </ac:spMkLst>
        </pc:spChg>
        <pc:spChg chg="mod">
          <ac:chgData name="Kanellopoulos Konstantinos" userId="c97dae7913c683d6" providerId="LiveId" clId="{345D9CC2-C00E-4FA3-85F0-5AFF45C84018}" dt="2019-10-15T03:33:46.394" v="564" actId="14100"/>
          <ac:spMkLst>
            <pc:docMk/>
            <pc:sldMk cId="881219524" sldId="316"/>
            <ac:spMk id="17" creationId="{45B895A4-F716-46C2-A01B-30D609FF1DC6}"/>
          </ac:spMkLst>
        </pc:spChg>
        <pc:spChg chg="mod">
          <ac:chgData name="Kanellopoulos Konstantinos" userId="c97dae7913c683d6" providerId="LiveId" clId="{345D9CC2-C00E-4FA3-85F0-5AFF45C84018}" dt="2019-10-15T03:33:57.376" v="570" actId="1036"/>
          <ac:spMkLst>
            <pc:docMk/>
            <pc:sldMk cId="881219524" sldId="316"/>
            <ac:spMk id="18" creationId="{2DA5B588-C85F-48D4-B868-B093E3EFD0FA}"/>
          </ac:spMkLst>
        </pc:spChg>
        <pc:spChg chg="mod">
          <ac:chgData name="Kanellopoulos Konstantinos" userId="c97dae7913c683d6" providerId="LiveId" clId="{345D9CC2-C00E-4FA3-85F0-5AFF45C84018}" dt="2019-10-15T03:33:41.845" v="563" actId="255"/>
          <ac:spMkLst>
            <pc:docMk/>
            <pc:sldMk cId="881219524" sldId="316"/>
            <ac:spMk id="19" creationId="{7736969E-CE13-4194-841D-3C951B739649}"/>
          </ac:spMkLst>
        </pc:spChg>
        <pc:spChg chg="mod">
          <ac:chgData name="Kanellopoulos Konstantinos" userId="c97dae7913c683d6" providerId="LiveId" clId="{345D9CC2-C00E-4FA3-85F0-5AFF45C84018}" dt="2019-10-15T03:36:12.333" v="595" actId="113"/>
          <ac:spMkLst>
            <pc:docMk/>
            <pc:sldMk cId="881219524" sldId="316"/>
            <ac:spMk id="20" creationId="{F9ECC882-6025-4CA0-A764-B221C20F655F}"/>
          </ac:spMkLst>
        </pc:spChg>
      </pc:sldChg>
      <pc:sldChg chg="modSp modNotesTx">
        <pc:chgData name="Kanellopoulos Konstantinos" userId="c97dae7913c683d6" providerId="LiveId" clId="{345D9CC2-C00E-4FA3-85F0-5AFF45C84018}" dt="2019-10-15T05:52:32.052" v="5943" actId="20577"/>
        <pc:sldMkLst>
          <pc:docMk/>
          <pc:sldMk cId="18124728" sldId="320"/>
        </pc:sldMkLst>
        <pc:spChg chg="mod">
          <ac:chgData name="Kanellopoulos Konstantinos" userId="c97dae7913c683d6" providerId="LiveId" clId="{345D9CC2-C00E-4FA3-85F0-5AFF45C84018}" dt="2019-10-15T05:21:16.215" v="4889" actId="20577"/>
          <ac:spMkLst>
            <pc:docMk/>
            <pc:sldMk cId="18124728" sldId="320"/>
            <ac:spMk id="5" creationId="{C96C575F-95AC-4D3D-ADA1-40AD153280EA}"/>
          </ac:spMkLst>
        </pc:spChg>
        <pc:graphicFrameChg chg="mod">
          <ac:chgData name="Kanellopoulos Konstantinos" userId="c97dae7913c683d6" providerId="LiveId" clId="{345D9CC2-C00E-4FA3-85F0-5AFF45C84018}" dt="2019-10-14T18:19:17.615" v="111" actId="20577"/>
          <ac:graphicFrameMkLst>
            <pc:docMk/>
            <pc:sldMk cId="18124728" sldId="320"/>
            <ac:graphicFrameMk id="9" creationId="{CB8ADE9D-60CC-4D29-AC13-675A5D91B5E1}"/>
          </ac:graphicFrameMkLst>
        </pc:graphicFrameChg>
      </pc:sldChg>
      <pc:sldChg chg="modSp modNotesTx">
        <pc:chgData name="Kanellopoulos Konstantinos" userId="c97dae7913c683d6" providerId="LiveId" clId="{345D9CC2-C00E-4FA3-85F0-5AFF45C84018}" dt="2019-10-15T04:14:05.857" v="2393" actId="27636"/>
        <pc:sldMkLst>
          <pc:docMk/>
          <pc:sldMk cId="700253327" sldId="326"/>
        </pc:sldMkLst>
        <pc:spChg chg="mod">
          <ac:chgData name="Kanellopoulos Konstantinos" userId="c97dae7913c683d6" providerId="LiveId" clId="{345D9CC2-C00E-4FA3-85F0-5AFF45C84018}" dt="2019-10-15T03:51:40.031" v="1279" actId="20577"/>
          <ac:spMkLst>
            <pc:docMk/>
            <pc:sldMk cId="700253327" sldId="326"/>
            <ac:spMk id="3" creationId="{67A8940E-021B-4D3D-95AF-21547CEE9A5F}"/>
          </ac:spMkLst>
        </pc:spChg>
        <pc:spChg chg="mod">
          <ac:chgData name="Kanellopoulos Konstantinos" userId="c97dae7913c683d6" providerId="LiveId" clId="{345D9CC2-C00E-4FA3-85F0-5AFF45C84018}" dt="2019-10-15T04:14:05.857" v="2393" actId="27636"/>
          <ac:spMkLst>
            <pc:docMk/>
            <pc:sldMk cId="700253327" sldId="326"/>
            <ac:spMk id="6" creationId="{3534EA69-F521-4FE5-8C44-330F47FE689D}"/>
          </ac:spMkLst>
        </pc:spChg>
        <pc:spChg chg="mod">
          <ac:chgData name="Kanellopoulos Konstantinos" userId="c97dae7913c683d6" providerId="LiveId" clId="{345D9CC2-C00E-4FA3-85F0-5AFF45C84018}" dt="2019-10-14T18:05:41.391" v="30" actId="113"/>
          <ac:spMkLst>
            <pc:docMk/>
            <pc:sldMk cId="700253327" sldId="326"/>
            <ac:spMk id="52" creationId="{1C2BB2F3-AF4F-44F1-8B43-664CC0628795}"/>
          </ac:spMkLst>
        </pc:spChg>
        <pc:spChg chg="mod">
          <ac:chgData name="Kanellopoulos Konstantinos" userId="c97dae7913c683d6" providerId="LiveId" clId="{345D9CC2-C00E-4FA3-85F0-5AFF45C84018}" dt="2019-10-14T18:05:46.572" v="31" actId="113"/>
          <ac:spMkLst>
            <pc:docMk/>
            <pc:sldMk cId="700253327" sldId="326"/>
            <ac:spMk id="55" creationId="{FEE981F7-B8A4-4E8C-B5C3-89E07DC3274F}"/>
          </ac:spMkLst>
        </pc:spChg>
      </pc:sldChg>
      <pc:sldChg chg="addSp modSp modAnim modNotesTx">
        <pc:chgData name="Kanellopoulos Konstantinos" userId="c97dae7913c683d6" providerId="LiveId" clId="{345D9CC2-C00E-4FA3-85F0-5AFF45C84018}" dt="2019-10-15T06:08:57.665" v="6441" actId="1076"/>
        <pc:sldMkLst>
          <pc:docMk/>
          <pc:sldMk cId="3411300345" sldId="327"/>
        </pc:sldMkLst>
        <pc:spChg chg="add mod">
          <ac:chgData name="Kanellopoulos Konstantinos" userId="c97dae7913c683d6" providerId="LiveId" clId="{345D9CC2-C00E-4FA3-85F0-5AFF45C84018}" dt="2019-10-15T06:08:57.665" v="6441" actId="1076"/>
          <ac:spMkLst>
            <pc:docMk/>
            <pc:sldMk cId="3411300345" sldId="327"/>
            <ac:spMk id="2" creationId="{3F3E3C34-9831-4AC1-BB8B-21970141A1D6}"/>
          </ac:spMkLst>
        </pc:spChg>
      </pc:sldChg>
      <pc:sldChg chg="modSp">
        <pc:chgData name="Kanellopoulos Konstantinos" userId="c97dae7913c683d6" providerId="LiveId" clId="{345D9CC2-C00E-4FA3-85F0-5AFF45C84018}" dt="2019-10-15T05:00:22.559" v="4079" actId="1035"/>
        <pc:sldMkLst>
          <pc:docMk/>
          <pc:sldMk cId="1845782389" sldId="330"/>
        </pc:sldMkLst>
        <pc:spChg chg="mod">
          <ac:chgData name="Kanellopoulos Konstantinos" userId="c97dae7913c683d6" providerId="LiveId" clId="{345D9CC2-C00E-4FA3-85F0-5AFF45C84018}" dt="2019-10-15T05:00:22.559" v="4079" actId="1035"/>
          <ac:spMkLst>
            <pc:docMk/>
            <pc:sldMk cId="1845782389" sldId="330"/>
            <ac:spMk id="12" creationId="{C7AC1F07-90F0-4592-90EB-C6EEA394AE3A}"/>
          </ac:spMkLst>
        </pc:spChg>
        <pc:spChg chg="mod">
          <ac:chgData name="Kanellopoulos Konstantinos" userId="c97dae7913c683d6" providerId="LiveId" clId="{345D9CC2-C00E-4FA3-85F0-5AFF45C84018}" dt="2019-10-15T04:34:11.753" v="3024" actId="115"/>
          <ac:spMkLst>
            <pc:docMk/>
            <pc:sldMk cId="1845782389" sldId="330"/>
            <ac:spMk id="13" creationId="{C278505C-D7C8-43A8-A8F2-B3339D3C89B7}"/>
          </ac:spMkLst>
        </pc:spChg>
      </pc:sldChg>
      <pc:sldChg chg="modSp modNotesTx">
        <pc:chgData name="Kanellopoulos Konstantinos" userId="c97dae7913c683d6" providerId="LiveId" clId="{345D9CC2-C00E-4FA3-85F0-5AFF45C84018}" dt="2019-10-15T04:12:38.973" v="2283" actId="20577"/>
        <pc:sldMkLst>
          <pc:docMk/>
          <pc:sldMk cId="3277372782" sldId="333"/>
        </pc:sldMkLst>
        <pc:spChg chg="mod">
          <ac:chgData name="Kanellopoulos Konstantinos" userId="c97dae7913c683d6" providerId="LiveId" clId="{345D9CC2-C00E-4FA3-85F0-5AFF45C84018}" dt="2019-10-14T18:06:09.983" v="34" actId="113"/>
          <ac:spMkLst>
            <pc:docMk/>
            <pc:sldMk cId="3277372782" sldId="333"/>
            <ac:spMk id="2" creationId="{634CE08C-93B1-4D65-A104-1FBCFE16BE9E}"/>
          </ac:spMkLst>
        </pc:spChg>
        <pc:spChg chg="mod">
          <ac:chgData name="Kanellopoulos Konstantinos" userId="c97dae7913c683d6" providerId="LiveId" clId="{345D9CC2-C00E-4FA3-85F0-5AFF45C84018}" dt="2019-10-15T04:10:44.855" v="2027" actId="20577"/>
          <ac:spMkLst>
            <pc:docMk/>
            <pc:sldMk cId="3277372782" sldId="333"/>
            <ac:spMk id="54" creationId="{D67F8785-0E45-4A83-ADDA-8AACA3A5F497}"/>
          </ac:spMkLst>
        </pc:spChg>
        <pc:spChg chg="mod">
          <ac:chgData name="Kanellopoulos Konstantinos" userId="c97dae7913c683d6" providerId="LiveId" clId="{345D9CC2-C00E-4FA3-85F0-5AFF45C84018}" dt="2019-10-14T18:06:13.722" v="35" actId="113"/>
          <ac:spMkLst>
            <pc:docMk/>
            <pc:sldMk cId="3277372782" sldId="333"/>
            <ac:spMk id="56" creationId="{A5250C5F-62B5-4180-8407-7A649F823BFD}"/>
          </ac:spMkLst>
        </pc:spChg>
      </pc:sldChg>
      <pc:sldChg chg="modNotesTx">
        <pc:chgData name="Kanellopoulos Konstantinos" userId="c97dae7913c683d6" providerId="LiveId" clId="{345D9CC2-C00E-4FA3-85F0-5AFF45C84018}" dt="2019-10-15T04:16:58.002" v="2473" actId="20577"/>
        <pc:sldMkLst>
          <pc:docMk/>
          <pc:sldMk cId="3394729865" sldId="334"/>
        </pc:sldMkLst>
      </pc:sldChg>
      <pc:sldChg chg="modNotesTx">
        <pc:chgData name="Kanellopoulos Konstantinos" userId="c97dae7913c683d6" providerId="LiveId" clId="{345D9CC2-C00E-4FA3-85F0-5AFF45C84018}" dt="2019-10-15T03:48:20.783" v="1175" actId="20577"/>
        <pc:sldMkLst>
          <pc:docMk/>
          <pc:sldMk cId="2837566993" sldId="335"/>
        </pc:sldMkLst>
      </pc:sldChg>
      <pc:sldChg chg="modSp modNotesTx">
        <pc:chgData name="Kanellopoulos Konstantinos" userId="c97dae7913c683d6" providerId="LiveId" clId="{345D9CC2-C00E-4FA3-85F0-5AFF45C84018}" dt="2019-10-15T05:16:10.799" v="4723" actId="20577"/>
        <pc:sldMkLst>
          <pc:docMk/>
          <pc:sldMk cId="1754687511" sldId="341"/>
        </pc:sldMkLst>
        <pc:spChg chg="mod">
          <ac:chgData name="Kanellopoulos Konstantinos" userId="c97dae7913c683d6" providerId="LiveId" clId="{345D9CC2-C00E-4FA3-85F0-5AFF45C84018}" dt="2019-10-14T18:25:06.601" v="144" actId="1076"/>
          <ac:spMkLst>
            <pc:docMk/>
            <pc:sldMk cId="1754687511" sldId="341"/>
            <ac:spMk id="34" creationId="{24C0B622-8757-495B-97A7-01BD72209A58}"/>
          </ac:spMkLst>
        </pc:spChg>
        <pc:spChg chg="mod">
          <ac:chgData name="Kanellopoulos Konstantinos" userId="c97dae7913c683d6" providerId="LiveId" clId="{345D9CC2-C00E-4FA3-85F0-5AFF45C84018}" dt="2019-10-14T18:25:06.601" v="144" actId="1076"/>
          <ac:spMkLst>
            <pc:docMk/>
            <pc:sldMk cId="1754687511" sldId="341"/>
            <ac:spMk id="37" creationId="{44EE0929-3753-4DA2-A6CC-0675AB8550C3}"/>
          </ac:spMkLst>
        </pc:spChg>
      </pc:sldChg>
      <pc:sldChg chg="modNotesTx">
        <pc:chgData name="Kanellopoulos Konstantinos" userId="c97dae7913c683d6" providerId="LiveId" clId="{345D9CC2-C00E-4FA3-85F0-5AFF45C84018}" dt="2019-10-15T04:20:43.473" v="2656" actId="20577"/>
        <pc:sldMkLst>
          <pc:docMk/>
          <pc:sldMk cId="2258520551" sldId="342"/>
        </pc:sldMkLst>
      </pc:sldChg>
      <pc:sldChg chg="modNotesTx">
        <pc:chgData name="Kanellopoulos Konstantinos" userId="c97dae7913c683d6" providerId="LiveId" clId="{345D9CC2-C00E-4FA3-85F0-5AFF45C84018}" dt="2019-10-15T04:41:00.205" v="3991" actId="20577"/>
        <pc:sldMkLst>
          <pc:docMk/>
          <pc:sldMk cId="4266279503" sldId="343"/>
        </pc:sldMkLst>
      </pc:sldChg>
      <pc:sldChg chg="modNotesTx">
        <pc:chgData name="Kanellopoulos Konstantinos" userId="c97dae7913c683d6" providerId="LiveId" clId="{345D9CC2-C00E-4FA3-85F0-5AFF45C84018}" dt="2019-10-15T04:42:38.553" v="3993" actId="20577"/>
        <pc:sldMkLst>
          <pc:docMk/>
          <pc:sldMk cId="2908714619" sldId="344"/>
        </pc:sldMkLst>
      </pc:sldChg>
      <pc:sldChg chg="modNotesTx">
        <pc:chgData name="Kanellopoulos Konstantinos" userId="c97dae7913c683d6" providerId="LiveId" clId="{345D9CC2-C00E-4FA3-85F0-5AFF45C84018}" dt="2019-10-15T05:01:09.198" v="4080" actId="20577"/>
        <pc:sldMkLst>
          <pc:docMk/>
          <pc:sldMk cId="1865205740" sldId="345"/>
        </pc:sldMkLst>
      </pc:sldChg>
      <pc:sldChg chg="modNotesTx">
        <pc:chgData name="Kanellopoulos Konstantinos" userId="c97dae7913c683d6" providerId="LiveId" clId="{345D9CC2-C00E-4FA3-85F0-5AFF45C84018}" dt="2019-10-15T04:43:21.287" v="4066" actId="5793"/>
        <pc:sldMkLst>
          <pc:docMk/>
          <pc:sldMk cId="1701119870" sldId="346"/>
        </pc:sldMkLst>
      </pc:sldChg>
      <pc:sldChg chg="modNotesTx">
        <pc:chgData name="Kanellopoulos Konstantinos" userId="c97dae7913c683d6" providerId="LiveId" clId="{345D9CC2-C00E-4FA3-85F0-5AFF45C84018}" dt="2019-10-15T05:54:49.404" v="6381" actId="20577"/>
        <pc:sldMkLst>
          <pc:docMk/>
          <pc:sldMk cId="35281566" sldId="347"/>
        </pc:sldMkLst>
      </pc:sldChg>
      <pc:sldChg chg="modSp modNotesTx">
        <pc:chgData name="Kanellopoulos Konstantinos" userId="c97dae7913c683d6" providerId="LiveId" clId="{345D9CC2-C00E-4FA3-85F0-5AFF45C84018}" dt="2019-10-15T04:21:47.339" v="2872" actId="20577"/>
        <pc:sldMkLst>
          <pc:docMk/>
          <pc:sldMk cId="889863510" sldId="349"/>
        </pc:sldMkLst>
        <pc:spChg chg="mod">
          <ac:chgData name="Kanellopoulos Konstantinos" userId="c97dae7913c683d6" providerId="LiveId" clId="{345D9CC2-C00E-4FA3-85F0-5AFF45C84018}" dt="2019-10-14T18:22:41.784" v="132" actId="113"/>
          <ac:spMkLst>
            <pc:docMk/>
            <pc:sldMk cId="889863510" sldId="349"/>
            <ac:spMk id="6" creationId="{2D368185-246B-410A-812C-4615F43FD731}"/>
          </ac:spMkLst>
        </pc:spChg>
      </pc:sldChg>
      <pc:sldChg chg="modSp modAnim modNotesTx">
        <pc:chgData name="Kanellopoulos Konstantinos" userId="c97dae7913c683d6" providerId="LiveId" clId="{345D9CC2-C00E-4FA3-85F0-5AFF45C84018}" dt="2019-10-15T05:50:12.164" v="5603" actId="20577"/>
        <pc:sldMkLst>
          <pc:docMk/>
          <pc:sldMk cId="2469043396" sldId="351"/>
        </pc:sldMkLst>
        <pc:graphicFrameChg chg="mod">
          <ac:chgData name="Kanellopoulos Konstantinos" userId="c97dae7913c683d6" providerId="LiveId" clId="{345D9CC2-C00E-4FA3-85F0-5AFF45C84018}" dt="2019-10-15T05:45:43.611" v="5406" actId="255"/>
          <ac:graphicFrameMkLst>
            <pc:docMk/>
            <pc:sldMk cId="2469043396" sldId="351"/>
            <ac:graphicFrameMk id="4" creationId="{0FD82A4F-6626-40FD-B4F7-5E37F36BA5C1}"/>
          </ac:graphicFrameMkLst>
        </pc:graphicFrameChg>
      </pc:sldChg>
      <pc:sldChg chg="addSp delSp modSp modAnim modNotesTx">
        <pc:chgData name="Kanellopoulos Konstantinos" userId="c97dae7913c683d6" providerId="LiveId" clId="{345D9CC2-C00E-4FA3-85F0-5AFF45C84018}" dt="2019-10-15T05:20:58.006" v="4881" actId="20577"/>
        <pc:sldMkLst>
          <pc:docMk/>
          <pc:sldMk cId="432432480" sldId="352"/>
        </pc:sldMkLst>
        <pc:spChg chg="add del mod">
          <ac:chgData name="Kanellopoulos Konstantinos" userId="c97dae7913c683d6" providerId="LiveId" clId="{345D9CC2-C00E-4FA3-85F0-5AFF45C84018}" dt="2019-10-15T05:20:08.218" v="4855" actId="478"/>
          <ac:spMkLst>
            <pc:docMk/>
            <pc:sldMk cId="432432480" sldId="352"/>
            <ac:spMk id="5" creationId="{9C97FD61-92D4-4D78-A6BC-0274F2CDB811}"/>
          </ac:spMkLst>
        </pc:spChg>
        <pc:cxnChg chg="add mod">
          <ac:chgData name="Kanellopoulos Konstantinos" userId="c97dae7913c683d6" providerId="LiveId" clId="{345D9CC2-C00E-4FA3-85F0-5AFF45C84018}" dt="2019-10-15T05:18:39.239" v="4833" actId="692"/>
          <ac:cxnSpMkLst>
            <pc:docMk/>
            <pc:sldMk cId="432432480" sldId="352"/>
            <ac:cxnSpMk id="4" creationId="{E865E048-A19B-4D90-B7FA-F8A32F8ABC73}"/>
          </ac:cxnSpMkLst>
        </pc:cxnChg>
        <pc:cxnChg chg="add mod">
          <ac:chgData name="Kanellopoulos Konstantinos" userId="c97dae7913c683d6" providerId="LiveId" clId="{345D9CC2-C00E-4FA3-85F0-5AFF45C84018}" dt="2019-10-15T05:18:39.239" v="4833" actId="692"/>
          <ac:cxnSpMkLst>
            <pc:docMk/>
            <pc:sldMk cId="432432480" sldId="352"/>
            <ac:cxnSpMk id="7" creationId="{8C674DDB-77FC-4065-AC54-9D1D7876BA03}"/>
          </ac:cxnSpMkLst>
        </pc:cxnChg>
        <pc:cxnChg chg="add mod">
          <ac:chgData name="Kanellopoulos Konstantinos" userId="c97dae7913c683d6" providerId="LiveId" clId="{345D9CC2-C00E-4FA3-85F0-5AFF45C84018}" dt="2019-10-15T05:20:30.929" v="4874" actId="692"/>
          <ac:cxnSpMkLst>
            <pc:docMk/>
            <pc:sldMk cId="432432480" sldId="352"/>
            <ac:cxnSpMk id="9" creationId="{6ABEBCB5-2464-40D7-85A4-0AB696BF90BA}"/>
          </ac:cxnSpMkLst>
        </pc:cxnChg>
      </pc:sldChg>
      <pc:sldChg chg="add del">
        <pc:chgData name="Kanellopoulos Konstantinos" userId="c97dae7913c683d6" providerId="LiveId" clId="{345D9CC2-C00E-4FA3-85F0-5AFF45C84018}" dt="2019-10-15T03:53:44.351" v="1390" actId="47"/>
        <pc:sldMkLst>
          <pc:docMk/>
          <pc:sldMk cId="843503341" sldId="353"/>
        </pc:sldMkLst>
      </pc:sldChg>
      <pc:sldChg chg="del">
        <pc:chgData name="Kanellopoulos Konstantinos" userId="c97dae7913c683d6" providerId="LiveId" clId="{345D9CC2-C00E-4FA3-85F0-5AFF45C84018}" dt="2019-10-14T18:09:20.545" v="59" actId="47"/>
        <pc:sldMkLst>
          <pc:docMk/>
          <pc:sldMk cId="1829781214" sldId="353"/>
        </pc:sldMkLst>
      </pc:sldChg>
      <pc:sldChg chg="modSp add modAnim modNotesTx">
        <pc:chgData name="Kanellopoulos Konstantinos" userId="c97dae7913c683d6" providerId="LiveId" clId="{345D9CC2-C00E-4FA3-85F0-5AFF45C84018}" dt="2019-10-15T06:00:38.371" v="6433" actId="20577"/>
        <pc:sldMkLst>
          <pc:docMk/>
          <pc:sldMk cId="3610023321" sldId="353"/>
        </pc:sldMkLst>
        <pc:spChg chg="mod">
          <ac:chgData name="Kanellopoulos Konstantinos" userId="c97dae7913c683d6" providerId="LiveId" clId="{345D9CC2-C00E-4FA3-85F0-5AFF45C84018}" dt="2019-10-15T05:54:32.048" v="6325" actId="20577"/>
          <ac:spMkLst>
            <pc:docMk/>
            <pc:sldMk cId="3610023321" sldId="353"/>
            <ac:spMk id="6" creationId="{8F0E3CE3-2F25-4A1A-9C49-06B94DD1BAC0}"/>
          </ac:spMkLst>
        </pc:spChg>
        <pc:spChg chg="mod">
          <ac:chgData name="Kanellopoulos Konstantinos" userId="c97dae7913c683d6" providerId="LiveId" clId="{345D9CC2-C00E-4FA3-85F0-5AFF45C84018}" dt="2019-10-15T05:59:55.496" v="6402" actId="12"/>
          <ac:spMkLst>
            <pc:docMk/>
            <pc:sldMk cId="3610023321" sldId="353"/>
            <ac:spMk id="19" creationId="{7736969E-CE13-4194-841D-3C951B73964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97dae7913c683d6/Documents/SMAS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97dae7913c683d6/Documents/SMASH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Sheet1!$D$6</c:f>
              <c:strCache>
                <c:ptCount val="1"/>
                <c:pt idx="0">
                  <c:v>CSR</c:v>
                </c:pt>
              </c:strCache>
            </c:strRef>
          </c:tx>
          <c:spPr>
            <a:solidFill>
              <a:schemeClr val="accent1"/>
            </a:solidFill>
            <a:ln w="25400">
              <a:solidFill>
                <a:schemeClr val="dk1"/>
              </a:solidFill>
            </a:ln>
            <a:effectLst/>
          </c:spPr>
          <c:invertIfNegative val="0"/>
          <c:dLbls>
            <c:delete val="1"/>
          </c:dLbls>
          <c:cat>
            <c:strRef>
              <c:f>Sheet1!$C$7:$C$9</c:f>
              <c:strCache>
                <c:ptCount val="3"/>
                <c:pt idx="0">
                  <c:v>SpMatAdd</c:v>
                </c:pt>
                <c:pt idx="1">
                  <c:v>SpMV</c:v>
                </c:pt>
                <c:pt idx="2">
                  <c:v>SpMM</c:v>
                </c:pt>
              </c:strCache>
            </c:strRef>
          </c:cat>
          <c:val>
            <c:numRef>
              <c:f>Sheet1!$D$7:$D$9</c:f>
              <c:numCache>
                <c:formatCode>0.00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D1-4E5B-859D-E69FB9A1EECA}"/>
            </c:ext>
          </c:extLst>
        </c:ser>
        <c:ser>
          <c:idx val="1"/>
          <c:order val="1"/>
          <c:tx>
            <c:strRef>
              <c:f>Sheet1!$E$6</c:f>
              <c:strCache>
                <c:ptCount val="1"/>
                <c:pt idx="0">
                  <c:v>ZERO-COST INDEXING</c:v>
                </c:pt>
              </c:strCache>
            </c:strRef>
          </c:tx>
          <c:spPr>
            <a:solidFill>
              <a:schemeClr val="accent2"/>
            </a:solidFill>
            <a:ln w="22225">
              <a:solidFill>
                <a:schemeClr val="dk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Sheet1!$C$7:$C$9</c:f>
              <c:strCache>
                <c:ptCount val="3"/>
                <c:pt idx="0">
                  <c:v>SpMatAdd</c:v>
                </c:pt>
                <c:pt idx="1">
                  <c:v>SpMV</c:v>
                </c:pt>
                <c:pt idx="2">
                  <c:v>SpMM</c:v>
                </c:pt>
              </c:strCache>
            </c:strRef>
          </c:cat>
          <c:val>
            <c:numRef>
              <c:f>Sheet1!$E$7:$E$9</c:f>
              <c:numCache>
                <c:formatCode>0.00</c:formatCode>
                <c:ptCount val="3"/>
                <c:pt idx="0">
                  <c:v>2.21</c:v>
                </c:pt>
                <c:pt idx="1">
                  <c:v>2.13</c:v>
                </c:pt>
                <c:pt idx="2">
                  <c:v>2.81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D1-4E5B-859D-E69FB9A1EE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0446560"/>
        <c:axId val="1624030480"/>
      </c:barChart>
      <c:catAx>
        <c:axId val="139044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624030480"/>
        <c:crossesAt val="0"/>
        <c:auto val="1"/>
        <c:lblAlgn val="ctr"/>
        <c:lblOffset val="100"/>
        <c:noMultiLvlLbl val="0"/>
      </c:catAx>
      <c:valAx>
        <c:axId val="1624030480"/>
        <c:scaling>
          <c:orientation val="minMax"/>
        </c:scaling>
        <c:delete val="0"/>
        <c:axPos val="l"/>
        <c:majorGridlines>
          <c:spPr>
            <a:ln w="222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500" b="1" dirty="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39044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355221323167875"/>
          <c:y val="2.2772770529114694E-2"/>
          <c:w val="0.61317743785606971"/>
          <c:h val="0.102082466119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04910655462345"/>
          <c:y val="0.1967979782551342"/>
          <c:w val="0.76522174990177028"/>
          <c:h val="0.66336912875369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Sheet1!$D$19</c:f>
              <c:strCache>
                <c:ptCount val="1"/>
                <c:pt idx="0">
                  <c:v>TACO-CSR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Sheet1!$C$20:$C$23</c:f>
              <c:strCache>
                <c:ptCount val="4"/>
                <c:pt idx="0">
                  <c:v>SpMV</c:v>
                </c:pt>
                <c:pt idx="1">
                  <c:v>SpMM</c:v>
                </c:pt>
                <c:pt idx="2">
                  <c:v>PageRank</c:v>
                </c:pt>
                <c:pt idx="3">
                  <c:v>BC</c:v>
                </c:pt>
              </c:strCache>
            </c:strRef>
          </c:cat>
          <c:val>
            <c:numRef>
              <c:f>Sheet1!$D$20:$D$23</c:f>
              <c:numCache>
                <c:formatCode>0.00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D4-466D-9C9E-A8B1FF6A4061}"/>
            </c:ext>
          </c:extLst>
        </c:ser>
        <c:ser>
          <c:idx val="1"/>
          <c:order val="1"/>
          <c:tx>
            <c:strRef>
              <c:f>Sheet1!$E$19</c:f>
              <c:strCache>
                <c:ptCount val="1"/>
                <c:pt idx="0">
                  <c:v>TACO-BCSR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Sheet1!$C$20:$C$23</c:f>
              <c:strCache>
                <c:ptCount val="4"/>
                <c:pt idx="0">
                  <c:v>SpMV</c:v>
                </c:pt>
                <c:pt idx="1">
                  <c:v>SpMM</c:v>
                </c:pt>
                <c:pt idx="2">
                  <c:v>PageRank</c:v>
                </c:pt>
                <c:pt idx="3">
                  <c:v>BC</c:v>
                </c:pt>
              </c:strCache>
            </c:strRef>
          </c:cat>
          <c:val>
            <c:numRef>
              <c:f>Sheet1!$E$20:$E$23</c:f>
              <c:numCache>
                <c:formatCode>0.00</c:formatCode>
                <c:ptCount val="4"/>
                <c:pt idx="0">
                  <c:v>1.04</c:v>
                </c:pt>
                <c:pt idx="1">
                  <c:v>1.1000000000000001</c:v>
                </c:pt>
                <c:pt idx="2">
                  <c:v>1.19</c:v>
                </c:pt>
                <c:pt idx="3">
                  <c:v>1.26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D4-466D-9C9E-A8B1FF6A4061}"/>
            </c:ext>
          </c:extLst>
        </c:ser>
        <c:ser>
          <c:idx val="2"/>
          <c:order val="2"/>
          <c:tx>
            <c:strRef>
              <c:f>Sheet1!$F$19</c:f>
              <c:strCache>
                <c:ptCount val="1"/>
                <c:pt idx="0">
                  <c:v>SMASH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0381428217071527E-2"/>
                  <c:y val="6.412753554400636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7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C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228536569658528E-2"/>
                      <c:h val="6.83265441114282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5D4-466D-9C9E-A8B1FF6A40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Sheet1!$C$20:$C$23</c:f>
              <c:strCache>
                <c:ptCount val="4"/>
                <c:pt idx="0">
                  <c:v>SpMV</c:v>
                </c:pt>
                <c:pt idx="1">
                  <c:v>SpMM</c:v>
                </c:pt>
                <c:pt idx="2">
                  <c:v>PageRank</c:v>
                </c:pt>
                <c:pt idx="3">
                  <c:v>BC</c:v>
                </c:pt>
              </c:strCache>
            </c:strRef>
          </c:cat>
          <c:val>
            <c:numRef>
              <c:f>Sheet1!$F$20:$F$23</c:f>
              <c:numCache>
                <c:formatCode>0.00</c:formatCode>
                <c:ptCount val="4"/>
                <c:pt idx="0">
                  <c:v>1.38</c:v>
                </c:pt>
                <c:pt idx="1">
                  <c:v>1.44</c:v>
                </c:pt>
                <c:pt idx="2">
                  <c:v>1.27</c:v>
                </c:pt>
                <c:pt idx="3">
                  <c:v>1.31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D4-466D-9C9E-A8B1FF6A40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4928831"/>
        <c:axId val="1479975119"/>
      </c:barChart>
      <c:catAx>
        <c:axId val="1464928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479975119"/>
        <c:crosses val="autoZero"/>
        <c:auto val="1"/>
        <c:lblAlgn val="ctr"/>
        <c:lblOffset val="100"/>
        <c:noMultiLvlLbl val="0"/>
      </c:catAx>
      <c:valAx>
        <c:axId val="147997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3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300" b="1" dirty="0"/>
                  <a:t>Speedup</a:t>
                </a:r>
                <a:r>
                  <a:rPr lang="en-US" sz="2300" b="1" baseline="0" dirty="0"/>
                  <a:t> over TACO-CSR</a:t>
                </a:r>
                <a:endParaRPr lang="en-US" sz="2300" b="1" dirty="0"/>
              </a:p>
            </c:rich>
          </c:tx>
          <c:layout>
            <c:manualLayout>
              <c:xMode val="edge"/>
              <c:yMode val="edge"/>
              <c:x val="9.4223379743664931E-3"/>
              <c:y val="0.171147468968816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3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464928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3380307521370158"/>
          <c:y val="4.1682077590265931E-2"/>
          <c:w val="0.69054252486606926"/>
          <c:h val="9.67370078024506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Sheet1!$D$28</c:f>
              <c:strCache>
                <c:ptCount val="1"/>
                <c:pt idx="0">
                  <c:v>TACO-CSR</c:v>
                </c:pt>
              </c:strCache>
            </c:strRef>
          </c:tx>
          <c:spPr>
            <a:solidFill>
              <a:schemeClr val="accent6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Sheet1!$C$29:$C$32</c:f>
              <c:strCache>
                <c:ptCount val="4"/>
                <c:pt idx="0">
                  <c:v>SpMV</c:v>
                </c:pt>
                <c:pt idx="1">
                  <c:v>SpMM</c:v>
                </c:pt>
                <c:pt idx="2">
                  <c:v>PageRank</c:v>
                </c:pt>
                <c:pt idx="3">
                  <c:v>BC</c:v>
                </c:pt>
              </c:strCache>
            </c:strRef>
          </c:cat>
          <c:val>
            <c:numRef>
              <c:f>Sheet1!$D$29:$D$32</c:f>
              <c:numCache>
                <c:formatCode>0.00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9-4631-ACDB-0A73FC6F21B1}"/>
            </c:ext>
          </c:extLst>
        </c:ser>
        <c:ser>
          <c:idx val="1"/>
          <c:order val="1"/>
          <c:tx>
            <c:strRef>
              <c:f>Sheet1!$E$28</c:f>
              <c:strCache>
                <c:ptCount val="1"/>
                <c:pt idx="0">
                  <c:v>TACO-BCSR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Sheet1!$C$29:$C$32</c:f>
              <c:strCache>
                <c:ptCount val="4"/>
                <c:pt idx="0">
                  <c:v>SpMV</c:v>
                </c:pt>
                <c:pt idx="1">
                  <c:v>SpMM</c:v>
                </c:pt>
                <c:pt idx="2">
                  <c:v>PageRank</c:v>
                </c:pt>
                <c:pt idx="3">
                  <c:v>BC</c:v>
                </c:pt>
              </c:strCache>
            </c:strRef>
          </c:cat>
          <c:val>
            <c:numRef>
              <c:f>Sheet1!$E$29:$E$32</c:f>
              <c:numCache>
                <c:formatCode>0.00</c:formatCode>
                <c:ptCount val="4"/>
                <c:pt idx="0">
                  <c:v>0.89</c:v>
                </c:pt>
                <c:pt idx="1">
                  <c:v>0.81</c:v>
                </c:pt>
                <c:pt idx="2">
                  <c:v>0.82</c:v>
                </c:pt>
                <c:pt idx="3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79-4631-ACDB-0A73FC6F21B1}"/>
            </c:ext>
          </c:extLst>
        </c:ser>
        <c:ser>
          <c:idx val="2"/>
          <c:order val="2"/>
          <c:tx>
            <c:strRef>
              <c:f>Sheet1!$F$28</c:f>
              <c:strCache>
                <c:ptCount val="1"/>
                <c:pt idx="0">
                  <c:v>SMASH</c:v>
                </c:pt>
              </c:strCache>
            </c:strRef>
          </c:tx>
          <c:spPr>
            <a:solidFill>
              <a:schemeClr val="accent6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65207684154232E-3"/>
                  <c:y val="1.58440249312593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05-49A4-ACE7-03441764D898}"/>
                </c:ext>
              </c:extLst>
            </c:dLbl>
            <c:dLbl>
              <c:idx val="1"/>
              <c:layout>
                <c:manualLayout>
                  <c:x val="9.4201280692371298E-3"/>
                  <c:y val="9.50641495875551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05-49A4-ACE7-03441764D898}"/>
                </c:ext>
              </c:extLst>
            </c:dLbl>
            <c:dLbl>
              <c:idx val="2"/>
              <c:layout>
                <c:manualLayout>
                  <c:x val="7.53610245538976E-3"/>
                  <c:y val="2.21816349037630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05-49A4-ACE7-03441764D898}"/>
                </c:ext>
              </c:extLst>
            </c:dLbl>
            <c:dLbl>
              <c:idx val="3"/>
              <c:layout>
                <c:manualLayout>
                  <c:x val="1.1304227857321405E-2"/>
                  <c:y val="1.5844024931259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434223399449769E-2"/>
                      <c:h val="7.52591184234820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B05-49A4-ACE7-03441764D8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Sheet1!$C$29:$C$32</c:f>
              <c:strCache>
                <c:ptCount val="4"/>
                <c:pt idx="0">
                  <c:v>SpMV</c:v>
                </c:pt>
                <c:pt idx="1">
                  <c:v>SpMM</c:v>
                </c:pt>
                <c:pt idx="2">
                  <c:v>PageRank</c:v>
                </c:pt>
                <c:pt idx="3">
                  <c:v>BC</c:v>
                </c:pt>
              </c:strCache>
            </c:strRef>
          </c:cat>
          <c:val>
            <c:numRef>
              <c:f>Sheet1!$F$29:$F$32</c:f>
              <c:numCache>
                <c:formatCode>0.00</c:formatCode>
                <c:ptCount val="4"/>
                <c:pt idx="0">
                  <c:v>0.63</c:v>
                </c:pt>
                <c:pt idx="1">
                  <c:v>0.54</c:v>
                </c:pt>
                <c:pt idx="2">
                  <c:v>0.75</c:v>
                </c:pt>
                <c:pt idx="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79-4631-ACDB-0A73FC6F21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81061775"/>
        <c:axId val="1480169535"/>
      </c:barChart>
      <c:catAx>
        <c:axId val="1481061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480169535"/>
        <c:crosses val="autoZero"/>
        <c:auto val="1"/>
        <c:lblAlgn val="ctr"/>
        <c:lblOffset val="100"/>
        <c:noMultiLvlLbl val="0"/>
      </c:catAx>
      <c:valAx>
        <c:axId val="1480169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/>
                  <a:t>Normalized</a:t>
                </a:r>
                <a:r>
                  <a:rPr lang="en-US" sz="2000" b="1" baseline="0" dirty="0"/>
                  <a:t> Number of Instructions over TACO-CSR</a:t>
                </a:r>
                <a:endParaRPr lang="en-US" sz="20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481061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3959079557061128"/>
          <c:y val="1.9012829917511267E-2"/>
          <c:w val="0.69038056575657347"/>
          <c:h val="9.56053415572555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Sheet1!$C$21</c:f>
              <c:strCache>
                <c:ptCount val="1"/>
                <c:pt idx="0">
                  <c:v>TACO-CSR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Sheet1!$B$22:$B$36</c:f>
              <c:strCache>
                <c:ptCount val="15"/>
                <c:pt idx="0">
                  <c:v>M1</c:v>
                </c:pt>
                <c:pt idx="1">
                  <c:v>M2</c:v>
                </c:pt>
                <c:pt idx="2">
                  <c:v>M3</c:v>
                </c:pt>
                <c:pt idx="3">
                  <c:v>M4</c:v>
                </c:pt>
                <c:pt idx="4">
                  <c:v>M5</c:v>
                </c:pt>
                <c:pt idx="5">
                  <c:v>M6</c:v>
                </c:pt>
                <c:pt idx="6">
                  <c:v>M7</c:v>
                </c:pt>
                <c:pt idx="7">
                  <c:v>M8</c:v>
                </c:pt>
                <c:pt idx="8">
                  <c:v>M9</c:v>
                </c:pt>
                <c:pt idx="9">
                  <c:v>M10</c:v>
                </c:pt>
                <c:pt idx="10">
                  <c:v>M11</c:v>
                </c:pt>
                <c:pt idx="11">
                  <c:v>M12</c:v>
                </c:pt>
                <c:pt idx="12">
                  <c:v>M13</c:v>
                </c:pt>
                <c:pt idx="13">
                  <c:v>M14</c:v>
                </c:pt>
                <c:pt idx="14">
                  <c:v>M15</c:v>
                </c:pt>
              </c:strCache>
            </c:strRef>
          </c:cat>
          <c:val>
            <c:numRef>
              <c:f>Sheet1!$C$22:$C$36</c:f>
              <c:numCache>
                <c:formatCode>0.00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F8-4C0C-B9A0-84D3F8816A6D}"/>
            </c:ext>
          </c:extLst>
        </c:ser>
        <c:ser>
          <c:idx val="1"/>
          <c:order val="1"/>
          <c:tx>
            <c:strRef>
              <c:f>Sheet1!$D$21</c:f>
              <c:strCache>
                <c:ptCount val="1"/>
                <c:pt idx="0">
                  <c:v>TACO-BCSR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Sheet1!$B$22:$B$36</c:f>
              <c:strCache>
                <c:ptCount val="15"/>
                <c:pt idx="0">
                  <c:v>M1</c:v>
                </c:pt>
                <c:pt idx="1">
                  <c:v>M2</c:v>
                </c:pt>
                <c:pt idx="2">
                  <c:v>M3</c:v>
                </c:pt>
                <c:pt idx="3">
                  <c:v>M4</c:v>
                </c:pt>
                <c:pt idx="4">
                  <c:v>M5</c:v>
                </c:pt>
                <c:pt idx="5">
                  <c:v>M6</c:v>
                </c:pt>
                <c:pt idx="6">
                  <c:v>M7</c:v>
                </c:pt>
                <c:pt idx="7">
                  <c:v>M8</c:v>
                </c:pt>
                <c:pt idx="8">
                  <c:v>M9</c:v>
                </c:pt>
                <c:pt idx="9">
                  <c:v>M10</c:v>
                </c:pt>
                <c:pt idx="10">
                  <c:v>M11</c:v>
                </c:pt>
                <c:pt idx="11">
                  <c:v>M12</c:v>
                </c:pt>
                <c:pt idx="12">
                  <c:v>M13</c:v>
                </c:pt>
                <c:pt idx="13">
                  <c:v>M14</c:v>
                </c:pt>
                <c:pt idx="14">
                  <c:v>M15</c:v>
                </c:pt>
              </c:strCache>
            </c:strRef>
          </c:cat>
          <c:val>
            <c:numRef>
              <c:f>Sheet1!$D$22:$D$36</c:f>
              <c:numCache>
                <c:formatCode>0.00</c:formatCode>
                <c:ptCount val="15"/>
                <c:pt idx="0">
                  <c:v>0.88</c:v>
                </c:pt>
                <c:pt idx="1">
                  <c:v>0.85</c:v>
                </c:pt>
                <c:pt idx="2">
                  <c:v>1.03</c:v>
                </c:pt>
                <c:pt idx="3">
                  <c:v>1.01</c:v>
                </c:pt>
                <c:pt idx="4">
                  <c:v>1.02</c:v>
                </c:pt>
                <c:pt idx="5">
                  <c:v>1.04</c:v>
                </c:pt>
                <c:pt idx="6">
                  <c:v>1.03</c:v>
                </c:pt>
                <c:pt idx="7">
                  <c:v>0.95</c:v>
                </c:pt>
                <c:pt idx="8">
                  <c:v>1.05</c:v>
                </c:pt>
                <c:pt idx="9">
                  <c:v>1.24</c:v>
                </c:pt>
                <c:pt idx="10">
                  <c:v>1.01</c:v>
                </c:pt>
                <c:pt idx="11">
                  <c:v>1.04</c:v>
                </c:pt>
                <c:pt idx="12">
                  <c:v>1.08</c:v>
                </c:pt>
                <c:pt idx="13">
                  <c:v>1.23</c:v>
                </c:pt>
                <c:pt idx="14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F8-4C0C-B9A0-84D3F8816A6D}"/>
            </c:ext>
          </c:extLst>
        </c:ser>
        <c:ser>
          <c:idx val="3"/>
          <c:order val="2"/>
          <c:tx>
            <c:strRef>
              <c:f>Sheet1!$F$21</c:f>
              <c:strCache>
                <c:ptCount val="1"/>
                <c:pt idx="0">
                  <c:v>SMASH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Sheet1!$B$22:$B$36</c:f>
              <c:strCache>
                <c:ptCount val="15"/>
                <c:pt idx="0">
                  <c:v>M1</c:v>
                </c:pt>
                <c:pt idx="1">
                  <c:v>M2</c:v>
                </c:pt>
                <c:pt idx="2">
                  <c:v>M3</c:v>
                </c:pt>
                <c:pt idx="3">
                  <c:v>M4</c:v>
                </c:pt>
                <c:pt idx="4">
                  <c:v>M5</c:v>
                </c:pt>
                <c:pt idx="5">
                  <c:v>M6</c:v>
                </c:pt>
                <c:pt idx="6">
                  <c:v>M7</c:v>
                </c:pt>
                <c:pt idx="7">
                  <c:v>M8</c:v>
                </c:pt>
                <c:pt idx="8">
                  <c:v>M9</c:v>
                </c:pt>
                <c:pt idx="9">
                  <c:v>M10</c:v>
                </c:pt>
                <c:pt idx="10">
                  <c:v>M11</c:v>
                </c:pt>
                <c:pt idx="11">
                  <c:v>M12</c:v>
                </c:pt>
                <c:pt idx="12">
                  <c:v>M13</c:v>
                </c:pt>
                <c:pt idx="13">
                  <c:v>M14</c:v>
                </c:pt>
                <c:pt idx="14">
                  <c:v>M15</c:v>
                </c:pt>
              </c:strCache>
            </c:strRef>
          </c:cat>
          <c:val>
            <c:numRef>
              <c:f>Sheet1!$F$22:$F$36</c:f>
              <c:numCache>
                <c:formatCode>0.00</c:formatCode>
                <c:ptCount val="15"/>
                <c:pt idx="0">
                  <c:v>1.28</c:v>
                </c:pt>
                <c:pt idx="1">
                  <c:v>1.32</c:v>
                </c:pt>
                <c:pt idx="2">
                  <c:v>1.33</c:v>
                </c:pt>
                <c:pt idx="3">
                  <c:v>1.34</c:v>
                </c:pt>
                <c:pt idx="4">
                  <c:v>1.42</c:v>
                </c:pt>
                <c:pt idx="5">
                  <c:v>1.35</c:v>
                </c:pt>
                <c:pt idx="6">
                  <c:v>1.36</c:v>
                </c:pt>
                <c:pt idx="7">
                  <c:v>1.44</c:v>
                </c:pt>
                <c:pt idx="8">
                  <c:v>1.41</c:v>
                </c:pt>
                <c:pt idx="9">
                  <c:v>1.46</c:v>
                </c:pt>
                <c:pt idx="10">
                  <c:v>1.44</c:v>
                </c:pt>
                <c:pt idx="11">
                  <c:v>1.38</c:v>
                </c:pt>
                <c:pt idx="12">
                  <c:v>1.4</c:v>
                </c:pt>
                <c:pt idx="13">
                  <c:v>1.45</c:v>
                </c:pt>
                <c:pt idx="14">
                  <c:v>1.42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F8-4C0C-B9A0-84D3F8816A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4435120"/>
        <c:axId val="1517205376"/>
      </c:barChart>
      <c:catAx>
        <c:axId val="904435120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500" b="1" dirty="0"/>
                  <a:t>INCREASING</a:t>
                </a:r>
                <a:r>
                  <a:rPr lang="en-US" sz="2500" b="1" baseline="0" dirty="0"/>
                  <a:t> SPARSITY</a:t>
                </a:r>
                <a:r>
                  <a:rPr lang="en-US" sz="2500" b="1" baseline="0" dirty="0">
                    <a:sym typeface="Wingdings" panose="05000000000000000000" pitchFamily="2" charset="2"/>
                  </a:rPr>
                  <a:t> </a:t>
                </a:r>
                <a:endParaRPr lang="en-US" sz="25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none"/>
        <c:minorTickMark val="none"/>
        <c:tickLblPos val="nextTo"/>
        <c:crossAx val="1517205376"/>
        <c:crosses val="autoZero"/>
        <c:auto val="1"/>
        <c:lblAlgn val="ctr"/>
        <c:lblOffset val="100"/>
        <c:noMultiLvlLbl val="0"/>
      </c:catAx>
      <c:valAx>
        <c:axId val="1517205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000" b="1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904435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656934556176903"/>
          <c:y val="3.3333333333333333E-2"/>
          <c:w val="0.79056878184200619"/>
          <c:h val="7.73609933373712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500" b="1"/>
              <a:t>MATRIX</a:t>
            </a:r>
            <a:r>
              <a:rPr lang="en-US" sz="2500" b="1" baseline="0"/>
              <a:t> 13</a:t>
            </a:r>
            <a:endParaRPr lang="en-US" sz="25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>
        <c:manualLayout>
          <c:layoutTarget val="inner"/>
          <c:xMode val="edge"/>
          <c:yMode val="edge"/>
          <c:x val="0.13451299410887221"/>
          <c:y val="0.18177903034127729"/>
          <c:w val="0.84818260152507663"/>
          <c:h val="0.72415388003449344"/>
        </c:manualLayout>
      </c:layout>
      <c:lineChart>
        <c:grouping val="standard"/>
        <c:varyColors val="0"/>
        <c:ser>
          <c:idx val="0"/>
          <c:order val="0"/>
          <c:tx>
            <c:strRef>
              <c:f>Sheet1!$C$42</c:f>
              <c:strCache>
                <c:ptCount val="1"/>
                <c:pt idx="0">
                  <c:v>SMASH </c:v>
                </c:pt>
              </c:strCache>
            </c:strRef>
          </c:tx>
          <c:spPr>
            <a:ln w="4762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Sheet1!$B$43:$B$50</c:f>
              <c:numCache>
                <c:formatCode>General</c:formatCode>
                <c:ptCount val="8"/>
                <c:pt idx="0">
                  <c:v>12</c:v>
                </c:pt>
                <c:pt idx="1">
                  <c:v>25</c:v>
                </c:pt>
                <c:pt idx="2">
                  <c:v>37</c:v>
                </c:pt>
                <c:pt idx="3">
                  <c:v>50</c:v>
                </c:pt>
                <c:pt idx="4">
                  <c:v>62</c:v>
                </c:pt>
                <c:pt idx="5">
                  <c:v>75</c:v>
                </c:pt>
                <c:pt idx="6">
                  <c:v>87</c:v>
                </c:pt>
                <c:pt idx="7">
                  <c:v>100</c:v>
                </c:pt>
              </c:numCache>
            </c:numRef>
          </c:cat>
          <c:val>
            <c:numRef>
              <c:f>Sheet1!$C$43:$C$50</c:f>
              <c:numCache>
                <c:formatCode>General</c:formatCode>
                <c:ptCount val="8"/>
                <c:pt idx="0">
                  <c:v>1</c:v>
                </c:pt>
                <c:pt idx="1">
                  <c:v>1.04</c:v>
                </c:pt>
                <c:pt idx="2">
                  <c:v>1.07</c:v>
                </c:pt>
                <c:pt idx="3">
                  <c:v>1.0900000000000001</c:v>
                </c:pt>
                <c:pt idx="4">
                  <c:v>1.0900000000000001</c:v>
                </c:pt>
                <c:pt idx="5">
                  <c:v>1.17</c:v>
                </c:pt>
                <c:pt idx="6">
                  <c:v>1.2</c:v>
                </c:pt>
                <c:pt idx="7">
                  <c:v>1.25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48-4125-855E-2D97A55832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0376832"/>
        <c:axId val="1517221600"/>
      </c:lineChart>
      <c:catAx>
        <c:axId val="151037683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HIGHLY</a:t>
                </a:r>
                <a:r>
                  <a:rPr lang="en-US" sz="1600" b="1" baseline="0" dirty="0"/>
                  <a:t> SCATTERED           </a:t>
                </a:r>
                <a:r>
                  <a:rPr lang="en-US" sz="1600" b="1" baseline="0" dirty="0">
                    <a:sym typeface="Wingdings" panose="05000000000000000000" pitchFamily="2" charset="2"/>
                  </a:rPr>
                  <a:t></a:t>
                </a:r>
                <a:r>
                  <a:rPr lang="en-US" sz="1600" b="1" baseline="0" dirty="0"/>
                  <a:t>                 HIGHLY GATHERED</a:t>
                </a:r>
                <a:endParaRPr lang="en-US" sz="1600" b="1" dirty="0"/>
              </a:p>
            </c:rich>
          </c:tx>
          <c:layout>
            <c:manualLayout>
              <c:xMode val="edge"/>
              <c:yMode val="edge"/>
              <c:x val="0.23138958999734571"/>
              <c:y val="0.924090120360806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none"/>
        <c:minorTickMark val="none"/>
        <c:tickLblPos val="nextTo"/>
        <c:crossAx val="1517221600"/>
        <c:crosses val="autoZero"/>
        <c:auto val="1"/>
        <c:lblAlgn val="ctr"/>
        <c:lblOffset val="100"/>
        <c:noMultiLvlLbl val="0"/>
      </c:catAx>
      <c:valAx>
        <c:axId val="1517221600"/>
        <c:scaling>
          <c:orientation val="minMax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500" b="1" dirty="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51037683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Sheet1!$C$57</c:f>
              <c:strCache>
                <c:ptCount val="1"/>
                <c:pt idx="0">
                  <c:v>SMASH</c:v>
                </c:pt>
              </c:strCache>
            </c:strRef>
          </c:tx>
          <c:spPr>
            <a:solidFill>
              <a:schemeClr val="accent1"/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Sheet1!$B$58:$B$73</c:f>
              <c:strCache>
                <c:ptCount val="16"/>
                <c:pt idx="15">
                  <c:v>GMEAN</c:v>
                </c:pt>
              </c:strCache>
            </c:strRef>
          </c:cat>
          <c:val>
            <c:numRef>
              <c:f>Sheet1!$C$58:$C$73</c:f>
              <c:numCache>
                <c:formatCode>General</c:formatCode>
                <c:ptCount val="16"/>
                <c:pt idx="0">
                  <c:v>1572</c:v>
                </c:pt>
                <c:pt idx="1">
                  <c:v>611</c:v>
                </c:pt>
                <c:pt idx="2">
                  <c:v>544</c:v>
                </c:pt>
                <c:pt idx="3">
                  <c:v>261</c:v>
                </c:pt>
                <c:pt idx="4">
                  <c:v>306</c:v>
                </c:pt>
                <c:pt idx="5">
                  <c:v>103</c:v>
                </c:pt>
                <c:pt idx="6">
                  <c:v>263</c:v>
                </c:pt>
                <c:pt idx="7">
                  <c:v>176</c:v>
                </c:pt>
                <c:pt idx="8">
                  <c:v>142</c:v>
                </c:pt>
                <c:pt idx="9">
                  <c:v>19</c:v>
                </c:pt>
                <c:pt idx="10">
                  <c:v>50</c:v>
                </c:pt>
                <c:pt idx="11">
                  <c:v>41</c:v>
                </c:pt>
                <c:pt idx="12">
                  <c:v>21</c:v>
                </c:pt>
                <c:pt idx="13">
                  <c:v>28</c:v>
                </c:pt>
                <c:pt idx="14">
                  <c:v>12</c:v>
                </c:pt>
                <c:pt idx="15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691-4DE8-9719-FA8C9D37819E}"/>
            </c:ext>
          </c:extLst>
        </c:ser>
        <c:ser>
          <c:idx val="1"/>
          <c:order val="1"/>
          <c:tx>
            <c:strRef>
              <c:f>Sheet1!$D$57</c:f>
              <c:strCache>
                <c:ptCount val="1"/>
                <c:pt idx="0">
                  <c:v>CSR</c:v>
                </c:pt>
              </c:strCache>
            </c:strRef>
          </c:tx>
          <c:spPr>
            <a:solidFill>
              <a:schemeClr val="accent2"/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Sheet1!$B$58:$B$73</c:f>
              <c:strCache>
                <c:ptCount val="16"/>
                <c:pt idx="15">
                  <c:v>GMEAN</c:v>
                </c:pt>
              </c:strCache>
            </c:strRef>
          </c:cat>
          <c:val>
            <c:numRef>
              <c:f>Sheet1!$D$58:$D$73</c:f>
              <c:numCache>
                <c:formatCode>General</c:formatCode>
                <c:ptCount val="16"/>
                <c:pt idx="0">
                  <c:v>2551</c:v>
                </c:pt>
                <c:pt idx="1">
                  <c:v>740</c:v>
                </c:pt>
                <c:pt idx="2">
                  <c:v>672</c:v>
                </c:pt>
                <c:pt idx="3">
                  <c:v>297</c:v>
                </c:pt>
                <c:pt idx="4">
                  <c:v>191</c:v>
                </c:pt>
                <c:pt idx="5">
                  <c:v>123</c:v>
                </c:pt>
                <c:pt idx="6">
                  <c:v>171</c:v>
                </c:pt>
                <c:pt idx="7">
                  <c:v>115</c:v>
                </c:pt>
                <c:pt idx="8">
                  <c:v>97</c:v>
                </c:pt>
                <c:pt idx="9">
                  <c:v>3</c:v>
                </c:pt>
                <c:pt idx="10">
                  <c:v>30</c:v>
                </c:pt>
                <c:pt idx="11">
                  <c:v>24</c:v>
                </c:pt>
                <c:pt idx="12">
                  <c:v>20</c:v>
                </c:pt>
                <c:pt idx="13">
                  <c:v>15</c:v>
                </c:pt>
                <c:pt idx="14">
                  <c:v>11</c:v>
                </c:pt>
                <c:pt idx="15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691-4DE8-9719-FA8C9D378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6006464"/>
        <c:axId val="1477737536"/>
      </c:barChart>
      <c:catAx>
        <c:axId val="14660064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/>
                  <a:t>INCREASING</a:t>
                </a:r>
                <a:r>
                  <a:rPr lang="en-US" sz="2000" b="1" baseline="0" dirty="0"/>
                  <a:t> DENSITY </a:t>
                </a:r>
                <a:r>
                  <a:rPr lang="en-US" sz="2000" b="1" baseline="0" dirty="0">
                    <a:sym typeface="Wingdings" panose="05000000000000000000" pitchFamily="2" charset="2"/>
                  </a:rPr>
                  <a:t> </a:t>
                </a:r>
                <a:endParaRPr lang="en-US" sz="20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477737536"/>
        <c:crosses val="autoZero"/>
        <c:auto val="1"/>
        <c:lblAlgn val="ctr"/>
        <c:lblOffset val="100"/>
        <c:noMultiLvlLbl val="0"/>
      </c:catAx>
      <c:valAx>
        <c:axId val="14777375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/>
                  <a:t>TOTAL</a:t>
                </a:r>
                <a:r>
                  <a:rPr lang="en-US" sz="2000" b="1" baseline="0" dirty="0"/>
                  <a:t> COMPRESSION RATIO</a:t>
                </a:r>
                <a:endParaRPr lang="en-US" sz="2000" b="1" dirty="0"/>
              </a:p>
            </c:rich>
          </c:tx>
          <c:layout>
            <c:manualLayout>
              <c:xMode val="edge"/>
              <c:yMode val="edge"/>
              <c:x val="2.2892053453245235E-2"/>
              <c:y val="9.874135529475958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46600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0.16894</cdr:x>
      <cdr:y>0.64168</cdr:y>
    </cdr:from>
    <cdr:to>
      <cdr:x>0.97403</cdr:x>
      <cdr:y>0.64168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FF91F9E9-EA65-4CA7-9608-E507E15A6BB4}"/>
            </a:ext>
          </a:extLst>
        </cdr:cNvPr>
        <cdr:cNvCxnSpPr/>
      </cdr:nvCxnSpPr>
      <cdr:spPr>
        <a:xfrm xmlns:a="http://schemas.openxmlformats.org/drawingml/2006/main">
          <a:off x="1112544" y="2504976"/>
          <a:ext cx="5301870" cy="0"/>
        </a:xfrm>
        <a:prstGeom xmlns:a="http://schemas.openxmlformats.org/drawingml/2006/main" prst="line">
          <a:avLst/>
        </a:prstGeom>
        <a:ln xmlns:a="http://schemas.openxmlformats.org/drawingml/2006/main" w="22225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DA43C-4C76-4DC1-B557-1933397398DF}" type="datetimeFigureOut">
              <a:rPr lang="en-CH" smtClean="0"/>
              <a:t>15/10/2019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4AB11-ED51-4041-ABF3-98774B65612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38846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Thanks a lot for the introduction.</a:t>
            </a:r>
          </a:p>
          <a:p>
            <a:r>
              <a:rPr lang="en-US" sz="20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SMASH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Co-designing Software Compression and Hardware-Accelerated Indexing for Efficient Sparse Matrix Operations.</a:t>
            </a:r>
          </a:p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This paper is a collaboration between SAFARI members from ETH Zurich and Carnegie Mellon University.</a:t>
            </a:r>
            <a:endParaRPr lang="en-CH" sz="1200" b="1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793F4-8E1E-4CDB-AE5F-DC093960CF4B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25060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show you the importance of indexing in two major sparse matrix kernels. </a:t>
            </a:r>
          </a:p>
          <a:p>
            <a:endParaRPr lang="en-US" dirty="0"/>
          </a:p>
          <a:p>
            <a:r>
              <a:rPr lang="en-US" dirty="0"/>
              <a:t>First, </a:t>
            </a:r>
            <a:r>
              <a:rPr lang="en-US" dirty="0" err="1"/>
              <a:t>SpMV</a:t>
            </a:r>
            <a:r>
              <a:rPr lang="en-US" dirty="0"/>
              <a:t> needs to perform </a:t>
            </a:r>
            <a:r>
              <a:rPr lang="en-US" sz="1200" dirty="0"/>
              <a:t>Indexing for every non-zero element of the sparse matrix to multiply </a:t>
            </a:r>
          </a:p>
          <a:p>
            <a:r>
              <a:rPr lang="en-US" sz="1200" dirty="0"/>
              <a:t>with the corresponding element of the vector.</a:t>
            </a:r>
            <a:endParaRPr lang="en-CH" sz="1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Second, </a:t>
            </a:r>
            <a:r>
              <a:rPr lang="en-US" dirty="0" err="1"/>
              <a:t>SpMM</a:t>
            </a:r>
            <a:r>
              <a:rPr lang="en-US" dirty="0"/>
              <a:t> requires index matching for every inner product between the 2 sparse matrices.</a:t>
            </a:r>
          </a:p>
          <a:p>
            <a:endParaRPr lang="en-US" dirty="0"/>
          </a:p>
          <a:p>
            <a:r>
              <a:rPr lang="en-US" dirty="0"/>
              <a:t>Index matching is the process of matching the indices of the row and column of the 2 matrices that need to be multiplied.</a:t>
            </a:r>
          </a:p>
          <a:p>
            <a:endParaRPr lang="en-US" dirty="0"/>
          </a:p>
          <a:p>
            <a:r>
              <a:rPr lang="en-US" dirty="0"/>
              <a:t>As we see, Indexing can be expensive for major sparse matrix kernels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793F4-8E1E-4CDB-AE5F-DC093960CF4B}" type="slidenum">
              <a:rPr lang="en-CH" smtClean="0"/>
              <a:t>10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64913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better understand the indexing bottleneck we conducted experiments where we perform indexing with zero Cost</a:t>
            </a:r>
          </a:p>
          <a:p>
            <a:r>
              <a:rPr lang="en-US" dirty="0"/>
              <a:t>The processor does not execute instructions or memory accesses related to indexing.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this figure we demonstrate the performance achieved by the ZERO-COST INDEXING scheme compared against the default CSR implementation.</a:t>
            </a:r>
          </a:p>
          <a:p>
            <a:endParaRPr lang="en-US" dirty="0"/>
          </a:p>
          <a:p>
            <a:r>
              <a:rPr lang="en-US" dirty="0"/>
              <a:t>We evaluated 3 workloads, Sparse Matrix Sparse Matrix Addition, </a:t>
            </a:r>
            <a:r>
              <a:rPr lang="en-US" dirty="0" err="1"/>
              <a:t>SpMV</a:t>
            </a:r>
            <a:r>
              <a:rPr lang="en-US" dirty="0"/>
              <a:t> and </a:t>
            </a:r>
            <a:r>
              <a:rPr lang="en-US" dirty="0" err="1"/>
              <a:t>SpMM</a:t>
            </a:r>
            <a:r>
              <a:rPr lang="en-US" dirty="0"/>
              <a:t>. The results are average across a set of 15 matrices.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 we observe, for all the workloads the IDEAL CSR scheme results in performance improvements, especially in </a:t>
            </a:r>
            <a:r>
              <a:rPr lang="en-US" dirty="0" err="1"/>
              <a:t>SpMM</a:t>
            </a:r>
            <a:r>
              <a:rPr lang="en-US" dirty="0"/>
              <a:t> where the indexing is really intensive.</a:t>
            </a:r>
          </a:p>
          <a:p>
            <a:endParaRPr lang="en-US" dirty="0"/>
          </a:p>
          <a:p>
            <a:pPr algn="l"/>
            <a:r>
              <a:rPr lang="en-US" b="0" dirty="0"/>
              <a:t>It turns out, that </a:t>
            </a:r>
            <a:r>
              <a:rPr lang="en-US" sz="1200" b="0" dirty="0">
                <a:latin typeface="Segoe UI" panose="020B0502040204020203" pitchFamily="34" charset="0"/>
                <a:cs typeface="Segoe UI" panose="020B0502040204020203" pitchFamily="34" charset="0"/>
              </a:rPr>
              <a:t>reducing the cost of indexing can accelerate sparse matrix operations</a:t>
            </a:r>
            <a:endParaRPr lang="en-CH" sz="12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793F4-8E1E-4CDB-AE5F-DC093960CF4B}" type="slidenum">
              <a:rPr lang="en-CH" smtClean="0"/>
              <a:t>11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68993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Coming back to the compression formats, </a:t>
            </a:r>
          </a:p>
          <a:p>
            <a:endParaRPr lang="en-US" dirty="0"/>
          </a:p>
          <a:p>
            <a:r>
              <a:rPr lang="en-US" dirty="0"/>
              <a:t>, some specialized formats assume specific matrix structures and patterns like Diagonals. These formats are not general enough and offer  narrow applicability.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B71DC-4E89-467B-8AF2-76B8FB7548A3}" type="slidenum">
              <a:rPr lang="en-CH" smtClean="0"/>
              <a:t>12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1265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goal is to design a sparse matrix compression mechanism that:</a:t>
            </a:r>
          </a:p>
          <a:p>
            <a:endParaRPr lang="en-US" dirty="0"/>
          </a:p>
          <a:p>
            <a:r>
              <a:rPr lang="en-US" dirty="0"/>
              <a:t>[CLICK] </a:t>
            </a:r>
          </a:p>
          <a:p>
            <a:r>
              <a:rPr lang="en-US" dirty="0"/>
              <a:t>1)</a:t>
            </a:r>
          </a:p>
          <a:p>
            <a:endParaRPr lang="en-US" dirty="0"/>
          </a:p>
          <a:p>
            <a:r>
              <a:rPr lang="en-US" dirty="0"/>
              <a:t>[CLICK]</a:t>
            </a:r>
          </a:p>
          <a:p>
            <a:r>
              <a:rPr lang="en-US" dirty="0"/>
              <a:t>2)</a:t>
            </a:r>
          </a:p>
          <a:p>
            <a:endParaRPr lang="en-US" dirty="0"/>
          </a:p>
          <a:p>
            <a:r>
              <a:rPr lang="en-US" dirty="0"/>
              <a:t>[CLICK]</a:t>
            </a:r>
          </a:p>
          <a:p>
            <a:r>
              <a:rPr lang="en-US" dirty="0"/>
              <a:t>3)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793F4-8E1E-4CDB-AE5F-DC093960CF4B}" type="slidenum">
              <a:rPr lang="en-CH" smtClean="0"/>
              <a:t>13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67154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this end, we propose SMASH.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793F4-8E1E-4CDB-AE5F-DC093960CF4B}" type="slidenum">
              <a:rPr lang="en-CH" smtClean="0"/>
              <a:t>14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74391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address the limitations of existing compression mechanisms we propose SMASH.</a:t>
            </a:r>
          </a:p>
          <a:p>
            <a:endParaRPr lang="en-US" dirty="0"/>
          </a:p>
          <a:p>
            <a:r>
              <a:rPr lang="en-US" dirty="0"/>
              <a:t>SMASH is a hardware/software cooperative mechanism that enables: </a:t>
            </a:r>
          </a:p>
          <a:p>
            <a:r>
              <a:rPr lang="en-US" dirty="0"/>
              <a:t>1)</a:t>
            </a:r>
          </a:p>
          <a:p>
            <a:r>
              <a:rPr lang="en-US" dirty="0"/>
              <a:t>And is</a:t>
            </a:r>
          </a:p>
          <a:p>
            <a:r>
              <a:rPr lang="en-US" dirty="0"/>
              <a:t>2)</a:t>
            </a:r>
          </a:p>
          <a:p>
            <a:endParaRPr lang="en-US" dirty="0"/>
          </a:p>
          <a:p>
            <a:r>
              <a:rPr lang="en-US" dirty="0"/>
              <a:t>On the software side, SMASH, efficiently compresses sparse matrices using a hierarchy of bitmaps. </a:t>
            </a:r>
          </a:p>
          <a:p>
            <a:r>
              <a:rPr lang="en-US" dirty="0"/>
              <a:t>On the hardware side, it employs hardware unit that scans the bitmap hierarchy and quickly determine the positions of non-zero elements.</a:t>
            </a:r>
          </a:p>
          <a:p>
            <a:endParaRPr lang="en-US" dirty="0"/>
          </a:p>
          <a:p>
            <a:r>
              <a:rPr lang="en-US" dirty="0"/>
              <a:t>Software manipulates the functionality of the hardware unit using a set of primitives called the SMASH ISA.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B71DC-4E89-467B-8AF2-76B8FB7548A3}" type="slidenum">
              <a:rPr lang="en-CH" smtClean="0"/>
              <a:t>15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761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dive into the software compression scheme.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793F4-8E1E-4CDB-AE5F-DC093960CF4B}" type="slidenum">
              <a:rPr lang="en-CH" smtClean="0"/>
              <a:t>16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90855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Software Compression Scheme Introduced in SMASH </a:t>
            </a:r>
          </a:p>
          <a:p>
            <a:endParaRPr lang="en-US" dirty="0"/>
          </a:p>
          <a:p>
            <a:r>
              <a:rPr lang="en-US" dirty="0"/>
              <a:t>Encodes the positions of non-zero elements using bits to maintain low storage overheads.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793F4-8E1E-4CDB-AE5F-DC093960CF4B}" type="slidenum">
              <a:rPr lang="en-CH" smtClean="0"/>
              <a:t>17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15187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core data structure behind our compression scheme is a bitmap.</a:t>
            </a:r>
          </a:p>
          <a:p>
            <a:endParaRPr lang="en-US" dirty="0"/>
          </a:p>
          <a:p>
            <a:r>
              <a:rPr lang="en-US" dirty="0"/>
              <a:t>The bitmap data structure is used to encode the presence/absence of non-zero elements in regions of the original sparse matrix. </a:t>
            </a:r>
          </a:p>
          <a:p>
            <a:endParaRPr lang="en-US" dirty="0"/>
          </a:p>
          <a:p>
            <a:r>
              <a:rPr lang="en-US" dirty="0"/>
              <a:t>I am going to show you an example of a bitmap compressing a sparse matrix.</a:t>
            </a:r>
          </a:p>
          <a:p>
            <a:endParaRPr lang="en-US" dirty="0"/>
          </a:p>
          <a:p>
            <a:r>
              <a:rPr lang="en-US" dirty="0"/>
              <a:t>On the left we divide the sparse matrix into blocks. </a:t>
            </a:r>
          </a:p>
          <a:p>
            <a:endParaRPr lang="en-US" dirty="0"/>
          </a:p>
          <a:p>
            <a:r>
              <a:rPr lang="en-US" dirty="0"/>
              <a:t>Blocks map one-to-one with bits of the bitmaps.</a:t>
            </a:r>
          </a:p>
          <a:p>
            <a:endParaRPr lang="en-US" dirty="0"/>
          </a:p>
          <a:p>
            <a:r>
              <a:rPr lang="en-US" dirty="0"/>
              <a:t>The first block of the matrix is a non-zero block. This means that it contains at least one non-zero element. </a:t>
            </a:r>
          </a:p>
          <a:p>
            <a:endParaRPr lang="en-US" dirty="0"/>
          </a:p>
          <a:p>
            <a:r>
              <a:rPr lang="en-US" dirty="0"/>
              <a:t>The first bit of the bitmap is set to 1 in this case.</a:t>
            </a:r>
          </a:p>
          <a:p>
            <a:endParaRPr lang="en-US" dirty="0"/>
          </a:p>
          <a:p>
            <a:r>
              <a:rPr lang="en-US" dirty="0"/>
              <a:t>The next few blocks of the matrix are zero-blocks. This means, that they contain only zero elements.</a:t>
            </a:r>
          </a:p>
          <a:p>
            <a:endParaRPr lang="en-US" dirty="0"/>
          </a:p>
          <a:p>
            <a:r>
              <a:rPr lang="en-US" dirty="0"/>
              <a:t>As we observe, depending on the block size, the bitmap hierarchy might contain a high number of zero bits.</a:t>
            </a:r>
          </a:p>
          <a:p>
            <a:endParaRPr lang="en-US" dirty="0"/>
          </a:p>
          <a:p>
            <a:r>
              <a:rPr lang="en-US" dirty="0"/>
              <a:t>One simple idea, is to apply the same encoding recursively to compress more effectively.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793F4-8E1E-4CDB-AE5F-DC093960CF4B}" type="slidenum">
              <a:rPr lang="en-CH" smtClean="0"/>
              <a:t>18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836559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demonstrate a simplified example of an hierarchy of bitmaps.</a:t>
            </a:r>
          </a:p>
          <a:p>
            <a:endParaRPr lang="en-US" dirty="0"/>
          </a:p>
          <a:p>
            <a:r>
              <a:rPr lang="en-US" dirty="0"/>
              <a:t>The original matrix contains 4 non-zero blocks.</a:t>
            </a:r>
          </a:p>
          <a:p>
            <a:endParaRPr lang="en-US" dirty="0"/>
          </a:p>
          <a:p>
            <a:r>
              <a:rPr lang="en-US" dirty="0"/>
              <a:t>We store these 4 blocks contiguously in memory using a data structure called NON-ZERO VALUES ARRAY.</a:t>
            </a:r>
          </a:p>
          <a:p>
            <a:endParaRPr lang="en-US" dirty="0"/>
          </a:p>
          <a:p>
            <a:r>
              <a:rPr lang="en-US" dirty="0"/>
              <a:t>Based on the positions of the non-zero blocks we create Bitmap-0.</a:t>
            </a:r>
          </a:p>
          <a:p>
            <a:r>
              <a:rPr lang="en-US" dirty="0"/>
              <a:t>Set bits represent non-zero blocks and encode their respective positions in the sparse matrix.</a:t>
            </a:r>
          </a:p>
          <a:p>
            <a:endParaRPr lang="en-US" dirty="0"/>
          </a:p>
          <a:p>
            <a:r>
              <a:rPr lang="en-US" dirty="0"/>
              <a:t>We recursively build the higher levels of the bitmap hierarchy. Bitmap-1 encodes a 4-bit block of Bitmap-0 and Bitmap-2 encodes a 2-bit block of Bitmap-1.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 we see the compression ratio across the levels of the bitmap hierarchy can be different. This provides an opportunity to compress matrices with different sparsity characteristics.</a:t>
            </a:r>
          </a:p>
          <a:p>
            <a:endParaRPr lang="en-US" dirty="0"/>
          </a:p>
          <a:p>
            <a:r>
              <a:rPr lang="en-US" dirty="0"/>
              <a:t>One advantage of the Hierarchy of Bitmaps is that it does not keep in memory the bitmap and matrix blocks that contain zero elements or bits.</a:t>
            </a:r>
          </a:p>
          <a:p>
            <a:endParaRPr lang="en-US" dirty="0"/>
          </a:p>
          <a:p>
            <a:r>
              <a:rPr lang="en-US" dirty="0"/>
              <a:t>As we see in this example, Bitmap 0  has 2 blocks that contain only zero bits. These blocks are not kept in memory 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Determining  the positions of the non-zero elements of the matrix, requires traversing the bitmap hierarchy in a depth first search manner. You can find more details about the index calculation in the paper.</a:t>
            </a:r>
          </a:p>
          <a:p>
            <a:endParaRPr lang="en-US" dirty="0"/>
          </a:p>
          <a:p>
            <a:r>
              <a:rPr lang="en-US" dirty="0"/>
              <a:t>As I mentioned before, one advantage of the hierarchy of bitmaps, is that it does not store in memory the zero blocks of the sparse matrix and the bitmaps.</a:t>
            </a:r>
          </a:p>
          <a:p>
            <a:endParaRPr lang="en-US" dirty="0"/>
          </a:p>
          <a:p>
            <a:r>
              <a:rPr lang="en-US" dirty="0"/>
              <a:t>Due to that, 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Storage efficient compression scheme that enables fast indexing (we don’t need to </a:t>
            </a:r>
            <a:r>
              <a:rPr lang="en-US" dirty="0" err="1"/>
              <a:t>scanthe</a:t>
            </a:r>
            <a:r>
              <a:rPr lang="en-US" dirty="0"/>
              <a:t> zero blocks)</a:t>
            </a:r>
          </a:p>
          <a:p>
            <a:pPr marL="228600" indent="-228600">
              <a:buAutoNum type="arabicParenR"/>
            </a:pPr>
            <a:r>
              <a:rPr lang="en-US" dirty="0"/>
              <a:t>Scanning the bitmaps requires bitwise operations which make the Hierarchy of Bitmaps amenable to hardware acceleration.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793F4-8E1E-4CDB-AE5F-DC093960CF4B}" type="slidenum">
              <a:rPr lang="en-CH" smtClean="0"/>
              <a:t>19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16252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Let’s dive into the executive summary of our work.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Many important workloads heavily involve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Sparse Matrix Operations</a:t>
            </a:r>
          </a:p>
          <a:p>
            <a:endParaRPr lang="en-US" dirty="0"/>
          </a:p>
          <a:p>
            <a:r>
              <a:rPr lang="en-US" dirty="0"/>
              <a:t>In these workloads the input matrices are really sparse. Compression is needed to avoid the shortcomings of storage and computation on zero elements.</a:t>
            </a:r>
          </a:p>
          <a:p>
            <a:endParaRPr lang="en-US" dirty="0"/>
          </a:p>
          <a:p>
            <a:r>
              <a:rPr lang="en-US" dirty="0"/>
              <a:t>Existing compression formats suffer from the following shortcomings:</a:t>
            </a:r>
          </a:p>
          <a:p>
            <a:endParaRPr lang="en-US" dirty="0"/>
          </a:p>
          <a:p>
            <a:r>
              <a:rPr lang="en-US" dirty="0"/>
              <a:t>1)</a:t>
            </a:r>
          </a:p>
          <a:p>
            <a:r>
              <a:rPr lang="en-US" dirty="0"/>
              <a:t>2)</a:t>
            </a:r>
          </a:p>
          <a:p>
            <a:endParaRPr lang="en-US" dirty="0"/>
          </a:p>
          <a:p>
            <a:r>
              <a:rPr lang="en-US" dirty="0"/>
              <a:t>In this work, we introduce SMASH. A hardware software cooperative mechanism that enables efficient sparse matrix compression and computation.</a:t>
            </a:r>
          </a:p>
          <a:p>
            <a:r>
              <a:rPr lang="en-US" dirty="0"/>
              <a:t>The key idea is to codesign software and hardware in a way to enable hardware to recognize and exploit the sparsity in data.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SMASH comprises of 2 key components.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On the software side</a:t>
            </a:r>
          </a:p>
          <a:p>
            <a:r>
              <a:rPr lang="en-US" dirty="0"/>
              <a:t>2)   On the hardware side </a:t>
            </a:r>
          </a:p>
          <a:p>
            <a:pPr marL="228600" indent="-228600">
              <a:buAutoNum type="arabicParenR" startAt="3"/>
            </a:pPr>
            <a:r>
              <a:rPr lang="en-US" dirty="0"/>
              <a:t>….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offers significant performance improvements of 38% and 44% on average for </a:t>
            </a:r>
            <a:r>
              <a:rPr lang="en-US" dirty="0" err="1"/>
              <a:t>SpMV</a:t>
            </a:r>
            <a:r>
              <a:rPr lang="en-US" dirty="0"/>
              <a:t> and </a:t>
            </a:r>
            <a:r>
              <a:rPr lang="en-US" dirty="0" err="1"/>
              <a:t>SpMM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793F4-8E1E-4CDB-AE5F-DC093960CF4B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065744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am now going to present the hardware acceleration unit of SMASH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793F4-8E1E-4CDB-AE5F-DC093960CF4B}" type="slidenum">
              <a:rPr lang="en-CH" smtClean="0"/>
              <a:t>20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36571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SMASH employs a hardware unit that scans the Bitmap Hierarchy to perform indexing and quickly determine the positions of non-zero elements.</a:t>
            </a:r>
          </a:p>
          <a:p>
            <a:endParaRPr lang="en-US" dirty="0"/>
          </a:p>
          <a:p>
            <a:r>
              <a:rPr lang="en-US" dirty="0"/>
              <a:t>1) Interprets…</a:t>
            </a:r>
          </a:p>
          <a:p>
            <a:endParaRPr lang="en-US" dirty="0"/>
          </a:p>
          <a:p>
            <a:r>
              <a:rPr lang="en-US" dirty="0"/>
              <a:t>2) Buffers and scans it using bitwise operations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793F4-8E1E-4CDB-AE5F-DC093960CF4B}" type="slidenum">
              <a:rPr lang="en-CH" smtClean="0"/>
              <a:t>21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042352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hardware unit used in SMASH Is called Bitmap Management Unit.</a:t>
            </a:r>
          </a:p>
          <a:p>
            <a:endParaRPr lang="en-US" dirty="0"/>
          </a:p>
          <a:p>
            <a:r>
              <a:rPr lang="en-US" dirty="0"/>
              <a:t>THE CPU QUIERIES THE BMU TO determine the positions of the non-zero elements.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BMU consists of 4 key components.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SRAM BUFFERS HOLDING THE BITMAPS</a:t>
            </a:r>
          </a:p>
          <a:p>
            <a:pPr marL="228600" indent="-228600">
              <a:buAutoNum type="arabicParenR"/>
            </a:pPr>
            <a:r>
              <a:rPr lang="en-US" dirty="0"/>
              <a:t>PROGRAMMABLE REGISTERS THAT HOLD PARAMETERS OF THE MATRIX AND THE BITMAP HIERARCHY</a:t>
            </a:r>
          </a:p>
          <a:p>
            <a:pPr marL="228600" indent="-228600">
              <a:buAutoNum type="arabicParenR"/>
            </a:pPr>
            <a:r>
              <a:rPr lang="en-US" dirty="0"/>
              <a:t>REGISTERS THAT HOLD THE ROW AND COLUMN INDEX OF THE CURRENT NON-ZERO BLOCK </a:t>
            </a:r>
          </a:p>
          <a:p>
            <a:pPr marL="228600" indent="-228600">
              <a:buAutoNum type="arabicParenR"/>
            </a:pPr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AND THE HARDWARE LOGIC THAT SCANS THE BUFFERS, READS THE PARAMETEERS AND UPDATES THE ROW AND COLUMN INDICES.</a:t>
            </a:r>
          </a:p>
          <a:p>
            <a:pPr marL="228600" indent="-228600">
              <a:buAutoNum type="arabicParenR"/>
            </a:pPr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TO ENABLE INDEXING MULTIPLE MATRICES, THE BMU CONTAINS MULTIPLE GROUPS OF THESE COMPONENTS.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793F4-8E1E-4CDB-AE5F-DC093960CF4B}" type="slidenum">
              <a:rPr lang="en-CH" smtClean="0"/>
              <a:t>22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070768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793F4-8E1E-4CDB-AE5F-DC093960CF4B}" type="slidenum">
              <a:rPr lang="en-CH" smtClean="0"/>
              <a:t>23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497856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793F4-8E1E-4CDB-AE5F-DC093960CF4B}" type="slidenum">
              <a:rPr lang="en-CH" smtClean="0"/>
              <a:t>24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082061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793F4-8E1E-4CDB-AE5F-DC093960CF4B}" type="slidenum">
              <a:rPr lang="en-CH" smtClean="0"/>
              <a:t>25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906988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793F4-8E1E-4CDB-AE5F-DC093960CF4B}" type="slidenum">
              <a:rPr lang="en-CH" smtClean="0"/>
              <a:t>26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787152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our evaluation we examined 15 matrices with sparsity ranging from 0.01% to 8.79%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793F4-8E1E-4CDB-AE5F-DC093960CF4B}" type="slidenum">
              <a:rPr lang="en-CH" smtClean="0"/>
              <a:t>27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794161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figure we demonstrate the speedup of SMASH and TACO-BCSR over TACO-CSR In the x axis we see 4 different workloads.</a:t>
            </a:r>
          </a:p>
          <a:p>
            <a:r>
              <a:rPr lang="en-US" dirty="0" err="1"/>
              <a:t>SpMV,SpMM</a:t>
            </a:r>
            <a:r>
              <a:rPr lang="en-US" dirty="0"/>
              <a:t>, PageRank and BC.</a:t>
            </a:r>
          </a:p>
          <a:p>
            <a:endParaRPr lang="en-US" dirty="0"/>
          </a:p>
          <a:p>
            <a:r>
              <a:rPr lang="en-US" dirty="0"/>
              <a:t>As we observe, SMASH provides significant performance improvements over state-of-the-art format, up to 44%.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793F4-8E1E-4CDB-AE5F-DC093960CF4B}" type="slidenum">
              <a:rPr lang="en-CH" smtClean="0"/>
              <a:t>28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594244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figure we demonstrate the number of executed instructions of SMASH and TACO-BCSR over TACO-CSR.</a:t>
            </a:r>
          </a:p>
          <a:p>
            <a:endParaRPr lang="en-US" dirty="0"/>
          </a:p>
          <a:p>
            <a:r>
              <a:rPr lang="en-US" dirty="0"/>
              <a:t>As we observe, SMASH results in significant reduction in the number of executed instructions. 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793F4-8E1E-4CDB-AE5F-DC093960CF4B}" type="slidenum">
              <a:rPr lang="en-CH" smtClean="0"/>
              <a:t>29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75756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Outline of my talk. </a:t>
            </a:r>
          </a:p>
          <a:p>
            <a:endParaRPr lang="en-US" dirty="0"/>
          </a:p>
          <a:p>
            <a:r>
              <a:rPr lang="en-US" dirty="0"/>
              <a:t>I am going to start by giving some background on Sparse Matrix Operations. </a:t>
            </a:r>
          </a:p>
          <a:p>
            <a:endParaRPr lang="en-US" dirty="0"/>
          </a:p>
          <a:p>
            <a:r>
              <a:rPr lang="en-US" dirty="0"/>
              <a:t>Then I will present our proposed mechanism and its key components. </a:t>
            </a:r>
          </a:p>
          <a:p>
            <a:endParaRPr lang="en-US" dirty="0"/>
          </a:p>
          <a:p>
            <a:r>
              <a:rPr lang="en-US" dirty="0"/>
              <a:t>After that, I am going to demonstrate our evaluation results and finally conclude.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793F4-8E1E-4CDB-AE5F-DC093960CF4B}" type="slidenum">
              <a:rPr lang="en-CH" smtClean="0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028458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experiment we </a:t>
            </a:r>
            <a:r>
              <a:rPr lang="en-US" dirty="0" err="1"/>
              <a:t>sweeped</a:t>
            </a:r>
            <a:r>
              <a:rPr lang="en-US" dirty="0"/>
              <a:t> through  matrices with ascending order based on their sparsity.</a:t>
            </a:r>
          </a:p>
          <a:p>
            <a:r>
              <a:rPr lang="en-US" dirty="0"/>
              <a:t>As we observe in this case, for this set of 15 matrices, </a:t>
            </a: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SMASH provides speedups regardless of the density of the matrix.</a:t>
            </a:r>
            <a:endParaRPr lang="en-CH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793F4-8E1E-4CDB-AE5F-DC093960CF4B}" type="slidenum">
              <a:rPr lang="en-CH" smtClean="0"/>
              <a:t>30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892667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also calculated the hardware area overhead of SMASH.</a:t>
            </a:r>
          </a:p>
          <a:p>
            <a:endParaRPr lang="en-US" dirty="0"/>
          </a:p>
          <a:p>
            <a:r>
              <a:rPr lang="en-US" dirty="0"/>
              <a:t>In our SMASH Configuration, we…</a:t>
            </a:r>
          </a:p>
          <a:p>
            <a:endParaRPr lang="en-US" dirty="0"/>
          </a:p>
          <a:p>
            <a:r>
              <a:rPr lang="en-US" dirty="0"/>
              <a:t>1)</a:t>
            </a:r>
          </a:p>
          <a:p>
            <a:r>
              <a:rPr lang="en-US" dirty="0"/>
              <a:t>2)</a:t>
            </a:r>
          </a:p>
          <a:p>
            <a:r>
              <a:rPr lang="en-US" dirty="0"/>
              <a:t>3)</a:t>
            </a:r>
          </a:p>
          <a:p>
            <a:endParaRPr lang="en-US" dirty="0"/>
          </a:p>
          <a:p>
            <a:r>
              <a:rPr lang="en-US" dirty="0"/>
              <a:t>SMASH incurs 0.076% area overhead over an Intel Xeon CPU, which is negligible.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4AB11-ED51-4041-ABF3-98774B656127}" type="slidenum">
              <a:rPr lang="en-CH" smtClean="0"/>
              <a:t>31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217062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find other results in our paper like:</a:t>
            </a:r>
          </a:p>
          <a:p>
            <a:endParaRPr lang="en-US" dirty="0"/>
          </a:p>
          <a:p>
            <a:r>
              <a:rPr lang="en-US" dirty="0"/>
              <a:t>1)</a:t>
            </a:r>
          </a:p>
          <a:p>
            <a:r>
              <a:rPr lang="en-US" dirty="0"/>
              <a:t>2)</a:t>
            </a:r>
          </a:p>
          <a:p>
            <a:r>
              <a:rPr lang="en-US" dirty="0"/>
              <a:t>..</a:t>
            </a:r>
          </a:p>
          <a:p>
            <a:r>
              <a:rPr lang="en-US" dirty="0"/>
              <a:t>..</a:t>
            </a:r>
          </a:p>
          <a:p>
            <a:r>
              <a:rPr lang="en-US" dirty="0"/>
              <a:t>..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4AB11-ED51-4041-ABF3-98774B656127}" type="slidenum">
              <a:rPr lang="en-CH" smtClean="0"/>
              <a:t>32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845632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now conclude my talk.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793F4-8E1E-4CDB-AE5F-DC093960CF4B}" type="slidenum">
              <a:rPr lang="en-CH" smtClean="0"/>
              <a:t>33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940183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Let’s dive into the executive summary of our work.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Many important workloads heavily involve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Sparse Matrix Operations</a:t>
            </a:r>
          </a:p>
          <a:p>
            <a:endParaRPr lang="en-US" dirty="0"/>
          </a:p>
          <a:p>
            <a:r>
              <a:rPr lang="en-US" dirty="0"/>
              <a:t>In these workloads the input matrices are really sparse. Compression is needed to avoid the shortcomings of storage and computation on zero elements.</a:t>
            </a:r>
          </a:p>
          <a:p>
            <a:endParaRPr lang="en-US" dirty="0"/>
          </a:p>
          <a:p>
            <a:r>
              <a:rPr lang="en-US" dirty="0"/>
              <a:t>Existing compression formats suffer from the following shortcomings:</a:t>
            </a:r>
          </a:p>
          <a:p>
            <a:endParaRPr lang="en-US" dirty="0"/>
          </a:p>
          <a:p>
            <a:r>
              <a:rPr lang="en-US" dirty="0"/>
              <a:t>1)</a:t>
            </a:r>
          </a:p>
          <a:p>
            <a:r>
              <a:rPr lang="en-US" dirty="0"/>
              <a:t>2)</a:t>
            </a:r>
          </a:p>
          <a:p>
            <a:endParaRPr lang="en-US" dirty="0"/>
          </a:p>
          <a:p>
            <a:r>
              <a:rPr lang="en-US" dirty="0"/>
              <a:t>In this work, we introduce SMASH. A hardware software cooperative mechanism that enables efficient sparse matrix compression and computation.</a:t>
            </a:r>
          </a:p>
          <a:p>
            <a:r>
              <a:rPr lang="en-US" dirty="0"/>
              <a:t>The key idea is to codesign software and hardware in a way to enable hardware to recognize and exploit the sparsity in data.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SMASH comprises of 2 key components.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On the software side</a:t>
            </a:r>
          </a:p>
          <a:p>
            <a:r>
              <a:rPr lang="en-US" dirty="0"/>
              <a:t>2)   On the hardware side </a:t>
            </a:r>
          </a:p>
          <a:p>
            <a:pPr marL="228600" indent="-228600">
              <a:buAutoNum type="arabicParenR" startAt="3"/>
            </a:pPr>
            <a:r>
              <a:rPr lang="en-US" dirty="0"/>
              <a:t>….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offers significant performance improvements of 38% and 44% on average for </a:t>
            </a:r>
            <a:r>
              <a:rPr lang="en-US" dirty="0" err="1"/>
              <a:t>SpMV</a:t>
            </a:r>
            <a:r>
              <a:rPr lang="en-US" dirty="0"/>
              <a:t> and </a:t>
            </a:r>
            <a:r>
              <a:rPr lang="en-US" dirty="0" err="1"/>
              <a:t>SpMM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793F4-8E1E-4CDB-AE5F-DC093960CF4B}" type="slidenum">
              <a:rPr lang="en-CH" smtClean="0"/>
              <a:t>34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024937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Thanks for attending my talk and happy to hear your questions.</a:t>
            </a:r>
            <a:endParaRPr lang="en-CH" sz="1200" b="1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793F4-8E1E-4CDB-AE5F-DC093960CF4B}" type="slidenum">
              <a:rPr lang="en-CH" smtClean="0"/>
              <a:t>35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028168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two major factors that impact the </a:t>
            </a:r>
            <a:r>
              <a:rPr lang="en-US" dirty="0" err="1"/>
              <a:t>effectivenesss</a:t>
            </a:r>
            <a:r>
              <a:rPr lang="en-US" dirty="0"/>
              <a:t> of our hierarchical bitmap compression scheme.</a:t>
            </a:r>
          </a:p>
          <a:p>
            <a:endParaRPr lang="en-US" dirty="0"/>
          </a:p>
          <a:p>
            <a:r>
              <a:rPr lang="en-US" dirty="0"/>
              <a:t>The first one is the compression ratio which affects computation and storage of zero elements.</a:t>
            </a:r>
          </a:p>
          <a:p>
            <a:endParaRPr lang="en-US" dirty="0"/>
          </a:p>
          <a:p>
            <a:r>
              <a:rPr lang="en-US" dirty="0"/>
              <a:t>This slide </a:t>
            </a:r>
            <a:r>
              <a:rPr lang="en-US" dirty="0" err="1"/>
              <a:t>demostraes</a:t>
            </a:r>
            <a:r>
              <a:rPr lang="en-US" dirty="0"/>
              <a:t> the impact of choosing different compression ratios for Bitmap-0</a:t>
            </a:r>
          </a:p>
          <a:p>
            <a:endParaRPr lang="en-US" dirty="0"/>
          </a:p>
          <a:p>
            <a:r>
              <a:rPr lang="en-US" dirty="0"/>
              <a:t>In the first case, the compression ratio is 8:1.In this case SMASH requires 2 bits to encode the whole matrix.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the second case, the compression ratio is 4:1.In this case SMASH requires 4 bits to encode the whole matrix.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the first case, we store a block with 6 zero elements and in the second case a block with 2 zero </a:t>
            </a:r>
            <a:r>
              <a:rPr lang="en-US" dirty="0" err="1"/>
              <a:t>elemnts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Compression ratio forms a trade off between smaller bitmaps that can be efficiently scanned and </a:t>
            </a:r>
            <a:r>
              <a:rPr lang="en-US" dirty="0" err="1"/>
              <a:t>morezero</a:t>
            </a:r>
            <a:r>
              <a:rPr lang="en-US" dirty="0"/>
              <a:t> elements in the NZA.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793F4-8E1E-4CDB-AE5F-DC093960CF4B}" type="slidenum">
              <a:rPr lang="en-CH" smtClean="0"/>
              <a:t>36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779325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Sparse Matrix </a:t>
            </a:r>
            <a:r>
              <a:rPr lang="en-US" dirty="0" err="1"/>
              <a:t>Matrix</a:t>
            </a:r>
            <a:r>
              <a:rPr lang="en-US" dirty="0"/>
              <a:t> Multiplication CSR-based implementation requires even more indexing.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INDEX MATCHING FOR EVERY INNER PRODUCT.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793F4-8E1E-4CDB-AE5F-DC093960CF4B}" type="slidenum">
              <a:rPr lang="en-CH" smtClean="0"/>
              <a:t>37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175513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Sparse Matrix Vector Multiplication is a really important application used in both Graph Analytics and Sparse Neural Networks.</a:t>
            </a:r>
          </a:p>
          <a:p>
            <a:endParaRPr lang="en-US" dirty="0"/>
          </a:p>
          <a:p>
            <a:r>
              <a:rPr lang="en-US" dirty="0"/>
              <a:t>The CSR-based </a:t>
            </a:r>
            <a:r>
              <a:rPr lang="en-US" dirty="0" err="1"/>
              <a:t>SpMV</a:t>
            </a:r>
            <a:r>
              <a:rPr lang="en-US" dirty="0"/>
              <a:t> requires streaming through the </a:t>
            </a:r>
            <a:r>
              <a:rPr lang="en-US" dirty="0" err="1"/>
              <a:t>row_ptr</a:t>
            </a:r>
            <a:r>
              <a:rPr lang="en-US" dirty="0"/>
              <a:t> to discover the number of non-zero elements per row. </a:t>
            </a:r>
          </a:p>
          <a:p>
            <a:endParaRPr lang="en-US" dirty="0"/>
          </a:p>
          <a:p>
            <a:r>
              <a:rPr lang="en-US" dirty="0"/>
              <a:t>For each row we need to find the column index of each non-zero element. </a:t>
            </a:r>
          </a:p>
          <a:p>
            <a:endParaRPr lang="en-US" dirty="0"/>
          </a:p>
          <a:p>
            <a:r>
              <a:rPr lang="en-US" dirty="0"/>
              <a:t>The column index is required to perform the multiplication with the corresponding element of the vector. This procedure is called indexing.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793F4-8E1E-4CDB-AE5F-DC093960CF4B}" type="slidenum">
              <a:rPr lang="en-CH" smtClean="0"/>
              <a:t>38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284420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SPMV we need to iterate over each of the non-zero blocks in the NZA.</a:t>
            </a:r>
          </a:p>
          <a:p>
            <a:endParaRPr lang="en-US" dirty="0"/>
          </a:p>
          <a:p>
            <a:r>
              <a:rPr lang="en-US" dirty="0"/>
              <a:t>THE CPU requests the row and column index of each non-zero block from the BMU  to index the input vector and the output vector.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793F4-8E1E-4CDB-AE5F-DC093960CF4B}" type="slidenum">
              <a:rPr lang="en-CH" smtClean="0"/>
              <a:t>39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88823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200" dirty="0"/>
              <a:t>Sparse Matrix Operations are widespread today.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They are critical components of  domains like Recommender Systems, Graph Analytics  AS WELL AS  Neural Networks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793F4-8E1E-4CDB-AE5F-DC093960CF4B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908915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compared the storage efficiency of SMASH against CSR.  SMASH is able to compress efficiently most of the matrices in our dataset.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4AB11-ED51-4041-ABF3-98774B656127}" type="slidenum">
              <a:rPr lang="en-CH" smtClean="0"/>
              <a:t>43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93381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matrices used in these workloads are </a:t>
            </a:r>
            <a:r>
              <a:rPr lang="en-US" dirty="0" err="1"/>
              <a:t>extremele</a:t>
            </a:r>
            <a:r>
              <a:rPr lang="en-US" dirty="0"/>
              <a:t> sparse.</a:t>
            </a:r>
          </a:p>
          <a:p>
            <a:endParaRPr lang="en-US" dirty="0"/>
          </a:p>
          <a:p>
            <a:r>
              <a:rPr lang="en-US" dirty="0"/>
              <a:t>For example, Facebook’s and </a:t>
            </a:r>
            <a:r>
              <a:rPr lang="en-US" dirty="0" err="1"/>
              <a:t>Youtube’s</a:t>
            </a:r>
            <a:r>
              <a:rPr lang="en-US" dirty="0"/>
              <a:t> social connectivity graphs have an extremely small amount of non-zero elements.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We conclude, </a:t>
            </a:r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Sparse matrix compression is an essential tool to enable efficient storage and computation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793F4-8E1E-4CDB-AE5F-DC093960CF4B}" type="slidenum">
              <a:rPr lang="en-CH" smtClean="0"/>
              <a:t>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45113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now discuss existing compression formats and their shortcomings.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793F4-8E1E-4CDB-AE5F-DC093960CF4B}" type="slidenum">
              <a:rPr lang="en-CH" smtClean="0"/>
              <a:t>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90597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Existing compression formats have the following shortcomings.</a:t>
            </a:r>
          </a:p>
          <a:p>
            <a:endParaRPr lang="en-US" dirty="0"/>
          </a:p>
          <a:p>
            <a:r>
              <a:rPr lang="en-US" dirty="0"/>
              <a:t>First, general compression formats optimize for storage and suffer from expensive discovery of the positions of non-zero elements.</a:t>
            </a:r>
          </a:p>
          <a:p>
            <a:endParaRPr lang="en-US" dirty="0"/>
          </a:p>
          <a:p>
            <a:r>
              <a:rPr lang="en-US" dirty="0"/>
              <a:t>Let’s dive into this class of compression formats.</a:t>
            </a:r>
          </a:p>
          <a:p>
            <a:endParaRPr lang="en-US" dirty="0"/>
          </a:p>
          <a:p>
            <a:r>
              <a:rPr lang="en-US" dirty="0"/>
              <a:t>Second, some specialized formats assume specific matrix structures and patterns like Diagonals. These formats are not general enough and offer  narrow applicability.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B71DC-4E89-467B-8AF2-76B8FB7548A3}" type="slidenum">
              <a:rPr lang="en-CH" smtClean="0"/>
              <a:t>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41861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most widely used  compression format is  called Compressed Sparse Row. It is used  in multiple  frameworks and  libraries.</a:t>
            </a:r>
          </a:p>
          <a:p>
            <a:endParaRPr lang="en-US" dirty="0"/>
          </a:p>
          <a:p>
            <a:endParaRPr lang="en-US" dirty="0"/>
          </a:p>
          <a:p>
            <a:pPr marL="228600" indent="-228600">
              <a:buFont typeface="Arial" panose="020B0604020202020204" pitchFamily="34" charset="0"/>
              <a:buAutoNum type="arabicParenR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CSR Stores </a:t>
            </a:r>
            <a:r>
              <a:rPr lang="en-US" sz="12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only the non-zero elements  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of the sparse matrix and </a:t>
            </a:r>
          </a:p>
          <a:p>
            <a:pPr marL="228600" indent="-228600">
              <a:buFont typeface="Arial" panose="020B0604020202020204" pitchFamily="34" charset="0"/>
              <a:buAutoNum type="arabicParenR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that is the reason why it provides high compression ratios.</a:t>
            </a:r>
            <a:endParaRPr lang="en-CH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793F4-8E1E-4CDB-AE5F-DC093960CF4B}" type="slidenum">
              <a:rPr lang="en-CH" smtClean="0"/>
              <a:t>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21969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explain how it works and where the indexing overhead is coming from.</a:t>
            </a:r>
          </a:p>
          <a:p>
            <a:endParaRPr lang="en-US" dirty="0"/>
          </a:p>
          <a:p>
            <a:r>
              <a:rPr lang="en-US" dirty="0"/>
              <a:t>The CSR  format uses 3 arrays to compress the sparse matrix. </a:t>
            </a:r>
          </a:p>
          <a:p>
            <a:endParaRPr lang="en-US" dirty="0"/>
          </a:p>
          <a:p>
            <a:r>
              <a:rPr lang="en-US" dirty="0"/>
              <a:t>The  </a:t>
            </a:r>
            <a:r>
              <a:rPr lang="en-US" dirty="0" err="1"/>
              <a:t>row_ptr</a:t>
            </a:r>
            <a:r>
              <a:rPr lang="en-US" dirty="0"/>
              <a:t>  which holds  info  about the number of  non-zero  elements/row.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col_ind</a:t>
            </a:r>
            <a:r>
              <a:rPr lang="en-US" dirty="0"/>
              <a:t> which holds column  index of a non-zero element</a:t>
            </a:r>
          </a:p>
          <a:p>
            <a:endParaRPr lang="en-US" dirty="0"/>
          </a:p>
          <a:p>
            <a:r>
              <a:rPr lang="en-US" dirty="0"/>
              <a:t>And the  values   array  contains  the  actual  non-zero values of the sparse  matrix</a:t>
            </a:r>
          </a:p>
          <a:p>
            <a:endParaRPr lang="en-US" dirty="0"/>
          </a:p>
          <a:p>
            <a:r>
              <a:rPr lang="en-US" dirty="0"/>
              <a:t>Finding  out the position of this specific element requires accessing both the </a:t>
            </a:r>
            <a:r>
              <a:rPr lang="en-US" dirty="0" err="1"/>
              <a:t>row_ptr</a:t>
            </a:r>
            <a:r>
              <a:rPr lang="en-US" dirty="0"/>
              <a:t> array and the </a:t>
            </a:r>
            <a:r>
              <a:rPr lang="en-US" dirty="0" err="1"/>
              <a:t>col_ind</a:t>
            </a:r>
            <a:r>
              <a:rPr lang="en-US" dirty="0"/>
              <a:t> array to retrieve the value 3.</a:t>
            </a:r>
          </a:p>
          <a:p>
            <a:endParaRPr lang="en-US" dirty="0"/>
          </a:p>
          <a:p>
            <a:r>
              <a:rPr lang="en-US" dirty="0"/>
              <a:t>This process is called indexing.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793F4-8E1E-4CDB-AE5F-DC093960CF4B}" type="slidenum">
              <a:rPr lang="en-CH" smtClean="0"/>
              <a:t>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21055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  <a:prstGeom prst="rect">
            <a:avLst/>
          </a:prstGeom>
        </p:spPr>
        <p:txBody>
          <a:bodyPr/>
          <a:lstStyle>
            <a:lvl1pPr>
              <a:defRPr sz="4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29380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Font typeface="Cambria" panose="02040503050406030204" pitchFamily="18" charset="0"/>
              <a:buChar char="-"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77054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413144"/>
            <a:ext cx="1080120" cy="31252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D6C95C-F5A1-47A0-B338-935B91ACFEDF}"/>
              </a:ext>
            </a:extLst>
          </p:cNvPr>
          <p:cNvCxnSpPr>
            <a:cxnSpLocks/>
          </p:cNvCxnSpPr>
          <p:nvPr userDrawn="1"/>
        </p:nvCxnSpPr>
        <p:spPr>
          <a:xfrm>
            <a:off x="117021" y="831498"/>
            <a:ext cx="8894601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06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3772-9A14-4310-AA97-ADA9BE0847FC}" type="datetimeFigureOut">
              <a:rPr lang="en-CH" smtClean="0"/>
              <a:t>15/10/2019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078-45FA-4BA5-9BE9-4C6ADE012FE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5811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3772-9A14-4310-AA97-ADA9BE0847FC}" type="datetimeFigureOut">
              <a:rPr lang="en-CH" smtClean="0"/>
              <a:t>15/10/2019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078-45FA-4BA5-9BE9-4C6ADE012FE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7764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01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F3772-9A14-4310-AA97-ADA9BE0847FC}" type="datetimeFigureOut">
              <a:rPr lang="en-CH" smtClean="0"/>
              <a:t>15/10/2019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71078-45FA-4BA5-9BE9-4C6ADE012FE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4934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7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080E8E-89DB-4EDA-9091-14AA26D97F0F}"/>
              </a:ext>
            </a:extLst>
          </p:cNvPr>
          <p:cNvSpPr/>
          <p:nvPr/>
        </p:nvSpPr>
        <p:spPr>
          <a:xfrm>
            <a:off x="0" y="0"/>
            <a:ext cx="9144000" cy="43790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9F9D11-B71B-4ECC-B434-C28CD352932E}"/>
              </a:ext>
            </a:extLst>
          </p:cNvPr>
          <p:cNvSpPr txBox="1"/>
          <p:nvPr/>
        </p:nvSpPr>
        <p:spPr>
          <a:xfrm>
            <a:off x="309828" y="366131"/>
            <a:ext cx="8487452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SMASH</a:t>
            </a:r>
            <a:r>
              <a:rPr lang="en-US" sz="315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/>
            <a:r>
              <a:rPr lang="en-US" sz="315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Co-Designing Software Compression </a:t>
            </a:r>
          </a:p>
          <a:p>
            <a:pPr algn="ctr"/>
            <a:r>
              <a:rPr lang="en-US" sz="315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Hardware-Accelerated Indexing </a:t>
            </a:r>
          </a:p>
          <a:p>
            <a:pPr algn="ctr"/>
            <a:r>
              <a:rPr lang="en-US" sz="315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Efficient Sparse Matrix Operations</a:t>
            </a:r>
            <a:endParaRPr lang="en-CH" sz="3150" b="1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83960D-C1E4-49EC-8ADF-F908E7DB619A}"/>
              </a:ext>
            </a:extLst>
          </p:cNvPr>
          <p:cNvSpPr txBox="1"/>
          <p:nvPr/>
        </p:nvSpPr>
        <p:spPr>
          <a:xfrm>
            <a:off x="211074" y="2830466"/>
            <a:ext cx="897562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Konstantinos Kanellopoulos</a:t>
            </a: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, Nandita Vijaykumar, Christina </a:t>
            </a:r>
            <a:r>
              <a:rPr 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Giannoula</a:t>
            </a: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</a:p>
          <a:p>
            <a:pPr algn="ctr"/>
            <a:r>
              <a:rPr 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Roknoddin</a:t>
            </a: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Azizi, Skanda </a:t>
            </a:r>
            <a:r>
              <a:rPr 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Koppula</a:t>
            </a: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, Nika Mansouri </a:t>
            </a:r>
            <a:r>
              <a:rPr 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Ghiasi</a:t>
            </a: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</a:p>
          <a:p>
            <a:pPr algn="ctr"/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Taha </a:t>
            </a:r>
            <a:r>
              <a:rPr 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Shahroodi</a:t>
            </a: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, Juan Gomez Luna, </a:t>
            </a:r>
            <a:r>
              <a:rPr 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Onur</a:t>
            </a: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Mutlu</a:t>
            </a:r>
            <a:endParaRPr lang="en-CH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E28C7D2F-2A79-43CC-893E-CF19FEFBA17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77442" y="4865457"/>
            <a:ext cx="3565212" cy="1317472"/>
            <a:chOff x="2817" y="2869"/>
            <a:chExt cx="2928" cy="1082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6CDBD085-B003-4CB9-BD71-9F8E894E5ED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7" y="2869"/>
              <a:ext cx="2928" cy="1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6D899021-A2B6-4E82-A345-BA236E7B1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2869"/>
              <a:ext cx="2928" cy="1081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3EDEE55-76D6-428E-A6DE-855F59B53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3351"/>
              <a:ext cx="217" cy="247"/>
            </a:xfrm>
            <a:custGeom>
              <a:avLst/>
              <a:gdLst>
                <a:gd name="T0" fmla="*/ 68 w 435"/>
                <a:gd name="T1" fmla="*/ 0 h 494"/>
                <a:gd name="T2" fmla="*/ 139 w 435"/>
                <a:gd name="T3" fmla="*/ 0 h 494"/>
                <a:gd name="T4" fmla="*/ 139 w 435"/>
                <a:gd name="T5" fmla="*/ 2 h 494"/>
                <a:gd name="T6" fmla="*/ 78 w 435"/>
                <a:gd name="T7" fmla="*/ 300 h 494"/>
                <a:gd name="T8" fmla="*/ 75 w 435"/>
                <a:gd name="T9" fmla="*/ 325 h 494"/>
                <a:gd name="T10" fmla="*/ 73 w 435"/>
                <a:gd name="T11" fmla="*/ 346 h 494"/>
                <a:gd name="T12" fmla="*/ 78 w 435"/>
                <a:gd name="T13" fmla="*/ 375 h 494"/>
                <a:gd name="T14" fmla="*/ 89 w 435"/>
                <a:gd name="T15" fmla="*/ 398 h 494"/>
                <a:gd name="T16" fmla="*/ 107 w 435"/>
                <a:gd name="T17" fmla="*/ 416 h 494"/>
                <a:gd name="T18" fmla="*/ 131 w 435"/>
                <a:gd name="T19" fmla="*/ 427 h 494"/>
                <a:gd name="T20" fmla="*/ 162 w 435"/>
                <a:gd name="T21" fmla="*/ 430 h 494"/>
                <a:gd name="T22" fmla="*/ 170 w 435"/>
                <a:gd name="T23" fmla="*/ 430 h 494"/>
                <a:gd name="T24" fmla="*/ 185 w 435"/>
                <a:gd name="T25" fmla="*/ 428 h 494"/>
                <a:gd name="T26" fmla="*/ 201 w 435"/>
                <a:gd name="T27" fmla="*/ 425 h 494"/>
                <a:gd name="T28" fmla="*/ 220 w 435"/>
                <a:gd name="T29" fmla="*/ 418 h 494"/>
                <a:gd name="T30" fmla="*/ 240 w 435"/>
                <a:gd name="T31" fmla="*/ 405 h 494"/>
                <a:gd name="T32" fmla="*/ 259 w 435"/>
                <a:gd name="T33" fmla="*/ 389 h 494"/>
                <a:gd name="T34" fmla="*/ 277 w 435"/>
                <a:gd name="T35" fmla="*/ 366 h 494"/>
                <a:gd name="T36" fmla="*/ 293 w 435"/>
                <a:gd name="T37" fmla="*/ 336 h 494"/>
                <a:gd name="T38" fmla="*/ 304 w 435"/>
                <a:gd name="T39" fmla="*/ 298 h 494"/>
                <a:gd name="T40" fmla="*/ 362 w 435"/>
                <a:gd name="T41" fmla="*/ 0 h 494"/>
                <a:gd name="T42" fmla="*/ 435 w 435"/>
                <a:gd name="T43" fmla="*/ 0 h 494"/>
                <a:gd name="T44" fmla="*/ 435 w 435"/>
                <a:gd name="T45" fmla="*/ 2 h 494"/>
                <a:gd name="T46" fmla="*/ 337 w 435"/>
                <a:gd name="T47" fmla="*/ 489 h 494"/>
                <a:gd name="T48" fmla="*/ 268 w 435"/>
                <a:gd name="T49" fmla="*/ 489 h 494"/>
                <a:gd name="T50" fmla="*/ 268 w 435"/>
                <a:gd name="T51" fmla="*/ 487 h 494"/>
                <a:gd name="T52" fmla="*/ 277 w 435"/>
                <a:gd name="T53" fmla="*/ 435 h 494"/>
                <a:gd name="T54" fmla="*/ 249 w 435"/>
                <a:gd name="T55" fmla="*/ 462 h 494"/>
                <a:gd name="T56" fmla="*/ 215 w 435"/>
                <a:gd name="T57" fmla="*/ 480 h 494"/>
                <a:gd name="T58" fmla="*/ 178 w 435"/>
                <a:gd name="T59" fmla="*/ 491 h 494"/>
                <a:gd name="T60" fmla="*/ 135 w 435"/>
                <a:gd name="T61" fmla="*/ 494 h 494"/>
                <a:gd name="T62" fmla="*/ 98 w 435"/>
                <a:gd name="T63" fmla="*/ 489 h 494"/>
                <a:gd name="T64" fmla="*/ 64 w 435"/>
                <a:gd name="T65" fmla="*/ 476 h 494"/>
                <a:gd name="T66" fmla="*/ 37 w 435"/>
                <a:gd name="T67" fmla="*/ 455 h 494"/>
                <a:gd name="T68" fmla="*/ 18 w 435"/>
                <a:gd name="T69" fmla="*/ 428 h 494"/>
                <a:gd name="T70" fmla="*/ 5 w 435"/>
                <a:gd name="T71" fmla="*/ 395 h 494"/>
                <a:gd name="T72" fmla="*/ 0 w 435"/>
                <a:gd name="T73" fmla="*/ 355 h 494"/>
                <a:gd name="T74" fmla="*/ 2 w 435"/>
                <a:gd name="T75" fmla="*/ 332 h 494"/>
                <a:gd name="T76" fmla="*/ 5 w 435"/>
                <a:gd name="T77" fmla="*/ 311 h 494"/>
                <a:gd name="T78" fmla="*/ 7 w 435"/>
                <a:gd name="T79" fmla="*/ 307 h 494"/>
                <a:gd name="T80" fmla="*/ 68 w 435"/>
                <a:gd name="T81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5" h="494">
                  <a:moveTo>
                    <a:pt x="68" y="0"/>
                  </a:moveTo>
                  <a:lnTo>
                    <a:pt x="139" y="0"/>
                  </a:lnTo>
                  <a:lnTo>
                    <a:pt x="139" y="2"/>
                  </a:lnTo>
                  <a:lnTo>
                    <a:pt x="78" y="300"/>
                  </a:lnTo>
                  <a:lnTo>
                    <a:pt x="75" y="325"/>
                  </a:lnTo>
                  <a:lnTo>
                    <a:pt x="73" y="346"/>
                  </a:lnTo>
                  <a:lnTo>
                    <a:pt x="78" y="375"/>
                  </a:lnTo>
                  <a:lnTo>
                    <a:pt x="89" y="398"/>
                  </a:lnTo>
                  <a:lnTo>
                    <a:pt x="107" y="416"/>
                  </a:lnTo>
                  <a:lnTo>
                    <a:pt x="131" y="427"/>
                  </a:lnTo>
                  <a:lnTo>
                    <a:pt x="162" y="430"/>
                  </a:lnTo>
                  <a:lnTo>
                    <a:pt x="170" y="430"/>
                  </a:lnTo>
                  <a:lnTo>
                    <a:pt x="185" y="428"/>
                  </a:lnTo>
                  <a:lnTo>
                    <a:pt x="201" y="425"/>
                  </a:lnTo>
                  <a:lnTo>
                    <a:pt x="220" y="418"/>
                  </a:lnTo>
                  <a:lnTo>
                    <a:pt x="240" y="405"/>
                  </a:lnTo>
                  <a:lnTo>
                    <a:pt x="259" y="389"/>
                  </a:lnTo>
                  <a:lnTo>
                    <a:pt x="277" y="366"/>
                  </a:lnTo>
                  <a:lnTo>
                    <a:pt x="293" y="336"/>
                  </a:lnTo>
                  <a:lnTo>
                    <a:pt x="304" y="298"/>
                  </a:lnTo>
                  <a:lnTo>
                    <a:pt x="362" y="0"/>
                  </a:lnTo>
                  <a:lnTo>
                    <a:pt x="435" y="0"/>
                  </a:lnTo>
                  <a:lnTo>
                    <a:pt x="435" y="2"/>
                  </a:lnTo>
                  <a:lnTo>
                    <a:pt x="337" y="489"/>
                  </a:lnTo>
                  <a:lnTo>
                    <a:pt x="268" y="489"/>
                  </a:lnTo>
                  <a:lnTo>
                    <a:pt x="268" y="487"/>
                  </a:lnTo>
                  <a:lnTo>
                    <a:pt x="277" y="435"/>
                  </a:lnTo>
                  <a:lnTo>
                    <a:pt x="249" y="462"/>
                  </a:lnTo>
                  <a:lnTo>
                    <a:pt x="215" y="480"/>
                  </a:lnTo>
                  <a:lnTo>
                    <a:pt x="178" y="491"/>
                  </a:lnTo>
                  <a:lnTo>
                    <a:pt x="135" y="494"/>
                  </a:lnTo>
                  <a:lnTo>
                    <a:pt x="98" y="489"/>
                  </a:lnTo>
                  <a:lnTo>
                    <a:pt x="64" y="476"/>
                  </a:lnTo>
                  <a:lnTo>
                    <a:pt x="37" y="455"/>
                  </a:lnTo>
                  <a:lnTo>
                    <a:pt x="18" y="428"/>
                  </a:lnTo>
                  <a:lnTo>
                    <a:pt x="5" y="395"/>
                  </a:lnTo>
                  <a:lnTo>
                    <a:pt x="0" y="355"/>
                  </a:lnTo>
                  <a:lnTo>
                    <a:pt x="2" y="332"/>
                  </a:lnTo>
                  <a:lnTo>
                    <a:pt x="5" y="311"/>
                  </a:lnTo>
                  <a:lnTo>
                    <a:pt x="7" y="307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4C210845-27D9-4A84-AEB1-7A8CF5FB6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3348"/>
              <a:ext cx="199" cy="247"/>
            </a:xfrm>
            <a:custGeom>
              <a:avLst/>
              <a:gdLst>
                <a:gd name="T0" fmla="*/ 289 w 397"/>
                <a:gd name="T1" fmla="*/ 0 h 495"/>
                <a:gd name="T2" fmla="*/ 321 w 397"/>
                <a:gd name="T3" fmla="*/ 2 h 495"/>
                <a:gd name="T4" fmla="*/ 350 w 397"/>
                <a:gd name="T5" fmla="*/ 11 h 495"/>
                <a:gd name="T6" fmla="*/ 374 w 397"/>
                <a:gd name="T7" fmla="*/ 25 h 495"/>
                <a:gd name="T8" fmla="*/ 396 w 397"/>
                <a:gd name="T9" fmla="*/ 45 h 495"/>
                <a:gd name="T10" fmla="*/ 397 w 397"/>
                <a:gd name="T11" fmla="*/ 47 h 495"/>
                <a:gd name="T12" fmla="*/ 339 w 397"/>
                <a:gd name="T13" fmla="*/ 98 h 495"/>
                <a:gd name="T14" fmla="*/ 339 w 397"/>
                <a:gd name="T15" fmla="*/ 96 h 495"/>
                <a:gd name="T16" fmla="*/ 319 w 397"/>
                <a:gd name="T17" fmla="*/ 79 h 495"/>
                <a:gd name="T18" fmla="*/ 296 w 397"/>
                <a:gd name="T19" fmla="*/ 66 h 495"/>
                <a:gd name="T20" fmla="*/ 270 w 397"/>
                <a:gd name="T21" fmla="*/ 63 h 495"/>
                <a:gd name="T22" fmla="*/ 238 w 397"/>
                <a:gd name="T23" fmla="*/ 68 h 495"/>
                <a:gd name="T24" fmla="*/ 208 w 397"/>
                <a:gd name="T25" fmla="*/ 80 h 495"/>
                <a:gd name="T26" fmla="*/ 181 w 397"/>
                <a:gd name="T27" fmla="*/ 100 h 495"/>
                <a:gd name="T28" fmla="*/ 158 w 397"/>
                <a:gd name="T29" fmla="*/ 127 h 495"/>
                <a:gd name="T30" fmla="*/ 142 w 397"/>
                <a:gd name="T31" fmla="*/ 159 h 495"/>
                <a:gd name="T32" fmla="*/ 131 w 397"/>
                <a:gd name="T33" fmla="*/ 194 h 495"/>
                <a:gd name="T34" fmla="*/ 71 w 397"/>
                <a:gd name="T35" fmla="*/ 495 h 495"/>
                <a:gd name="T36" fmla="*/ 0 w 397"/>
                <a:gd name="T37" fmla="*/ 495 h 495"/>
                <a:gd name="T38" fmla="*/ 0 w 397"/>
                <a:gd name="T39" fmla="*/ 493 h 495"/>
                <a:gd name="T40" fmla="*/ 98 w 397"/>
                <a:gd name="T41" fmla="*/ 6 h 495"/>
                <a:gd name="T42" fmla="*/ 167 w 397"/>
                <a:gd name="T43" fmla="*/ 6 h 495"/>
                <a:gd name="T44" fmla="*/ 167 w 397"/>
                <a:gd name="T45" fmla="*/ 8 h 495"/>
                <a:gd name="T46" fmla="*/ 156 w 397"/>
                <a:gd name="T47" fmla="*/ 61 h 495"/>
                <a:gd name="T48" fmla="*/ 183 w 397"/>
                <a:gd name="T49" fmla="*/ 36 h 495"/>
                <a:gd name="T50" fmla="*/ 215 w 397"/>
                <a:gd name="T51" fmla="*/ 16 h 495"/>
                <a:gd name="T52" fmla="*/ 250 w 397"/>
                <a:gd name="T53" fmla="*/ 4 h 495"/>
                <a:gd name="T54" fmla="*/ 289 w 397"/>
                <a:gd name="T5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7" h="495">
                  <a:moveTo>
                    <a:pt x="289" y="0"/>
                  </a:moveTo>
                  <a:lnTo>
                    <a:pt x="321" y="2"/>
                  </a:lnTo>
                  <a:lnTo>
                    <a:pt x="350" y="11"/>
                  </a:lnTo>
                  <a:lnTo>
                    <a:pt x="374" y="25"/>
                  </a:lnTo>
                  <a:lnTo>
                    <a:pt x="396" y="45"/>
                  </a:lnTo>
                  <a:lnTo>
                    <a:pt x="397" y="47"/>
                  </a:lnTo>
                  <a:lnTo>
                    <a:pt x="339" y="98"/>
                  </a:lnTo>
                  <a:lnTo>
                    <a:pt x="339" y="96"/>
                  </a:lnTo>
                  <a:lnTo>
                    <a:pt x="319" y="79"/>
                  </a:lnTo>
                  <a:lnTo>
                    <a:pt x="296" y="66"/>
                  </a:lnTo>
                  <a:lnTo>
                    <a:pt x="270" y="63"/>
                  </a:lnTo>
                  <a:lnTo>
                    <a:pt x="238" y="68"/>
                  </a:lnTo>
                  <a:lnTo>
                    <a:pt x="208" y="80"/>
                  </a:lnTo>
                  <a:lnTo>
                    <a:pt x="181" y="100"/>
                  </a:lnTo>
                  <a:lnTo>
                    <a:pt x="158" y="127"/>
                  </a:lnTo>
                  <a:lnTo>
                    <a:pt x="142" y="159"/>
                  </a:lnTo>
                  <a:lnTo>
                    <a:pt x="131" y="194"/>
                  </a:lnTo>
                  <a:lnTo>
                    <a:pt x="71" y="495"/>
                  </a:lnTo>
                  <a:lnTo>
                    <a:pt x="0" y="495"/>
                  </a:lnTo>
                  <a:lnTo>
                    <a:pt x="0" y="493"/>
                  </a:lnTo>
                  <a:lnTo>
                    <a:pt x="98" y="6"/>
                  </a:lnTo>
                  <a:lnTo>
                    <a:pt x="167" y="6"/>
                  </a:lnTo>
                  <a:lnTo>
                    <a:pt x="167" y="8"/>
                  </a:lnTo>
                  <a:lnTo>
                    <a:pt x="156" y="61"/>
                  </a:lnTo>
                  <a:lnTo>
                    <a:pt x="183" y="36"/>
                  </a:lnTo>
                  <a:lnTo>
                    <a:pt x="215" y="16"/>
                  </a:lnTo>
                  <a:lnTo>
                    <a:pt x="250" y="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A3881495-63FA-411F-903B-A71B5B87B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" y="3351"/>
              <a:ext cx="218" cy="244"/>
            </a:xfrm>
            <a:custGeom>
              <a:avLst/>
              <a:gdLst>
                <a:gd name="T0" fmla="*/ 105 w 435"/>
                <a:gd name="T1" fmla="*/ 0 h 489"/>
                <a:gd name="T2" fmla="*/ 435 w 435"/>
                <a:gd name="T3" fmla="*/ 0 h 489"/>
                <a:gd name="T4" fmla="*/ 422 w 435"/>
                <a:gd name="T5" fmla="*/ 58 h 489"/>
                <a:gd name="T6" fmla="*/ 422 w 435"/>
                <a:gd name="T7" fmla="*/ 60 h 489"/>
                <a:gd name="T8" fmla="*/ 98 w 435"/>
                <a:gd name="T9" fmla="*/ 425 h 489"/>
                <a:gd name="T10" fmla="*/ 355 w 435"/>
                <a:gd name="T11" fmla="*/ 425 h 489"/>
                <a:gd name="T12" fmla="*/ 342 w 435"/>
                <a:gd name="T13" fmla="*/ 489 h 489"/>
                <a:gd name="T14" fmla="*/ 0 w 435"/>
                <a:gd name="T15" fmla="*/ 489 h 489"/>
                <a:gd name="T16" fmla="*/ 11 w 435"/>
                <a:gd name="T17" fmla="*/ 428 h 489"/>
                <a:gd name="T18" fmla="*/ 12 w 435"/>
                <a:gd name="T19" fmla="*/ 428 h 489"/>
                <a:gd name="T20" fmla="*/ 334 w 435"/>
                <a:gd name="T21" fmla="*/ 62 h 489"/>
                <a:gd name="T22" fmla="*/ 92 w 435"/>
                <a:gd name="T23" fmla="*/ 62 h 489"/>
                <a:gd name="T24" fmla="*/ 92 w 435"/>
                <a:gd name="T25" fmla="*/ 62 h 489"/>
                <a:gd name="T26" fmla="*/ 105 w 435"/>
                <a:gd name="T27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5" h="489">
                  <a:moveTo>
                    <a:pt x="105" y="0"/>
                  </a:moveTo>
                  <a:lnTo>
                    <a:pt x="435" y="0"/>
                  </a:lnTo>
                  <a:lnTo>
                    <a:pt x="422" y="58"/>
                  </a:lnTo>
                  <a:lnTo>
                    <a:pt x="422" y="60"/>
                  </a:lnTo>
                  <a:lnTo>
                    <a:pt x="98" y="425"/>
                  </a:lnTo>
                  <a:lnTo>
                    <a:pt x="355" y="425"/>
                  </a:lnTo>
                  <a:lnTo>
                    <a:pt x="342" y="489"/>
                  </a:lnTo>
                  <a:lnTo>
                    <a:pt x="0" y="489"/>
                  </a:lnTo>
                  <a:lnTo>
                    <a:pt x="11" y="428"/>
                  </a:lnTo>
                  <a:lnTo>
                    <a:pt x="12" y="428"/>
                  </a:lnTo>
                  <a:lnTo>
                    <a:pt x="334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D97AB79-B95A-4A91-8486-31BEE003D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" y="3351"/>
              <a:ext cx="83" cy="244"/>
            </a:xfrm>
            <a:custGeom>
              <a:avLst/>
              <a:gdLst>
                <a:gd name="T0" fmla="*/ 98 w 167"/>
                <a:gd name="T1" fmla="*/ 0 h 489"/>
                <a:gd name="T2" fmla="*/ 167 w 167"/>
                <a:gd name="T3" fmla="*/ 0 h 489"/>
                <a:gd name="T4" fmla="*/ 71 w 167"/>
                <a:gd name="T5" fmla="*/ 489 h 489"/>
                <a:gd name="T6" fmla="*/ 0 w 167"/>
                <a:gd name="T7" fmla="*/ 489 h 489"/>
                <a:gd name="T8" fmla="*/ 0 w 167"/>
                <a:gd name="T9" fmla="*/ 487 h 489"/>
                <a:gd name="T10" fmla="*/ 98 w 167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489">
                  <a:moveTo>
                    <a:pt x="98" y="0"/>
                  </a:moveTo>
                  <a:lnTo>
                    <a:pt x="167" y="0"/>
                  </a:lnTo>
                  <a:lnTo>
                    <a:pt x="71" y="489"/>
                  </a:lnTo>
                  <a:lnTo>
                    <a:pt x="0" y="489"/>
                  </a:lnTo>
                  <a:lnTo>
                    <a:pt x="0" y="48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D7DED4AA-5984-494E-A637-428174F18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3239"/>
              <a:ext cx="216" cy="356"/>
            </a:xfrm>
            <a:custGeom>
              <a:avLst/>
              <a:gdLst>
                <a:gd name="T0" fmla="*/ 144 w 433"/>
                <a:gd name="T1" fmla="*/ 0 h 713"/>
                <a:gd name="T2" fmla="*/ 215 w 433"/>
                <a:gd name="T3" fmla="*/ 0 h 713"/>
                <a:gd name="T4" fmla="*/ 160 w 433"/>
                <a:gd name="T5" fmla="*/ 272 h 713"/>
                <a:gd name="T6" fmla="*/ 188 w 433"/>
                <a:gd name="T7" fmla="*/ 249 h 713"/>
                <a:gd name="T8" fmla="*/ 220 w 433"/>
                <a:gd name="T9" fmla="*/ 231 h 713"/>
                <a:gd name="T10" fmla="*/ 257 w 433"/>
                <a:gd name="T11" fmla="*/ 220 h 713"/>
                <a:gd name="T12" fmla="*/ 298 w 433"/>
                <a:gd name="T13" fmla="*/ 218 h 713"/>
                <a:gd name="T14" fmla="*/ 337 w 433"/>
                <a:gd name="T15" fmla="*/ 222 h 713"/>
                <a:gd name="T16" fmla="*/ 369 w 433"/>
                <a:gd name="T17" fmla="*/ 234 h 713"/>
                <a:gd name="T18" fmla="*/ 396 w 433"/>
                <a:gd name="T19" fmla="*/ 256 h 713"/>
                <a:gd name="T20" fmla="*/ 417 w 433"/>
                <a:gd name="T21" fmla="*/ 282 h 713"/>
                <a:gd name="T22" fmla="*/ 429 w 433"/>
                <a:gd name="T23" fmla="*/ 316 h 713"/>
                <a:gd name="T24" fmla="*/ 433 w 433"/>
                <a:gd name="T25" fmla="*/ 355 h 713"/>
                <a:gd name="T26" fmla="*/ 431 w 433"/>
                <a:gd name="T27" fmla="*/ 380 h 713"/>
                <a:gd name="T28" fmla="*/ 428 w 433"/>
                <a:gd name="T29" fmla="*/ 405 h 713"/>
                <a:gd name="T30" fmla="*/ 366 w 433"/>
                <a:gd name="T31" fmla="*/ 713 h 713"/>
                <a:gd name="T32" fmla="*/ 295 w 433"/>
                <a:gd name="T33" fmla="*/ 713 h 713"/>
                <a:gd name="T34" fmla="*/ 355 w 433"/>
                <a:gd name="T35" fmla="*/ 410 h 713"/>
                <a:gd name="T36" fmla="*/ 358 w 433"/>
                <a:gd name="T37" fmla="*/ 387 h 713"/>
                <a:gd name="T38" fmla="*/ 360 w 433"/>
                <a:gd name="T39" fmla="*/ 366 h 713"/>
                <a:gd name="T40" fmla="*/ 357 w 433"/>
                <a:gd name="T41" fmla="*/ 336 h 713"/>
                <a:gd name="T42" fmla="*/ 346 w 433"/>
                <a:gd name="T43" fmla="*/ 313 h 713"/>
                <a:gd name="T44" fmla="*/ 328 w 433"/>
                <a:gd name="T45" fmla="*/ 295 h 713"/>
                <a:gd name="T46" fmla="*/ 303 w 433"/>
                <a:gd name="T47" fmla="*/ 284 h 713"/>
                <a:gd name="T48" fmla="*/ 273 w 433"/>
                <a:gd name="T49" fmla="*/ 281 h 713"/>
                <a:gd name="T50" fmla="*/ 266 w 433"/>
                <a:gd name="T51" fmla="*/ 281 h 713"/>
                <a:gd name="T52" fmla="*/ 254 w 433"/>
                <a:gd name="T53" fmla="*/ 282 h 713"/>
                <a:gd name="T54" fmla="*/ 240 w 433"/>
                <a:gd name="T55" fmla="*/ 286 h 713"/>
                <a:gd name="T56" fmla="*/ 222 w 433"/>
                <a:gd name="T57" fmla="*/ 291 h 713"/>
                <a:gd name="T58" fmla="*/ 204 w 433"/>
                <a:gd name="T59" fmla="*/ 300 h 713"/>
                <a:gd name="T60" fmla="*/ 186 w 433"/>
                <a:gd name="T61" fmla="*/ 313 h 713"/>
                <a:gd name="T62" fmla="*/ 169 w 433"/>
                <a:gd name="T63" fmla="*/ 329 h 713"/>
                <a:gd name="T64" fmla="*/ 154 w 433"/>
                <a:gd name="T65" fmla="*/ 352 h 713"/>
                <a:gd name="T66" fmla="*/ 140 w 433"/>
                <a:gd name="T67" fmla="*/ 378 h 713"/>
                <a:gd name="T68" fmla="*/ 131 w 433"/>
                <a:gd name="T69" fmla="*/ 414 h 713"/>
                <a:gd name="T70" fmla="*/ 71 w 433"/>
                <a:gd name="T71" fmla="*/ 713 h 713"/>
                <a:gd name="T72" fmla="*/ 0 w 433"/>
                <a:gd name="T73" fmla="*/ 713 h 713"/>
                <a:gd name="T74" fmla="*/ 144 w 433"/>
                <a:gd name="T75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3" h="713">
                  <a:moveTo>
                    <a:pt x="144" y="0"/>
                  </a:moveTo>
                  <a:lnTo>
                    <a:pt x="215" y="0"/>
                  </a:lnTo>
                  <a:lnTo>
                    <a:pt x="160" y="272"/>
                  </a:lnTo>
                  <a:lnTo>
                    <a:pt x="188" y="249"/>
                  </a:lnTo>
                  <a:lnTo>
                    <a:pt x="220" y="231"/>
                  </a:lnTo>
                  <a:lnTo>
                    <a:pt x="257" y="220"/>
                  </a:lnTo>
                  <a:lnTo>
                    <a:pt x="298" y="218"/>
                  </a:lnTo>
                  <a:lnTo>
                    <a:pt x="337" y="222"/>
                  </a:lnTo>
                  <a:lnTo>
                    <a:pt x="369" y="234"/>
                  </a:lnTo>
                  <a:lnTo>
                    <a:pt x="396" y="256"/>
                  </a:lnTo>
                  <a:lnTo>
                    <a:pt x="417" y="282"/>
                  </a:lnTo>
                  <a:lnTo>
                    <a:pt x="429" y="316"/>
                  </a:lnTo>
                  <a:lnTo>
                    <a:pt x="433" y="355"/>
                  </a:lnTo>
                  <a:lnTo>
                    <a:pt x="431" y="380"/>
                  </a:lnTo>
                  <a:lnTo>
                    <a:pt x="428" y="405"/>
                  </a:lnTo>
                  <a:lnTo>
                    <a:pt x="366" y="713"/>
                  </a:lnTo>
                  <a:lnTo>
                    <a:pt x="295" y="713"/>
                  </a:lnTo>
                  <a:lnTo>
                    <a:pt x="355" y="410"/>
                  </a:lnTo>
                  <a:lnTo>
                    <a:pt x="358" y="387"/>
                  </a:lnTo>
                  <a:lnTo>
                    <a:pt x="360" y="366"/>
                  </a:lnTo>
                  <a:lnTo>
                    <a:pt x="357" y="336"/>
                  </a:lnTo>
                  <a:lnTo>
                    <a:pt x="346" y="313"/>
                  </a:lnTo>
                  <a:lnTo>
                    <a:pt x="328" y="295"/>
                  </a:lnTo>
                  <a:lnTo>
                    <a:pt x="303" y="284"/>
                  </a:lnTo>
                  <a:lnTo>
                    <a:pt x="273" y="281"/>
                  </a:lnTo>
                  <a:lnTo>
                    <a:pt x="266" y="281"/>
                  </a:lnTo>
                  <a:lnTo>
                    <a:pt x="254" y="282"/>
                  </a:lnTo>
                  <a:lnTo>
                    <a:pt x="240" y="286"/>
                  </a:lnTo>
                  <a:lnTo>
                    <a:pt x="222" y="291"/>
                  </a:lnTo>
                  <a:lnTo>
                    <a:pt x="204" y="300"/>
                  </a:lnTo>
                  <a:lnTo>
                    <a:pt x="186" y="313"/>
                  </a:lnTo>
                  <a:lnTo>
                    <a:pt x="169" y="329"/>
                  </a:lnTo>
                  <a:lnTo>
                    <a:pt x="154" y="352"/>
                  </a:lnTo>
                  <a:lnTo>
                    <a:pt x="140" y="378"/>
                  </a:lnTo>
                  <a:lnTo>
                    <a:pt x="131" y="414"/>
                  </a:lnTo>
                  <a:lnTo>
                    <a:pt x="7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ECF7CF08-05F4-4264-A8CF-5E02F0151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3348"/>
              <a:ext cx="198" cy="250"/>
            </a:xfrm>
            <a:custGeom>
              <a:avLst/>
              <a:gdLst>
                <a:gd name="T0" fmla="*/ 256 w 396"/>
                <a:gd name="T1" fmla="*/ 0 h 500"/>
                <a:gd name="T2" fmla="*/ 291 w 396"/>
                <a:gd name="T3" fmla="*/ 2 h 500"/>
                <a:gd name="T4" fmla="*/ 322 w 396"/>
                <a:gd name="T5" fmla="*/ 11 h 500"/>
                <a:gd name="T6" fmla="*/ 350 w 396"/>
                <a:gd name="T7" fmla="*/ 25 h 500"/>
                <a:gd name="T8" fmla="*/ 375 w 396"/>
                <a:gd name="T9" fmla="*/ 45 h 500"/>
                <a:gd name="T10" fmla="*/ 396 w 396"/>
                <a:gd name="T11" fmla="*/ 72 h 500"/>
                <a:gd name="T12" fmla="*/ 396 w 396"/>
                <a:gd name="T13" fmla="*/ 73 h 500"/>
                <a:gd name="T14" fmla="*/ 396 w 396"/>
                <a:gd name="T15" fmla="*/ 73 h 500"/>
                <a:gd name="T16" fmla="*/ 345 w 396"/>
                <a:gd name="T17" fmla="*/ 118 h 500"/>
                <a:gd name="T18" fmla="*/ 343 w 396"/>
                <a:gd name="T19" fmla="*/ 116 h 500"/>
                <a:gd name="T20" fmla="*/ 323 w 396"/>
                <a:gd name="T21" fmla="*/ 91 h 500"/>
                <a:gd name="T22" fmla="*/ 302 w 396"/>
                <a:gd name="T23" fmla="*/ 75 h 500"/>
                <a:gd name="T24" fmla="*/ 277 w 396"/>
                <a:gd name="T25" fmla="*/ 66 h 500"/>
                <a:gd name="T26" fmla="*/ 249 w 396"/>
                <a:gd name="T27" fmla="*/ 63 h 500"/>
                <a:gd name="T28" fmla="*/ 210 w 396"/>
                <a:gd name="T29" fmla="*/ 68 h 500"/>
                <a:gd name="T30" fmla="*/ 174 w 396"/>
                <a:gd name="T31" fmla="*/ 84 h 500"/>
                <a:gd name="T32" fmla="*/ 142 w 396"/>
                <a:gd name="T33" fmla="*/ 111 h 500"/>
                <a:gd name="T34" fmla="*/ 121 w 396"/>
                <a:gd name="T35" fmla="*/ 136 h 500"/>
                <a:gd name="T36" fmla="*/ 105 w 396"/>
                <a:gd name="T37" fmla="*/ 164 h 500"/>
                <a:gd name="T38" fmla="*/ 94 w 396"/>
                <a:gd name="T39" fmla="*/ 194 h 500"/>
                <a:gd name="T40" fmla="*/ 86 w 396"/>
                <a:gd name="T41" fmla="*/ 223 h 500"/>
                <a:gd name="T42" fmla="*/ 80 w 396"/>
                <a:gd name="T43" fmla="*/ 249 h 500"/>
                <a:gd name="T44" fmla="*/ 73 w 396"/>
                <a:gd name="T45" fmla="*/ 285 h 500"/>
                <a:gd name="T46" fmla="*/ 71 w 396"/>
                <a:gd name="T47" fmla="*/ 322 h 500"/>
                <a:gd name="T48" fmla="*/ 75 w 396"/>
                <a:gd name="T49" fmla="*/ 356 h 500"/>
                <a:gd name="T50" fmla="*/ 84 w 396"/>
                <a:gd name="T51" fmla="*/ 383 h 500"/>
                <a:gd name="T52" fmla="*/ 96 w 396"/>
                <a:gd name="T53" fmla="*/ 402 h 500"/>
                <a:gd name="T54" fmla="*/ 114 w 396"/>
                <a:gd name="T55" fmla="*/ 418 h 500"/>
                <a:gd name="T56" fmla="*/ 133 w 396"/>
                <a:gd name="T57" fmla="*/ 429 h 500"/>
                <a:gd name="T58" fmla="*/ 155 w 396"/>
                <a:gd name="T59" fmla="*/ 434 h 500"/>
                <a:gd name="T60" fmla="*/ 176 w 396"/>
                <a:gd name="T61" fmla="*/ 436 h 500"/>
                <a:gd name="T62" fmla="*/ 208 w 396"/>
                <a:gd name="T63" fmla="*/ 434 h 500"/>
                <a:gd name="T64" fmla="*/ 236 w 396"/>
                <a:gd name="T65" fmla="*/ 424 h 500"/>
                <a:gd name="T66" fmla="*/ 265 w 396"/>
                <a:gd name="T67" fmla="*/ 406 h 500"/>
                <a:gd name="T68" fmla="*/ 293 w 396"/>
                <a:gd name="T69" fmla="*/ 381 h 500"/>
                <a:gd name="T70" fmla="*/ 293 w 396"/>
                <a:gd name="T71" fmla="*/ 379 h 500"/>
                <a:gd name="T72" fmla="*/ 293 w 396"/>
                <a:gd name="T73" fmla="*/ 381 h 500"/>
                <a:gd name="T74" fmla="*/ 334 w 396"/>
                <a:gd name="T75" fmla="*/ 431 h 500"/>
                <a:gd name="T76" fmla="*/ 334 w 396"/>
                <a:gd name="T77" fmla="*/ 431 h 500"/>
                <a:gd name="T78" fmla="*/ 298 w 396"/>
                <a:gd name="T79" fmla="*/ 461 h 500"/>
                <a:gd name="T80" fmla="*/ 259 w 396"/>
                <a:gd name="T81" fmla="*/ 482 h 500"/>
                <a:gd name="T82" fmla="*/ 217 w 396"/>
                <a:gd name="T83" fmla="*/ 495 h 500"/>
                <a:gd name="T84" fmla="*/ 172 w 396"/>
                <a:gd name="T85" fmla="*/ 500 h 500"/>
                <a:gd name="T86" fmla="*/ 130 w 396"/>
                <a:gd name="T87" fmla="*/ 497 h 500"/>
                <a:gd name="T88" fmla="*/ 91 w 396"/>
                <a:gd name="T89" fmla="*/ 484 h 500"/>
                <a:gd name="T90" fmla="*/ 61 w 396"/>
                <a:gd name="T91" fmla="*/ 465 h 500"/>
                <a:gd name="T92" fmla="*/ 34 w 396"/>
                <a:gd name="T93" fmla="*/ 440 h 500"/>
                <a:gd name="T94" fmla="*/ 16 w 396"/>
                <a:gd name="T95" fmla="*/ 406 h 500"/>
                <a:gd name="T96" fmla="*/ 4 w 396"/>
                <a:gd name="T97" fmla="*/ 368 h 500"/>
                <a:gd name="T98" fmla="*/ 0 w 396"/>
                <a:gd name="T99" fmla="*/ 324 h 500"/>
                <a:gd name="T100" fmla="*/ 2 w 396"/>
                <a:gd name="T101" fmla="*/ 303 h 500"/>
                <a:gd name="T102" fmla="*/ 4 w 396"/>
                <a:gd name="T103" fmla="*/ 276 h 500"/>
                <a:gd name="T104" fmla="*/ 7 w 396"/>
                <a:gd name="T105" fmla="*/ 249 h 500"/>
                <a:gd name="T106" fmla="*/ 22 w 396"/>
                <a:gd name="T107" fmla="*/ 192 h 500"/>
                <a:gd name="T108" fmla="*/ 41 w 396"/>
                <a:gd name="T109" fmla="*/ 143 h 500"/>
                <a:gd name="T110" fmla="*/ 64 w 396"/>
                <a:gd name="T111" fmla="*/ 100 h 500"/>
                <a:gd name="T112" fmla="*/ 94 w 396"/>
                <a:gd name="T113" fmla="*/ 64 h 500"/>
                <a:gd name="T114" fmla="*/ 128 w 396"/>
                <a:gd name="T115" fmla="*/ 36 h 500"/>
                <a:gd name="T116" fmla="*/ 167 w 396"/>
                <a:gd name="T117" fmla="*/ 16 h 500"/>
                <a:gd name="T118" fmla="*/ 210 w 396"/>
                <a:gd name="T119" fmla="*/ 4 h 500"/>
                <a:gd name="T120" fmla="*/ 256 w 396"/>
                <a:gd name="T121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500">
                  <a:moveTo>
                    <a:pt x="256" y="0"/>
                  </a:moveTo>
                  <a:lnTo>
                    <a:pt x="291" y="2"/>
                  </a:lnTo>
                  <a:lnTo>
                    <a:pt x="322" y="11"/>
                  </a:lnTo>
                  <a:lnTo>
                    <a:pt x="350" y="25"/>
                  </a:lnTo>
                  <a:lnTo>
                    <a:pt x="375" y="45"/>
                  </a:lnTo>
                  <a:lnTo>
                    <a:pt x="396" y="72"/>
                  </a:lnTo>
                  <a:lnTo>
                    <a:pt x="396" y="73"/>
                  </a:lnTo>
                  <a:lnTo>
                    <a:pt x="396" y="73"/>
                  </a:lnTo>
                  <a:lnTo>
                    <a:pt x="345" y="118"/>
                  </a:lnTo>
                  <a:lnTo>
                    <a:pt x="343" y="116"/>
                  </a:lnTo>
                  <a:lnTo>
                    <a:pt x="323" y="91"/>
                  </a:lnTo>
                  <a:lnTo>
                    <a:pt x="302" y="75"/>
                  </a:lnTo>
                  <a:lnTo>
                    <a:pt x="277" y="66"/>
                  </a:lnTo>
                  <a:lnTo>
                    <a:pt x="249" y="63"/>
                  </a:lnTo>
                  <a:lnTo>
                    <a:pt x="210" y="68"/>
                  </a:lnTo>
                  <a:lnTo>
                    <a:pt x="174" y="84"/>
                  </a:lnTo>
                  <a:lnTo>
                    <a:pt x="142" y="111"/>
                  </a:lnTo>
                  <a:lnTo>
                    <a:pt x="121" y="136"/>
                  </a:lnTo>
                  <a:lnTo>
                    <a:pt x="105" y="164"/>
                  </a:lnTo>
                  <a:lnTo>
                    <a:pt x="94" y="194"/>
                  </a:lnTo>
                  <a:lnTo>
                    <a:pt x="86" y="223"/>
                  </a:lnTo>
                  <a:lnTo>
                    <a:pt x="80" y="249"/>
                  </a:lnTo>
                  <a:lnTo>
                    <a:pt x="73" y="285"/>
                  </a:lnTo>
                  <a:lnTo>
                    <a:pt x="71" y="322"/>
                  </a:lnTo>
                  <a:lnTo>
                    <a:pt x="75" y="356"/>
                  </a:lnTo>
                  <a:lnTo>
                    <a:pt x="84" y="383"/>
                  </a:lnTo>
                  <a:lnTo>
                    <a:pt x="96" y="402"/>
                  </a:lnTo>
                  <a:lnTo>
                    <a:pt x="114" y="418"/>
                  </a:lnTo>
                  <a:lnTo>
                    <a:pt x="133" y="429"/>
                  </a:lnTo>
                  <a:lnTo>
                    <a:pt x="155" y="434"/>
                  </a:lnTo>
                  <a:lnTo>
                    <a:pt x="176" y="436"/>
                  </a:lnTo>
                  <a:lnTo>
                    <a:pt x="208" y="434"/>
                  </a:lnTo>
                  <a:lnTo>
                    <a:pt x="236" y="424"/>
                  </a:lnTo>
                  <a:lnTo>
                    <a:pt x="265" y="406"/>
                  </a:lnTo>
                  <a:lnTo>
                    <a:pt x="293" y="381"/>
                  </a:lnTo>
                  <a:lnTo>
                    <a:pt x="293" y="379"/>
                  </a:lnTo>
                  <a:lnTo>
                    <a:pt x="293" y="381"/>
                  </a:lnTo>
                  <a:lnTo>
                    <a:pt x="334" y="431"/>
                  </a:lnTo>
                  <a:lnTo>
                    <a:pt x="334" y="431"/>
                  </a:lnTo>
                  <a:lnTo>
                    <a:pt x="298" y="461"/>
                  </a:lnTo>
                  <a:lnTo>
                    <a:pt x="259" y="482"/>
                  </a:lnTo>
                  <a:lnTo>
                    <a:pt x="217" y="495"/>
                  </a:lnTo>
                  <a:lnTo>
                    <a:pt x="172" y="500"/>
                  </a:lnTo>
                  <a:lnTo>
                    <a:pt x="130" y="497"/>
                  </a:lnTo>
                  <a:lnTo>
                    <a:pt x="91" y="484"/>
                  </a:lnTo>
                  <a:lnTo>
                    <a:pt x="61" y="465"/>
                  </a:lnTo>
                  <a:lnTo>
                    <a:pt x="34" y="440"/>
                  </a:lnTo>
                  <a:lnTo>
                    <a:pt x="16" y="406"/>
                  </a:lnTo>
                  <a:lnTo>
                    <a:pt x="4" y="368"/>
                  </a:lnTo>
                  <a:lnTo>
                    <a:pt x="0" y="324"/>
                  </a:lnTo>
                  <a:lnTo>
                    <a:pt x="2" y="303"/>
                  </a:lnTo>
                  <a:lnTo>
                    <a:pt x="4" y="276"/>
                  </a:lnTo>
                  <a:lnTo>
                    <a:pt x="7" y="249"/>
                  </a:lnTo>
                  <a:lnTo>
                    <a:pt x="22" y="192"/>
                  </a:lnTo>
                  <a:lnTo>
                    <a:pt x="41" y="143"/>
                  </a:lnTo>
                  <a:lnTo>
                    <a:pt x="64" y="100"/>
                  </a:lnTo>
                  <a:lnTo>
                    <a:pt x="94" y="64"/>
                  </a:lnTo>
                  <a:lnTo>
                    <a:pt x="128" y="36"/>
                  </a:lnTo>
                  <a:lnTo>
                    <a:pt x="167" y="16"/>
                  </a:lnTo>
                  <a:lnTo>
                    <a:pt x="210" y="4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1959789D-A313-4A80-AE84-BAFE9C232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3239"/>
              <a:ext cx="44" cy="44"/>
            </a:xfrm>
            <a:custGeom>
              <a:avLst/>
              <a:gdLst>
                <a:gd name="T0" fmla="*/ 17 w 88"/>
                <a:gd name="T1" fmla="*/ 0 h 89"/>
                <a:gd name="T2" fmla="*/ 88 w 88"/>
                <a:gd name="T3" fmla="*/ 0 h 89"/>
                <a:gd name="T4" fmla="*/ 71 w 88"/>
                <a:gd name="T5" fmla="*/ 89 h 89"/>
                <a:gd name="T6" fmla="*/ 0 w 88"/>
                <a:gd name="T7" fmla="*/ 89 h 89"/>
                <a:gd name="T8" fmla="*/ 17 w 8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9">
                  <a:moveTo>
                    <a:pt x="17" y="0"/>
                  </a:moveTo>
                  <a:lnTo>
                    <a:pt x="88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E057B3C7-C86C-4C10-A13E-E0A521D68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9DBF7735-8A27-4A69-BA60-9F04535A0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DB2088F6-5B22-4A3C-8F70-7D0ACC9C7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" y="3239"/>
              <a:ext cx="941" cy="356"/>
            </a:xfrm>
            <a:custGeom>
              <a:avLst/>
              <a:gdLst>
                <a:gd name="T0" fmla="*/ 144 w 1883"/>
                <a:gd name="T1" fmla="*/ 0 h 713"/>
                <a:gd name="T2" fmla="*/ 1501 w 1883"/>
                <a:gd name="T3" fmla="*/ 0 h 713"/>
                <a:gd name="T4" fmla="*/ 1444 w 1883"/>
                <a:gd name="T5" fmla="*/ 277 h 713"/>
                <a:gd name="T6" fmla="*/ 1604 w 1883"/>
                <a:gd name="T7" fmla="*/ 277 h 713"/>
                <a:gd name="T8" fmla="*/ 1661 w 1883"/>
                <a:gd name="T9" fmla="*/ 0 h 713"/>
                <a:gd name="T10" fmla="*/ 1883 w 1883"/>
                <a:gd name="T11" fmla="*/ 0 h 713"/>
                <a:gd name="T12" fmla="*/ 1741 w 1883"/>
                <a:gd name="T13" fmla="*/ 713 h 713"/>
                <a:gd name="T14" fmla="*/ 1519 w 1883"/>
                <a:gd name="T15" fmla="*/ 713 h 713"/>
                <a:gd name="T16" fmla="*/ 1572 w 1883"/>
                <a:gd name="T17" fmla="*/ 437 h 713"/>
                <a:gd name="T18" fmla="*/ 1412 w 1883"/>
                <a:gd name="T19" fmla="*/ 437 h 713"/>
                <a:gd name="T20" fmla="*/ 1359 w 1883"/>
                <a:gd name="T21" fmla="*/ 713 h 713"/>
                <a:gd name="T22" fmla="*/ 1136 w 1883"/>
                <a:gd name="T23" fmla="*/ 713 h 713"/>
                <a:gd name="T24" fmla="*/ 1244 w 1883"/>
                <a:gd name="T25" fmla="*/ 178 h 713"/>
                <a:gd name="T26" fmla="*/ 1057 w 1883"/>
                <a:gd name="T27" fmla="*/ 178 h 713"/>
                <a:gd name="T28" fmla="*/ 949 w 1883"/>
                <a:gd name="T29" fmla="*/ 713 h 713"/>
                <a:gd name="T30" fmla="*/ 727 w 1883"/>
                <a:gd name="T31" fmla="*/ 713 h 713"/>
                <a:gd name="T32" fmla="*/ 836 w 1883"/>
                <a:gd name="T33" fmla="*/ 178 h 713"/>
                <a:gd name="T34" fmla="*/ 328 w 1883"/>
                <a:gd name="T35" fmla="*/ 178 h 713"/>
                <a:gd name="T36" fmla="*/ 309 w 1883"/>
                <a:gd name="T37" fmla="*/ 277 h 713"/>
                <a:gd name="T38" fmla="*/ 628 w 1883"/>
                <a:gd name="T39" fmla="*/ 277 h 713"/>
                <a:gd name="T40" fmla="*/ 596 w 1883"/>
                <a:gd name="T41" fmla="*/ 437 h 713"/>
                <a:gd name="T42" fmla="*/ 277 w 1883"/>
                <a:gd name="T43" fmla="*/ 437 h 713"/>
                <a:gd name="T44" fmla="*/ 257 w 1883"/>
                <a:gd name="T45" fmla="*/ 535 h 713"/>
                <a:gd name="T46" fmla="*/ 577 w 1883"/>
                <a:gd name="T47" fmla="*/ 535 h 713"/>
                <a:gd name="T48" fmla="*/ 541 w 1883"/>
                <a:gd name="T49" fmla="*/ 713 h 713"/>
                <a:gd name="T50" fmla="*/ 0 w 1883"/>
                <a:gd name="T51" fmla="*/ 713 h 713"/>
                <a:gd name="T52" fmla="*/ 144 w 1883"/>
                <a:gd name="T53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83" h="713">
                  <a:moveTo>
                    <a:pt x="144" y="0"/>
                  </a:moveTo>
                  <a:lnTo>
                    <a:pt x="1501" y="0"/>
                  </a:lnTo>
                  <a:lnTo>
                    <a:pt x="1444" y="277"/>
                  </a:lnTo>
                  <a:lnTo>
                    <a:pt x="1604" y="277"/>
                  </a:lnTo>
                  <a:lnTo>
                    <a:pt x="1661" y="0"/>
                  </a:lnTo>
                  <a:lnTo>
                    <a:pt x="1883" y="0"/>
                  </a:lnTo>
                  <a:lnTo>
                    <a:pt x="1741" y="713"/>
                  </a:lnTo>
                  <a:lnTo>
                    <a:pt x="1519" y="713"/>
                  </a:lnTo>
                  <a:lnTo>
                    <a:pt x="1572" y="437"/>
                  </a:lnTo>
                  <a:lnTo>
                    <a:pt x="1412" y="437"/>
                  </a:lnTo>
                  <a:lnTo>
                    <a:pt x="1359" y="713"/>
                  </a:lnTo>
                  <a:lnTo>
                    <a:pt x="1136" y="713"/>
                  </a:lnTo>
                  <a:lnTo>
                    <a:pt x="1244" y="178"/>
                  </a:lnTo>
                  <a:lnTo>
                    <a:pt x="1057" y="178"/>
                  </a:lnTo>
                  <a:lnTo>
                    <a:pt x="949" y="713"/>
                  </a:lnTo>
                  <a:lnTo>
                    <a:pt x="727" y="713"/>
                  </a:lnTo>
                  <a:lnTo>
                    <a:pt x="836" y="178"/>
                  </a:lnTo>
                  <a:lnTo>
                    <a:pt x="328" y="178"/>
                  </a:lnTo>
                  <a:lnTo>
                    <a:pt x="309" y="277"/>
                  </a:lnTo>
                  <a:lnTo>
                    <a:pt x="628" y="277"/>
                  </a:lnTo>
                  <a:lnTo>
                    <a:pt x="596" y="437"/>
                  </a:lnTo>
                  <a:lnTo>
                    <a:pt x="277" y="437"/>
                  </a:lnTo>
                  <a:lnTo>
                    <a:pt x="257" y="535"/>
                  </a:lnTo>
                  <a:lnTo>
                    <a:pt x="577" y="535"/>
                  </a:lnTo>
                  <a:lnTo>
                    <a:pt x="54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F6695B25-D379-4599-BBFA-BE4F746565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27"/>
          <a:stretch/>
        </p:blipFill>
        <p:spPr>
          <a:xfrm>
            <a:off x="6773307" y="4981815"/>
            <a:ext cx="1992443" cy="1234524"/>
          </a:xfrm>
          <a:prstGeom prst="rect">
            <a:avLst/>
          </a:prstGeom>
        </p:spPr>
      </p:pic>
      <p:pic>
        <p:nvPicPr>
          <p:cNvPr id="21" name="Google Shape;59;p13">
            <a:extLst>
              <a:ext uri="{FF2B5EF4-FFF2-40B4-BE49-F238E27FC236}">
                <a16:creationId xmlns:a16="http://schemas.microsoft.com/office/drawing/2014/main" id="{BF54FEA5-0C13-4834-A65F-080E50EAEB0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9" t="-1735" r="-29" b="50000"/>
          <a:stretch/>
        </p:blipFill>
        <p:spPr>
          <a:xfrm>
            <a:off x="452672" y="5302584"/>
            <a:ext cx="2201641" cy="460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322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C01AB6DD-5CA1-4404-9E0B-6CDFACA817FB}"/>
              </a:ext>
            </a:extLst>
          </p:cNvPr>
          <p:cNvSpPr/>
          <p:nvPr/>
        </p:nvSpPr>
        <p:spPr>
          <a:xfrm>
            <a:off x="97669" y="1068085"/>
            <a:ext cx="6228500" cy="4462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GB" sz="2300" b="1" dirty="0">
                <a:latin typeface="Segoe UI" panose="020B0502040204020203" pitchFamily="34" charset="0"/>
                <a:cs typeface="Segoe UI" panose="020B0502040204020203" pitchFamily="34" charset="0"/>
              </a:rPr>
              <a:t>Sparse Matrix Vector Multiplication (</a:t>
            </a:r>
            <a:r>
              <a:rPr lang="en-GB" sz="23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SpMV</a:t>
            </a:r>
            <a:r>
              <a:rPr lang="en-GB" sz="2300" b="1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8504A80-479C-4E4F-965E-C08F578ED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/>
              <a:t>Indexing Overhead in Sparse Kernels</a:t>
            </a:r>
            <a:endParaRPr lang="en-CH" sz="38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A6022AE-4916-4954-8C03-567C41E4E3A2}"/>
              </a:ext>
            </a:extLst>
          </p:cNvPr>
          <p:cNvSpPr/>
          <p:nvPr/>
        </p:nvSpPr>
        <p:spPr>
          <a:xfrm>
            <a:off x="97669" y="2815952"/>
            <a:ext cx="6344557" cy="4462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GB" sz="2300" b="1" dirty="0">
                <a:latin typeface="Segoe UI" panose="020B0502040204020203" pitchFamily="34" charset="0"/>
                <a:cs typeface="Segoe UI" panose="020B0502040204020203" pitchFamily="34" charset="0"/>
              </a:rPr>
              <a:t>Sparse Matrix </a:t>
            </a:r>
            <a:r>
              <a:rPr lang="en-GB" sz="23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Matrix</a:t>
            </a:r>
            <a:r>
              <a:rPr lang="en-GB" sz="2300" b="1" dirty="0">
                <a:latin typeface="Segoe UI" panose="020B0502040204020203" pitchFamily="34" charset="0"/>
                <a:cs typeface="Segoe UI" panose="020B0502040204020203" pitchFamily="34" charset="0"/>
              </a:rPr>
              <a:t> Multiplication (</a:t>
            </a:r>
            <a:r>
              <a:rPr lang="en-GB" sz="23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SpMM</a:t>
            </a:r>
            <a:r>
              <a:rPr lang="en-GB" sz="2300" b="1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CH" sz="23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67F8785-0E45-4A83-ADDA-8AACA3A5F497}"/>
              </a:ext>
            </a:extLst>
          </p:cNvPr>
          <p:cNvSpPr/>
          <p:nvPr/>
        </p:nvSpPr>
        <p:spPr>
          <a:xfrm>
            <a:off x="0" y="4528888"/>
            <a:ext cx="9144000" cy="17784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Segoe UI" panose="020B0502040204020203" pitchFamily="34" charset="0"/>
                <a:cs typeface="Segoe UI" panose="020B0502040204020203" pitchFamily="34" charset="0"/>
              </a:rPr>
              <a:t>Indexing is expensive </a:t>
            </a:r>
          </a:p>
          <a:p>
            <a:pPr algn="ctr"/>
            <a:r>
              <a:rPr lang="en-US" sz="3800" b="1" dirty="0">
                <a:latin typeface="Segoe UI" panose="020B0502040204020203" pitchFamily="34" charset="0"/>
                <a:cs typeface="Segoe UI" panose="020B0502040204020203" pitchFamily="34" charset="0"/>
              </a:rPr>
              <a:t>for major sparse matrix kernels</a:t>
            </a:r>
            <a:endParaRPr lang="en-CH" sz="3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4CE08C-93B1-4D65-A104-1FBCFE16BE9E}"/>
              </a:ext>
            </a:extLst>
          </p:cNvPr>
          <p:cNvSpPr txBox="1"/>
          <p:nvPr/>
        </p:nvSpPr>
        <p:spPr>
          <a:xfrm>
            <a:off x="222069" y="1734192"/>
            <a:ext cx="862992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Indexing for every non-zero element of the sparse matrix to multiply </a:t>
            </a:r>
          </a:p>
          <a:p>
            <a:r>
              <a:rPr lang="en-US" sz="2300" dirty="0"/>
              <a:t>with the corresponding element of the vector.</a:t>
            </a:r>
            <a:endParaRPr lang="en-CH" sz="23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250C5F-62B5-4180-8407-7A649F823BFD}"/>
              </a:ext>
            </a:extLst>
          </p:cNvPr>
          <p:cNvSpPr txBox="1"/>
          <p:nvPr/>
        </p:nvSpPr>
        <p:spPr>
          <a:xfrm>
            <a:off x="169011" y="3425747"/>
            <a:ext cx="886409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Index matching for every inner product between the 2 sparse matrices.</a:t>
            </a:r>
            <a:endParaRPr lang="en-CH" sz="2300" dirty="0"/>
          </a:p>
        </p:txBody>
      </p:sp>
    </p:spTree>
    <p:extLst>
      <p:ext uri="{BB962C8B-B14F-4D97-AF65-F5344CB8AC3E}">
        <p14:creationId xmlns:p14="http://schemas.microsoft.com/office/powerpoint/2010/main" val="327737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52" grpId="0" animBg="1"/>
      <p:bldP spid="54" grpId="0" animBg="1"/>
      <p:bldP spid="2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991F12C-8787-4F1F-86B2-EF09C1AB5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Performing Indexing with Zero Cost</a:t>
            </a:r>
            <a:endParaRPr lang="en-CH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6A2CA4-7629-4707-B496-C28C2D2B612E}"/>
              </a:ext>
            </a:extLst>
          </p:cNvPr>
          <p:cNvSpPr/>
          <p:nvPr/>
        </p:nvSpPr>
        <p:spPr>
          <a:xfrm>
            <a:off x="0" y="4909833"/>
            <a:ext cx="9144000" cy="13975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Segoe UI" panose="020B0502040204020203" pitchFamily="34" charset="0"/>
                <a:cs typeface="Segoe UI" panose="020B0502040204020203" pitchFamily="34" charset="0"/>
              </a:rPr>
              <a:t>Reducing the cost of indexing </a:t>
            </a:r>
          </a:p>
          <a:p>
            <a:pPr algn="ctr"/>
            <a:r>
              <a:rPr lang="en-US" sz="3400" b="1" dirty="0">
                <a:latin typeface="Segoe UI" panose="020B0502040204020203" pitchFamily="34" charset="0"/>
                <a:cs typeface="Segoe UI" panose="020B0502040204020203" pitchFamily="34" charset="0"/>
              </a:rPr>
              <a:t>can accelerate sparse matrix operations</a:t>
            </a:r>
            <a:endParaRPr lang="en-CH" sz="3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352D250-DCE9-4D7B-AC17-64E89F70D1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6044646"/>
              </p:ext>
            </p:extLst>
          </p:nvPr>
        </p:nvGraphicFramePr>
        <p:xfrm>
          <a:off x="986342" y="909395"/>
          <a:ext cx="6585438" cy="3903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059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4" grpId="0">
        <p:bldSub>
          <a:bldChart bld="series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9FB81A-0B8B-4330-9839-1F211D643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Limitations of Existing Compression Formats</a:t>
            </a:r>
            <a:endParaRPr lang="en-CH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A2B1AD-73F1-4952-AADF-EF47F3857412}"/>
              </a:ext>
            </a:extLst>
          </p:cNvPr>
          <p:cNvSpPr txBox="1"/>
          <p:nvPr/>
        </p:nvSpPr>
        <p:spPr>
          <a:xfrm>
            <a:off x="169011" y="1672639"/>
            <a:ext cx="3555413" cy="9002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2625" b="1" dirty="0">
                <a:latin typeface="Segoe UI" panose="020B0502040204020203" pitchFamily="34" charset="0"/>
                <a:cs typeface="Segoe UI" panose="020B0502040204020203" pitchFamily="34" charset="0"/>
              </a:rPr>
              <a:t>General formats optimize for storage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9FBE41-2E96-442F-825C-44C66D3BD684}"/>
              </a:ext>
            </a:extLst>
          </p:cNvPr>
          <p:cNvSpPr txBox="1"/>
          <p:nvPr/>
        </p:nvSpPr>
        <p:spPr>
          <a:xfrm>
            <a:off x="169011" y="4491756"/>
            <a:ext cx="4816896" cy="13042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625" b="1" dirty="0">
                <a:latin typeface="Segoe UI" panose="020B0502040204020203" pitchFamily="34" charset="0"/>
                <a:cs typeface="Segoe UI" panose="020B0502040204020203" pitchFamily="34" charset="0"/>
              </a:rPr>
              <a:t>Specialized formats assume </a:t>
            </a:r>
          </a:p>
          <a:p>
            <a:r>
              <a:rPr lang="en-US" sz="2625" b="1" u="sng" dirty="0">
                <a:latin typeface="Segoe UI" panose="020B0502040204020203" pitchFamily="34" charset="0"/>
                <a:cs typeface="Segoe UI" panose="020B0502040204020203" pitchFamily="34" charset="0"/>
              </a:rPr>
              <a:t>specific matrix structures</a:t>
            </a:r>
            <a:r>
              <a:rPr lang="en-US" sz="2625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en-US" sz="2625" b="1" dirty="0">
                <a:latin typeface="Segoe UI" panose="020B0502040204020203" pitchFamily="34" charset="0"/>
                <a:cs typeface="Segoe UI" panose="020B0502040204020203" pitchFamily="34" charset="0"/>
              </a:rPr>
              <a:t>and patterns (e.g., diagonals)</a:t>
            </a:r>
            <a:endParaRPr lang="en-CH" sz="2625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87239F7-DCB5-4C74-A110-5668D4128FC7}"/>
              </a:ext>
            </a:extLst>
          </p:cNvPr>
          <p:cNvSpPr/>
          <p:nvPr/>
        </p:nvSpPr>
        <p:spPr>
          <a:xfrm>
            <a:off x="3891372" y="1979321"/>
            <a:ext cx="721686" cy="3009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067D6B8-7E62-489F-AD5B-845653DA7B60}"/>
              </a:ext>
            </a:extLst>
          </p:cNvPr>
          <p:cNvSpPr/>
          <p:nvPr/>
        </p:nvSpPr>
        <p:spPr>
          <a:xfrm>
            <a:off x="5219191" y="4993402"/>
            <a:ext cx="746256" cy="3009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BF86C3-B47E-4F2F-8D41-455DC6261C2F}"/>
              </a:ext>
            </a:extLst>
          </p:cNvPr>
          <p:cNvSpPr txBox="1"/>
          <p:nvPr/>
        </p:nvSpPr>
        <p:spPr>
          <a:xfrm>
            <a:off x="4780006" y="1493316"/>
            <a:ext cx="4220494" cy="13042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25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Expensive</a:t>
            </a:r>
            <a:r>
              <a:rPr lang="en-US" sz="2625" b="1" dirty="0">
                <a:latin typeface="Segoe UI" panose="020B0502040204020203" pitchFamily="34" charset="0"/>
                <a:cs typeface="Segoe UI" panose="020B0502040204020203" pitchFamily="34" charset="0"/>
              </a:rPr>
              <a:t> discovery of the positions </a:t>
            </a:r>
          </a:p>
          <a:p>
            <a:pPr algn="ctr"/>
            <a:r>
              <a:rPr lang="en-US" sz="2625" b="1" dirty="0">
                <a:latin typeface="Segoe UI" panose="020B0502040204020203" pitchFamily="34" charset="0"/>
                <a:cs typeface="Segoe UI" panose="020B0502040204020203" pitchFamily="34" charset="0"/>
              </a:rPr>
              <a:t>of non-zero elements</a:t>
            </a:r>
            <a:endParaRPr lang="en-CH" sz="2625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52CADA-1BE9-4335-BE03-E64BD86785EE}"/>
              </a:ext>
            </a:extLst>
          </p:cNvPr>
          <p:cNvSpPr txBox="1"/>
          <p:nvPr/>
        </p:nvSpPr>
        <p:spPr>
          <a:xfrm>
            <a:off x="6180184" y="4694795"/>
            <a:ext cx="2364691" cy="9002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25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Narrow </a:t>
            </a:r>
          </a:p>
          <a:p>
            <a:pPr algn="ctr"/>
            <a:r>
              <a:rPr lang="en-US" sz="2625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applicability</a:t>
            </a:r>
            <a:endParaRPr lang="en-CH" sz="2625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B281571-4ABC-4D7E-A60A-2D6156174477}"/>
              </a:ext>
            </a:extLst>
          </p:cNvPr>
          <p:cNvCxnSpPr/>
          <p:nvPr/>
        </p:nvCxnSpPr>
        <p:spPr>
          <a:xfrm>
            <a:off x="0" y="3563224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528D85A-F881-49DD-8120-95FFD4081D79}"/>
              </a:ext>
            </a:extLst>
          </p:cNvPr>
          <p:cNvCxnSpPr/>
          <p:nvPr/>
        </p:nvCxnSpPr>
        <p:spPr>
          <a:xfrm>
            <a:off x="0" y="3598178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CA0CDF6F-6940-40D7-9A2E-0B98A1B2CB8C}"/>
              </a:ext>
            </a:extLst>
          </p:cNvPr>
          <p:cNvSpPr/>
          <p:nvPr/>
        </p:nvSpPr>
        <p:spPr>
          <a:xfrm>
            <a:off x="293615" y="1169600"/>
            <a:ext cx="411060" cy="4335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en-CH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20DC4F7-8C72-47F1-9040-F377520069D5}"/>
              </a:ext>
            </a:extLst>
          </p:cNvPr>
          <p:cNvSpPr/>
          <p:nvPr/>
        </p:nvSpPr>
        <p:spPr>
          <a:xfrm>
            <a:off x="293615" y="3968676"/>
            <a:ext cx="411060" cy="4335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n-CH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537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E1F9A8-3FC9-4536-A83A-11C76B40948F}"/>
              </a:ext>
            </a:extLst>
          </p:cNvPr>
          <p:cNvSpPr/>
          <p:nvPr/>
        </p:nvSpPr>
        <p:spPr>
          <a:xfrm>
            <a:off x="218024" y="1996286"/>
            <a:ext cx="92097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Minimizes</a:t>
            </a: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 the indexing </a:t>
            </a:r>
            <a:r>
              <a:rPr lang="en-US" sz="30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overheads </a:t>
            </a:r>
          </a:p>
          <a:p>
            <a:endParaRPr lang="en-US" sz="3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 Can be used across a </a:t>
            </a:r>
            <a:r>
              <a:rPr lang="en-US" sz="30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wide range </a:t>
            </a: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of </a:t>
            </a:r>
          </a:p>
          <a:p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	sparse matrices and sparse matrix operations</a:t>
            </a:r>
          </a:p>
          <a:p>
            <a:endParaRPr lang="en-US" sz="3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Enables </a:t>
            </a:r>
            <a:r>
              <a:rPr lang="en-US" sz="30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high compression ratio</a:t>
            </a:r>
            <a:endParaRPr lang="en-CH" sz="3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AA216A-880C-43E3-BCA2-D5DC4D51565A}"/>
              </a:ext>
            </a:extLst>
          </p:cNvPr>
          <p:cNvSpPr/>
          <p:nvPr/>
        </p:nvSpPr>
        <p:spPr>
          <a:xfrm>
            <a:off x="218024" y="1169895"/>
            <a:ext cx="850450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Design a sparse matrix compression mechanism that: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48D024-AC4E-4D9F-A6E8-34C2004AA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Goal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37898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33E275-8BAA-443B-B3FB-657F86CA1E01}"/>
              </a:ext>
            </a:extLst>
          </p:cNvPr>
          <p:cNvSpPr/>
          <p:nvPr/>
        </p:nvSpPr>
        <p:spPr>
          <a:xfrm>
            <a:off x="257175" y="1202551"/>
            <a:ext cx="862965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1. Sparse Matrix Basics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5F6D38-D311-4EB7-93B0-2B93933465BF}"/>
              </a:ext>
            </a:extLst>
          </p:cNvPr>
          <p:cNvSpPr/>
          <p:nvPr/>
        </p:nvSpPr>
        <p:spPr>
          <a:xfrm>
            <a:off x="257175" y="4919153"/>
            <a:ext cx="862965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4.</a:t>
            </a:r>
            <a:r>
              <a:rPr lang="tr-TR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Evaluation</a:t>
            </a:r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474A23-CEC6-4E38-868A-533128CD9428}"/>
              </a:ext>
            </a:extLst>
          </p:cNvPr>
          <p:cNvSpPr/>
          <p:nvPr/>
        </p:nvSpPr>
        <p:spPr>
          <a:xfrm>
            <a:off x="257175" y="5527262"/>
            <a:ext cx="862965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5. </a:t>
            </a:r>
            <a:r>
              <a:rPr lang="tr-TR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Conclusion</a:t>
            </a:r>
            <a:endParaRPr lang="en-US" sz="3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6A21BB2-52E7-4226-BF20-CA6523E08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Presentation Outline</a:t>
            </a:r>
            <a:endParaRPr lang="en-C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B8D11E-FDE7-4027-9432-048FD398E2D7}"/>
              </a:ext>
            </a:extLst>
          </p:cNvPr>
          <p:cNvSpPr/>
          <p:nvPr/>
        </p:nvSpPr>
        <p:spPr>
          <a:xfrm>
            <a:off x="257175" y="1784388"/>
            <a:ext cx="862965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2. Compression Formats &amp; Shortcomings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0181FC-5AFB-4A72-95FE-999E8C0FBB47}"/>
              </a:ext>
            </a:extLst>
          </p:cNvPr>
          <p:cNvSpPr/>
          <p:nvPr/>
        </p:nvSpPr>
        <p:spPr>
          <a:xfrm>
            <a:off x="257175" y="2366225"/>
            <a:ext cx="8629650" cy="5486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3. SMASH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283ED0-C27B-4449-B12F-AD7E82B0E41F}"/>
              </a:ext>
            </a:extLst>
          </p:cNvPr>
          <p:cNvSpPr/>
          <p:nvPr/>
        </p:nvSpPr>
        <p:spPr>
          <a:xfrm>
            <a:off x="1359588" y="3004457"/>
            <a:ext cx="7527237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 Software Compression Scheme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04BF48-6E72-4EEB-A3C7-97573CDC7DDF}"/>
              </a:ext>
            </a:extLst>
          </p:cNvPr>
          <p:cNvSpPr/>
          <p:nvPr/>
        </p:nvSpPr>
        <p:spPr>
          <a:xfrm>
            <a:off x="1359588" y="3642689"/>
            <a:ext cx="7527237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 Hardware Acceleration Unit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147FB9-D1DD-4CD0-80AA-878EBFD4D38D}"/>
              </a:ext>
            </a:extLst>
          </p:cNvPr>
          <p:cNvSpPr/>
          <p:nvPr/>
        </p:nvSpPr>
        <p:spPr>
          <a:xfrm>
            <a:off x="1359588" y="4280921"/>
            <a:ext cx="7527237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 Cross-layer Interface</a:t>
            </a:r>
          </a:p>
        </p:txBody>
      </p:sp>
    </p:spTree>
    <p:extLst>
      <p:ext uri="{BB962C8B-B14F-4D97-AF65-F5344CB8AC3E}">
        <p14:creationId xmlns:p14="http://schemas.microsoft.com/office/powerpoint/2010/main" val="3394729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15DE6A-8422-48B2-AF30-1CAB5E378C6B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>
            <a:off x="3675240" y="4167449"/>
            <a:ext cx="1717261" cy="0"/>
          </a:xfrm>
          <a:prstGeom prst="straightConnector1">
            <a:avLst/>
          </a:prstGeom>
          <a:ln w="730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7FF45C68-6A0A-4940-BBE7-C90A5628F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0" y="171112"/>
            <a:ext cx="9320005" cy="606084"/>
          </a:xfrm>
        </p:spPr>
        <p:txBody>
          <a:bodyPr>
            <a:normAutofit fontScale="90000"/>
          </a:bodyPr>
          <a:lstStyle/>
          <a:p>
            <a:r>
              <a:rPr lang="en-US" dirty="0"/>
              <a:t>SMASH: Key Idea</a:t>
            </a:r>
            <a:endParaRPr lang="en-CH" sz="33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9605492-5502-4CE1-85C0-D2AA551FD9DF}"/>
              </a:ext>
            </a:extLst>
          </p:cNvPr>
          <p:cNvSpPr/>
          <p:nvPr/>
        </p:nvSpPr>
        <p:spPr>
          <a:xfrm>
            <a:off x="169011" y="3220103"/>
            <a:ext cx="3506229" cy="189469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Efficient compression using a Hierarchy of Bitmaps</a:t>
            </a:r>
            <a:endParaRPr lang="en-CH" sz="3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B8107A-E002-4A81-8180-718DE0C386AB}"/>
              </a:ext>
            </a:extLst>
          </p:cNvPr>
          <p:cNvSpPr txBox="1"/>
          <p:nvPr/>
        </p:nvSpPr>
        <p:spPr>
          <a:xfrm>
            <a:off x="937361" y="2589994"/>
            <a:ext cx="1794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Software</a:t>
            </a:r>
            <a:endParaRPr lang="en-CH" sz="3000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3178652-B6D0-4B7B-933B-7B3B3F9B96B4}"/>
              </a:ext>
            </a:extLst>
          </p:cNvPr>
          <p:cNvSpPr/>
          <p:nvPr/>
        </p:nvSpPr>
        <p:spPr>
          <a:xfrm>
            <a:off x="5392501" y="3220103"/>
            <a:ext cx="3664606" cy="1894691"/>
          </a:xfrm>
          <a:prstGeom prst="roundRect">
            <a:avLst/>
          </a:prstGeom>
          <a:solidFill>
            <a:srgbClr val="C000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Unit that scans bitmaps to  accelerate indexing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D4D495-C145-4ED7-87EF-1B9A91E9CC08}"/>
              </a:ext>
            </a:extLst>
          </p:cNvPr>
          <p:cNvSpPr txBox="1"/>
          <p:nvPr/>
        </p:nvSpPr>
        <p:spPr>
          <a:xfrm>
            <a:off x="6160850" y="2589994"/>
            <a:ext cx="19622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Hardware</a:t>
            </a:r>
            <a:endParaRPr lang="en-CH" sz="30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830B798-4442-4574-A58B-211882AB9478}"/>
              </a:ext>
            </a:extLst>
          </p:cNvPr>
          <p:cNvSpPr/>
          <p:nvPr/>
        </p:nvSpPr>
        <p:spPr>
          <a:xfrm>
            <a:off x="3383732" y="5245334"/>
            <a:ext cx="2376536" cy="8765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SMASH ISA</a:t>
            </a:r>
            <a:endParaRPr lang="en-CH" sz="3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BFD50E-A6CF-4BAC-9821-813FB50937C4}"/>
              </a:ext>
            </a:extLst>
          </p:cNvPr>
          <p:cNvSpPr txBox="1"/>
          <p:nvPr/>
        </p:nvSpPr>
        <p:spPr>
          <a:xfrm>
            <a:off x="27010" y="1123121"/>
            <a:ext cx="9462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Hardware/Software cooperative mechanism:</a:t>
            </a:r>
          </a:p>
          <a:p>
            <a:pPr marL="288000" indent="-28800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Enables </a:t>
            </a:r>
            <a:r>
              <a:rPr lang="en-US" sz="20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highly-efficient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sparse matrix compression and computation</a:t>
            </a:r>
          </a:p>
          <a:p>
            <a:pPr marL="288000" indent="-288000">
              <a:buFont typeface="Arial" panose="020B0604020202020204" pitchFamily="34" charset="0"/>
              <a:buChar char="•"/>
            </a:pP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General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across a diverse set of sparse matrices and sparse matrix operations</a:t>
            </a:r>
            <a:endParaRPr lang="en-CH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6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5" grpId="0" animBg="1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33E275-8BAA-443B-B3FB-657F86CA1E01}"/>
              </a:ext>
            </a:extLst>
          </p:cNvPr>
          <p:cNvSpPr/>
          <p:nvPr/>
        </p:nvSpPr>
        <p:spPr>
          <a:xfrm>
            <a:off x="257175" y="1202551"/>
            <a:ext cx="862965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1. Sparse Matrix Basics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5F6D38-D311-4EB7-93B0-2B93933465BF}"/>
              </a:ext>
            </a:extLst>
          </p:cNvPr>
          <p:cNvSpPr/>
          <p:nvPr/>
        </p:nvSpPr>
        <p:spPr>
          <a:xfrm>
            <a:off x="257175" y="4919153"/>
            <a:ext cx="862965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4.</a:t>
            </a:r>
            <a:r>
              <a:rPr lang="tr-TR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Evaluation</a:t>
            </a:r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474A23-CEC6-4E38-868A-533128CD9428}"/>
              </a:ext>
            </a:extLst>
          </p:cNvPr>
          <p:cNvSpPr/>
          <p:nvPr/>
        </p:nvSpPr>
        <p:spPr>
          <a:xfrm>
            <a:off x="257175" y="5527262"/>
            <a:ext cx="862965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5. </a:t>
            </a:r>
            <a:r>
              <a:rPr lang="tr-TR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Conclusion</a:t>
            </a:r>
            <a:endParaRPr lang="en-US" sz="3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6A21BB2-52E7-4226-BF20-CA6523E08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Presentation Outline</a:t>
            </a:r>
            <a:endParaRPr lang="en-C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B8D11E-FDE7-4027-9432-048FD398E2D7}"/>
              </a:ext>
            </a:extLst>
          </p:cNvPr>
          <p:cNvSpPr/>
          <p:nvPr/>
        </p:nvSpPr>
        <p:spPr>
          <a:xfrm>
            <a:off x="257175" y="1784388"/>
            <a:ext cx="862965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2. Compression Formats &amp; Shortcomings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0181FC-5AFB-4A72-95FE-999E8C0FBB47}"/>
              </a:ext>
            </a:extLst>
          </p:cNvPr>
          <p:cNvSpPr/>
          <p:nvPr/>
        </p:nvSpPr>
        <p:spPr>
          <a:xfrm>
            <a:off x="257175" y="2366225"/>
            <a:ext cx="8629650" cy="5486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3. SMASH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283ED0-C27B-4449-B12F-AD7E82B0E41F}"/>
              </a:ext>
            </a:extLst>
          </p:cNvPr>
          <p:cNvSpPr/>
          <p:nvPr/>
        </p:nvSpPr>
        <p:spPr>
          <a:xfrm>
            <a:off x="1359588" y="3004457"/>
            <a:ext cx="7527237" cy="5486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 Software Compression Scheme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04BF48-6E72-4EEB-A3C7-97573CDC7DDF}"/>
              </a:ext>
            </a:extLst>
          </p:cNvPr>
          <p:cNvSpPr/>
          <p:nvPr/>
        </p:nvSpPr>
        <p:spPr>
          <a:xfrm>
            <a:off x="1359588" y="3642689"/>
            <a:ext cx="7527237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 Hardware Acceleration Unit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147FB9-D1DD-4CD0-80AA-878EBFD4D38D}"/>
              </a:ext>
            </a:extLst>
          </p:cNvPr>
          <p:cNvSpPr/>
          <p:nvPr/>
        </p:nvSpPr>
        <p:spPr>
          <a:xfrm>
            <a:off x="1359588" y="4280921"/>
            <a:ext cx="7527237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 Cross-layer Interface</a:t>
            </a:r>
          </a:p>
        </p:txBody>
      </p:sp>
    </p:spTree>
    <p:extLst>
      <p:ext uri="{BB962C8B-B14F-4D97-AF65-F5344CB8AC3E}">
        <p14:creationId xmlns:p14="http://schemas.microsoft.com/office/powerpoint/2010/main" val="2258520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D368185-246B-410A-812C-4615F43FD731}"/>
              </a:ext>
            </a:extLst>
          </p:cNvPr>
          <p:cNvSpPr txBox="1"/>
          <p:nvPr/>
        </p:nvSpPr>
        <p:spPr>
          <a:xfrm>
            <a:off x="752467" y="4284945"/>
            <a:ext cx="8829318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075" dirty="0"/>
              <a:t>Encodes the positions of non-zero elements</a:t>
            </a:r>
          </a:p>
          <a:p>
            <a:r>
              <a:rPr lang="en-US" sz="3075" dirty="0"/>
              <a:t>   using bits to</a:t>
            </a:r>
            <a:r>
              <a:rPr lang="en-US" sz="3075" dirty="0">
                <a:solidFill>
                  <a:srgbClr val="00B050"/>
                </a:solidFill>
              </a:rPr>
              <a:t> </a:t>
            </a:r>
            <a:r>
              <a:rPr lang="en-US" sz="3075" dirty="0"/>
              <a:t>maintain</a:t>
            </a:r>
            <a:r>
              <a:rPr lang="en-US" sz="3075" dirty="0">
                <a:solidFill>
                  <a:srgbClr val="00B050"/>
                </a:solidFill>
              </a:rPr>
              <a:t> </a:t>
            </a:r>
            <a:r>
              <a:rPr lang="en-US" sz="3075" b="1" dirty="0">
                <a:solidFill>
                  <a:srgbClr val="00B050"/>
                </a:solidFill>
              </a:rPr>
              <a:t>low storage overhead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6AB16B9-DA02-4972-8663-900FDC3A1CA4}"/>
              </a:ext>
            </a:extLst>
          </p:cNvPr>
          <p:cNvSpPr txBox="1"/>
          <p:nvPr/>
        </p:nvSpPr>
        <p:spPr>
          <a:xfrm>
            <a:off x="9096513" y="2916906"/>
            <a:ext cx="444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CH" b="1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B551596-8C6C-47D5-AA03-1C2D026EF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SMASH: Software Compression Scheme</a:t>
            </a:r>
            <a:endParaRPr lang="en-CH" sz="36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538DF1-AD69-4FFE-91AC-C25B71674B63}"/>
              </a:ext>
            </a:extLst>
          </p:cNvPr>
          <p:cNvSpPr/>
          <p:nvPr/>
        </p:nvSpPr>
        <p:spPr>
          <a:xfrm>
            <a:off x="2818885" y="1534309"/>
            <a:ext cx="3506229" cy="189469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Efficient compression using a Hierarchy of Bitmaps</a:t>
            </a:r>
            <a:endParaRPr lang="en-CH" sz="3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4C6AA0-BFEF-4C9E-8A54-5418FAB445AD}"/>
              </a:ext>
            </a:extLst>
          </p:cNvPr>
          <p:cNvSpPr txBox="1"/>
          <p:nvPr/>
        </p:nvSpPr>
        <p:spPr>
          <a:xfrm>
            <a:off x="3674789" y="892305"/>
            <a:ext cx="1794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Software</a:t>
            </a:r>
            <a:endParaRPr lang="en-CH" sz="3000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86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909916AF-9FF7-4887-B9C3-F51CA55A2C3B}"/>
              </a:ext>
            </a:extLst>
          </p:cNvPr>
          <p:cNvSpPr/>
          <p:nvPr/>
        </p:nvSpPr>
        <p:spPr>
          <a:xfrm>
            <a:off x="4510256" y="2899732"/>
            <a:ext cx="326236" cy="320456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en-CH" sz="21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4DE2265-EFEC-4E27-B66C-B97F4B4D1052}"/>
              </a:ext>
            </a:extLst>
          </p:cNvPr>
          <p:cNvSpPr/>
          <p:nvPr/>
        </p:nvSpPr>
        <p:spPr>
          <a:xfrm>
            <a:off x="4836491" y="2899732"/>
            <a:ext cx="326236" cy="320456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en-CH" sz="21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5268146-635D-42A8-8681-6C6D57C00FE3}"/>
              </a:ext>
            </a:extLst>
          </p:cNvPr>
          <p:cNvSpPr/>
          <p:nvPr/>
        </p:nvSpPr>
        <p:spPr>
          <a:xfrm>
            <a:off x="5162727" y="2899732"/>
            <a:ext cx="326236" cy="320456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en-CH" sz="21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E482275-B04B-42B9-A4A6-D81A6D5A5E3B}"/>
              </a:ext>
            </a:extLst>
          </p:cNvPr>
          <p:cNvSpPr/>
          <p:nvPr/>
        </p:nvSpPr>
        <p:spPr>
          <a:xfrm>
            <a:off x="5484940" y="2899732"/>
            <a:ext cx="326236" cy="320456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en-CH" sz="21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D363B2A-8A9B-428A-B0FA-FC6C4A90856F}"/>
              </a:ext>
            </a:extLst>
          </p:cNvPr>
          <p:cNvSpPr/>
          <p:nvPr/>
        </p:nvSpPr>
        <p:spPr>
          <a:xfrm>
            <a:off x="4510256" y="3220187"/>
            <a:ext cx="326236" cy="320456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en-CH" sz="21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69DF21B-389D-430D-AB7F-D6211584B1F4}"/>
              </a:ext>
            </a:extLst>
          </p:cNvPr>
          <p:cNvSpPr/>
          <p:nvPr/>
        </p:nvSpPr>
        <p:spPr>
          <a:xfrm>
            <a:off x="4836491" y="3220187"/>
            <a:ext cx="326236" cy="320456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en-CH" sz="21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336F230-CCBA-4DB6-9354-BBF04A451B28}"/>
              </a:ext>
            </a:extLst>
          </p:cNvPr>
          <p:cNvSpPr/>
          <p:nvPr/>
        </p:nvSpPr>
        <p:spPr>
          <a:xfrm>
            <a:off x="5162727" y="3220187"/>
            <a:ext cx="326236" cy="320456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en-CH" sz="21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EF92EB9-75B6-4FDF-9D1F-7209ED8915EF}"/>
              </a:ext>
            </a:extLst>
          </p:cNvPr>
          <p:cNvSpPr/>
          <p:nvPr/>
        </p:nvSpPr>
        <p:spPr>
          <a:xfrm>
            <a:off x="5484940" y="3220187"/>
            <a:ext cx="326236" cy="320456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en-CH" sz="21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5F6C7E4-82B7-4608-959B-F51C1FD03F7F}"/>
              </a:ext>
            </a:extLst>
          </p:cNvPr>
          <p:cNvSpPr/>
          <p:nvPr/>
        </p:nvSpPr>
        <p:spPr>
          <a:xfrm>
            <a:off x="4510256" y="3540643"/>
            <a:ext cx="326236" cy="320456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en-CH" sz="21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2F58EBB-1B0E-43E8-8E3C-16B117C18231}"/>
              </a:ext>
            </a:extLst>
          </p:cNvPr>
          <p:cNvSpPr/>
          <p:nvPr/>
        </p:nvSpPr>
        <p:spPr>
          <a:xfrm>
            <a:off x="4836491" y="3540643"/>
            <a:ext cx="326236" cy="320456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en-CH" sz="21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846B02E-6523-4DBF-8623-3EFEFD985B38}"/>
              </a:ext>
            </a:extLst>
          </p:cNvPr>
          <p:cNvSpPr/>
          <p:nvPr/>
        </p:nvSpPr>
        <p:spPr>
          <a:xfrm>
            <a:off x="5162727" y="3540643"/>
            <a:ext cx="326236" cy="320456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en-CH" sz="21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8485168-F2C7-43DB-9B0D-D5DF74732CD3}"/>
              </a:ext>
            </a:extLst>
          </p:cNvPr>
          <p:cNvSpPr/>
          <p:nvPr/>
        </p:nvSpPr>
        <p:spPr>
          <a:xfrm>
            <a:off x="5484940" y="3540643"/>
            <a:ext cx="326236" cy="320456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en-CH" sz="21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A410DA2-EC6E-4526-8E53-1ED3A7ACD093}"/>
              </a:ext>
            </a:extLst>
          </p:cNvPr>
          <p:cNvSpPr/>
          <p:nvPr/>
        </p:nvSpPr>
        <p:spPr>
          <a:xfrm>
            <a:off x="4510256" y="3844790"/>
            <a:ext cx="326236" cy="320456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en-CH" sz="21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D66B9EC-39F5-440B-94ED-FF961F599486}"/>
              </a:ext>
            </a:extLst>
          </p:cNvPr>
          <p:cNvSpPr/>
          <p:nvPr/>
        </p:nvSpPr>
        <p:spPr>
          <a:xfrm>
            <a:off x="4836491" y="3844790"/>
            <a:ext cx="326236" cy="320456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en-CH" sz="21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EE6EA22-3A02-41B6-BF60-3C6D341208BF}"/>
              </a:ext>
            </a:extLst>
          </p:cNvPr>
          <p:cNvSpPr/>
          <p:nvPr/>
        </p:nvSpPr>
        <p:spPr>
          <a:xfrm>
            <a:off x="5162727" y="3844790"/>
            <a:ext cx="326236" cy="320456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en-CH" sz="21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6F1B437-BA31-484F-8801-2E91A8AA4E50}"/>
              </a:ext>
            </a:extLst>
          </p:cNvPr>
          <p:cNvSpPr/>
          <p:nvPr/>
        </p:nvSpPr>
        <p:spPr>
          <a:xfrm>
            <a:off x="5484940" y="3844790"/>
            <a:ext cx="326236" cy="320456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en-CH" sz="21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MATRIX">
            <a:extLst>
              <a:ext uri="{FF2B5EF4-FFF2-40B4-BE49-F238E27FC236}">
                <a16:creationId xmlns:a16="http://schemas.microsoft.com/office/drawing/2014/main" id="{783A7695-B9E4-40EB-8B3A-D7501E91B460}"/>
              </a:ext>
            </a:extLst>
          </p:cNvPr>
          <p:cNvSpPr/>
          <p:nvPr/>
        </p:nvSpPr>
        <p:spPr>
          <a:xfrm>
            <a:off x="491859" y="2914166"/>
            <a:ext cx="3070122" cy="165774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77B1A9-3A68-4F20-A0AC-39FC683FD055}"/>
              </a:ext>
            </a:extLst>
          </p:cNvPr>
          <p:cNvSpPr txBox="1"/>
          <p:nvPr/>
        </p:nvSpPr>
        <p:spPr>
          <a:xfrm>
            <a:off x="157146" y="1280204"/>
            <a:ext cx="8672421" cy="9002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25" b="1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Encodes if a block of the matrix contains </a:t>
            </a:r>
          </a:p>
          <a:p>
            <a:pPr algn="ctr"/>
            <a:r>
              <a:rPr lang="en-US" sz="2625" b="1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any non-zero element </a:t>
            </a:r>
            <a:endParaRPr lang="en-US" sz="2625" b="1" u="sng" dirty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ED903F-7A39-4AF6-8BA9-7D158B76BB07}"/>
              </a:ext>
            </a:extLst>
          </p:cNvPr>
          <p:cNvSpPr/>
          <p:nvPr/>
        </p:nvSpPr>
        <p:spPr>
          <a:xfrm>
            <a:off x="4516654" y="2914166"/>
            <a:ext cx="326236" cy="320456"/>
          </a:xfrm>
          <a:prstGeom prst="rect">
            <a:avLst/>
          </a:prstGeom>
          <a:solidFill>
            <a:srgbClr val="C00000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en-CH" sz="2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Bitmap">
            <a:extLst>
              <a:ext uri="{FF2B5EF4-FFF2-40B4-BE49-F238E27FC236}">
                <a16:creationId xmlns:a16="http://schemas.microsoft.com/office/drawing/2014/main" id="{B1217ED1-E5B0-449F-A02D-BD91B0AD38E2}"/>
              </a:ext>
            </a:extLst>
          </p:cNvPr>
          <p:cNvSpPr/>
          <p:nvPr/>
        </p:nvSpPr>
        <p:spPr>
          <a:xfrm>
            <a:off x="4545640" y="2487113"/>
            <a:ext cx="134013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50" b="1" dirty="0">
                <a:latin typeface="Segoe UI" panose="020B0502040204020203" pitchFamily="34" charset="0"/>
                <a:cs typeface="Segoe UI" panose="020B0502040204020203" pitchFamily="34" charset="0"/>
              </a:rPr>
              <a:t>BITMAP</a:t>
            </a:r>
            <a:endParaRPr lang="en-CH" sz="225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9359B40-BF86-46A7-90E4-E84C5F3658CD}"/>
              </a:ext>
            </a:extLst>
          </p:cNvPr>
          <p:cNvSpPr/>
          <p:nvPr/>
        </p:nvSpPr>
        <p:spPr>
          <a:xfrm>
            <a:off x="4842889" y="2914166"/>
            <a:ext cx="326236" cy="320456"/>
          </a:xfrm>
          <a:prstGeom prst="rect">
            <a:avLst/>
          </a:prstGeom>
          <a:solidFill>
            <a:schemeClr val="accent3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en-CH" sz="2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6E99A24-11E2-43AD-8D16-8C64383870C6}"/>
              </a:ext>
            </a:extLst>
          </p:cNvPr>
          <p:cNvSpPr/>
          <p:nvPr/>
        </p:nvSpPr>
        <p:spPr>
          <a:xfrm>
            <a:off x="5169125" y="2914166"/>
            <a:ext cx="326236" cy="320456"/>
          </a:xfrm>
          <a:prstGeom prst="rect">
            <a:avLst/>
          </a:prstGeom>
          <a:solidFill>
            <a:schemeClr val="accent3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en-CH" sz="2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4F796E0-4871-4A07-A0B4-498E8B06CB4A}"/>
              </a:ext>
            </a:extLst>
          </p:cNvPr>
          <p:cNvSpPr/>
          <p:nvPr/>
        </p:nvSpPr>
        <p:spPr>
          <a:xfrm>
            <a:off x="5491338" y="2914166"/>
            <a:ext cx="326236" cy="320456"/>
          </a:xfrm>
          <a:prstGeom prst="rect">
            <a:avLst/>
          </a:prstGeom>
          <a:solidFill>
            <a:schemeClr val="accent3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en-CH" sz="2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D57E8D5-E1A7-42B9-B408-83B67A8CC812}"/>
              </a:ext>
            </a:extLst>
          </p:cNvPr>
          <p:cNvSpPr/>
          <p:nvPr/>
        </p:nvSpPr>
        <p:spPr>
          <a:xfrm>
            <a:off x="4516654" y="3234621"/>
            <a:ext cx="326236" cy="320456"/>
          </a:xfrm>
          <a:prstGeom prst="rect">
            <a:avLst/>
          </a:prstGeom>
          <a:solidFill>
            <a:schemeClr val="accent3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en-CH" sz="2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051C63-5D41-4687-A293-5B7C8D72743E}"/>
              </a:ext>
            </a:extLst>
          </p:cNvPr>
          <p:cNvSpPr/>
          <p:nvPr/>
        </p:nvSpPr>
        <p:spPr>
          <a:xfrm>
            <a:off x="4842889" y="3234621"/>
            <a:ext cx="326236" cy="320456"/>
          </a:xfrm>
          <a:prstGeom prst="rect">
            <a:avLst/>
          </a:prstGeom>
          <a:solidFill>
            <a:srgbClr val="C00000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en-CH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C784373-6406-47B2-AF58-9786140589FB}"/>
              </a:ext>
            </a:extLst>
          </p:cNvPr>
          <p:cNvSpPr/>
          <p:nvPr/>
        </p:nvSpPr>
        <p:spPr>
          <a:xfrm>
            <a:off x="5169125" y="3234621"/>
            <a:ext cx="326236" cy="320456"/>
          </a:xfrm>
          <a:prstGeom prst="rect">
            <a:avLst/>
          </a:prstGeom>
          <a:solidFill>
            <a:schemeClr val="accent3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en-CH" sz="2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144B1FD-E3BB-4252-B472-2E62274F284B}"/>
              </a:ext>
            </a:extLst>
          </p:cNvPr>
          <p:cNvSpPr/>
          <p:nvPr/>
        </p:nvSpPr>
        <p:spPr>
          <a:xfrm>
            <a:off x="5491338" y="3234621"/>
            <a:ext cx="326236" cy="320456"/>
          </a:xfrm>
          <a:prstGeom prst="rect">
            <a:avLst/>
          </a:prstGeom>
          <a:solidFill>
            <a:schemeClr val="accent3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en-CH" sz="2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5D2FCA1-5B81-444F-9B6A-93C4205DE091}"/>
              </a:ext>
            </a:extLst>
          </p:cNvPr>
          <p:cNvSpPr/>
          <p:nvPr/>
        </p:nvSpPr>
        <p:spPr>
          <a:xfrm>
            <a:off x="4516654" y="3555077"/>
            <a:ext cx="326236" cy="320456"/>
          </a:xfrm>
          <a:prstGeom prst="rect">
            <a:avLst/>
          </a:prstGeom>
          <a:solidFill>
            <a:schemeClr val="accent3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en-CH" sz="2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BE29C19-CE72-47B7-A734-E42B52E0C340}"/>
              </a:ext>
            </a:extLst>
          </p:cNvPr>
          <p:cNvSpPr/>
          <p:nvPr/>
        </p:nvSpPr>
        <p:spPr>
          <a:xfrm>
            <a:off x="4842889" y="3555077"/>
            <a:ext cx="326236" cy="320456"/>
          </a:xfrm>
          <a:prstGeom prst="rect">
            <a:avLst/>
          </a:prstGeom>
          <a:solidFill>
            <a:schemeClr val="accent3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en-CH" sz="2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E377921-B027-48FD-B5CA-6D02A68B079E}"/>
              </a:ext>
            </a:extLst>
          </p:cNvPr>
          <p:cNvSpPr/>
          <p:nvPr/>
        </p:nvSpPr>
        <p:spPr>
          <a:xfrm>
            <a:off x="5169125" y="3555077"/>
            <a:ext cx="326236" cy="320456"/>
          </a:xfrm>
          <a:prstGeom prst="rect">
            <a:avLst/>
          </a:prstGeom>
          <a:solidFill>
            <a:schemeClr val="accent3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en-CH" sz="2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73E784-22E4-4C4A-A438-4E9BD86044EE}"/>
              </a:ext>
            </a:extLst>
          </p:cNvPr>
          <p:cNvSpPr/>
          <p:nvPr/>
        </p:nvSpPr>
        <p:spPr>
          <a:xfrm>
            <a:off x="5491338" y="3555077"/>
            <a:ext cx="326236" cy="320456"/>
          </a:xfrm>
          <a:prstGeom prst="rect">
            <a:avLst/>
          </a:prstGeom>
          <a:solidFill>
            <a:schemeClr val="accent3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en-CH" sz="2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C94502A-7BF3-4C48-9AAF-025903FD99B4}"/>
              </a:ext>
            </a:extLst>
          </p:cNvPr>
          <p:cNvSpPr/>
          <p:nvPr/>
        </p:nvSpPr>
        <p:spPr>
          <a:xfrm>
            <a:off x="4516654" y="3859224"/>
            <a:ext cx="326236" cy="320456"/>
          </a:xfrm>
          <a:prstGeom prst="rect">
            <a:avLst/>
          </a:prstGeom>
          <a:solidFill>
            <a:schemeClr val="accent3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en-CH" sz="2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A47CDAB-AF63-4C25-B856-079ECEB53D90}"/>
              </a:ext>
            </a:extLst>
          </p:cNvPr>
          <p:cNvSpPr/>
          <p:nvPr/>
        </p:nvSpPr>
        <p:spPr>
          <a:xfrm>
            <a:off x="4842889" y="3859224"/>
            <a:ext cx="326236" cy="320456"/>
          </a:xfrm>
          <a:prstGeom prst="rect">
            <a:avLst/>
          </a:prstGeom>
          <a:solidFill>
            <a:schemeClr val="accent3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en-CH" sz="2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1FDCF96-DBF7-4A6C-8064-7D8391175B4F}"/>
              </a:ext>
            </a:extLst>
          </p:cNvPr>
          <p:cNvSpPr/>
          <p:nvPr/>
        </p:nvSpPr>
        <p:spPr>
          <a:xfrm>
            <a:off x="5169125" y="3859224"/>
            <a:ext cx="326236" cy="320456"/>
          </a:xfrm>
          <a:prstGeom prst="rect">
            <a:avLst/>
          </a:prstGeom>
          <a:solidFill>
            <a:srgbClr val="C00000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en-CH" sz="2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21D2DDA-358A-4CEE-82B4-C4F6CF1344B4}"/>
              </a:ext>
            </a:extLst>
          </p:cNvPr>
          <p:cNvSpPr/>
          <p:nvPr/>
        </p:nvSpPr>
        <p:spPr>
          <a:xfrm>
            <a:off x="5491338" y="3859224"/>
            <a:ext cx="326236" cy="320456"/>
          </a:xfrm>
          <a:prstGeom prst="rect">
            <a:avLst/>
          </a:prstGeom>
          <a:solidFill>
            <a:srgbClr val="C00000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en-CH" sz="2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0180635-11BC-4C3F-9EB0-ADBD5B5B4341}"/>
              </a:ext>
            </a:extLst>
          </p:cNvPr>
          <p:cNvCxnSpPr>
            <a:cxnSpLocks/>
          </p:cNvCxnSpPr>
          <p:nvPr/>
        </p:nvCxnSpPr>
        <p:spPr>
          <a:xfrm flipH="1">
            <a:off x="6055602" y="3555077"/>
            <a:ext cx="374319" cy="0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EC9FB76-3D86-44BF-905B-96081E6E25D4}"/>
              </a:ext>
            </a:extLst>
          </p:cNvPr>
          <p:cNvSpPr txBox="1"/>
          <p:nvPr/>
        </p:nvSpPr>
        <p:spPr>
          <a:xfrm>
            <a:off x="6609894" y="2875477"/>
            <a:ext cx="2219673" cy="13042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25" b="1" dirty="0">
                <a:sym typeface="Wingdings" panose="05000000000000000000" pitchFamily="2" charset="2"/>
              </a:rPr>
              <a:t>Might contain high number of zero bits</a:t>
            </a: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C0C6C20A-486D-4A30-8F40-901DBA8FD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SMASH: Software Compression Scheme</a:t>
            </a:r>
            <a:endParaRPr lang="en-CH" sz="3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1CB6FD-B95E-4B98-9943-0FC5BC8A8A0B}"/>
              </a:ext>
            </a:extLst>
          </p:cNvPr>
          <p:cNvSpPr/>
          <p:nvPr/>
        </p:nvSpPr>
        <p:spPr>
          <a:xfrm>
            <a:off x="124871" y="869048"/>
            <a:ext cx="139012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b="1" dirty="0">
                <a:latin typeface="Segoe UI" panose="020B0502040204020203" pitchFamily="34" charset="0"/>
                <a:cs typeface="Segoe UI" panose="020B0502040204020203" pitchFamily="34" charset="0"/>
              </a:rPr>
              <a:t>BITMAP:</a:t>
            </a:r>
            <a:endParaRPr lang="en-CH" sz="2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7320A45-A275-4E40-9E92-506AF79D4050}"/>
              </a:ext>
            </a:extLst>
          </p:cNvPr>
          <p:cNvSpPr/>
          <p:nvPr/>
        </p:nvSpPr>
        <p:spPr>
          <a:xfrm>
            <a:off x="1362733" y="2387058"/>
            <a:ext cx="1281826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50" b="1" dirty="0">
                <a:latin typeface="Segoe UI" panose="020B0502040204020203" pitchFamily="34" charset="0"/>
                <a:cs typeface="Segoe UI" panose="020B0502040204020203" pitchFamily="34" charset="0"/>
              </a:rPr>
              <a:t>MATRIX</a:t>
            </a:r>
            <a:endParaRPr lang="en-CH" sz="22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9" name="DIV_1">
            <a:extLst>
              <a:ext uri="{FF2B5EF4-FFF2-40B4-BE49-F238E27FC236}">
                <a16:creationId xmlns:a16="http://schemas.microsoft.com/office/drawing/2014/main" id="{E1CC3E23-36DC-48DD-8A7B-23EF95DEF632}"/>
              </a:ext>
            </a:extLst>
          </p:cNvPr>
          <p:cNvSpPr/>
          <p:nvPr/>
        </p:nvSpPr>
        <p:spPr>
          <a:xfrm>
            <a:off x="491857" y="2914166"/>
            <a:ext cx="767531" cy="415499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0" name="DIV_2">
            <a:extLst>
              <a:ext uri="{FF2B5EF4-FFF2-40B4-BE49-F238E27FC236}">
                <a16:creationId xmlns:a16="http://schemas.microsoft.com/office/drawing/2014/main" id="{6B191C7D-8241-4C50-BF6D-E2E0BDF34C90}"/>
              </a:ext>
            </a:extLst>
          </p:cNvPr>
          <p:cNvSpPr/>
          <p:nvPr/>
        </p:nvSpPr>
        <p:spPr>
          <a:xfrm>
            <a:off x="1259388" y="2914165"/>
            <a:ext cx="767531" cy="415499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1" name="DIV_3">
            <a:extLst>
              <a:ext uri="{FF2B5EF4-FFF2-40B4-BE49-F238E27FC236}">
                <a16:creationId xmlns:a16="http://schemas.microsoft.com/office/drawing/2014/main" id="{562FD079-41A3-4180-B0CB-8E5A9D97DC29}"/>
              </a:ext>
            </a:extLst>
          </p:cNvPr>
          <p:cNvSpPr/>
          <p:nvPr/>
        </p:nvSpPr>
        <p:spPr>
          <a:xfrm>
            <a:off x="2026918" y="2914165"/>
            <a:ext cx="767531" cy="415499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2" name="DIV_4">
            <a:extLst>
              <a:ext uri="{FF2B5EF4-FFF2-40B4-BE49-F238E27FC236}">
                <a16:creationId xmlns:a16="http://schemas.microsoft.com/office/drawing/2014/main" id="{5B5D51A9-EC70-4CC0-B027-4B34E9C8DC18}"/>
              </a:ext>
            </a:extLst>
          </p:cNvPr>
          <p:cNvSpPr/>
          <p:nvPr/>
        </p:nvSpPr>
        <p:spPr>
          <a:xfrm>
            <a:off x="2794449" y="2914164"/>
            <a:ext cx="767531" cy="415499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3" name="DIV_5">
            <a:extLst>
              <a:ext uri="{FF2B5EF4-FFF2-40B4-BE49-F238E27FC236}">
                <a16:creationId xmlns:a16="http://schemas.microsoft.com/office/drawing/2014/main" id="{78B40AFC-C00F-4C5D-915B-39D2B21B7EBE}"/>
              </a:ext>
            </a:extLst>
          </p:cNvPr>
          <p:cNvSpPr/>
          <p:nvPr/>
        </p:nvSpPr>
        <p:spPr>
          <a:xfrm>
            <a:off x="492446" y="3328603"/>
            <a:ext cx="767531" cy="415499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4" name="DIV_6">
            <a:extLst>
              <a:ext uri="{FF2B5EF4-FFF2-40B4-BE49-F238E27FC236}">
                <a16:creationId xmlns:a16="http://schemas.microsoft.com/office/drawing/2014/main" id="{06B37B13-B644-46F7-B776-190256AA1B17}"/>
              </a:ext>
            </a:extLst>
          </p:cNvPr>
          <p:cNvSpPr/>
          <p:nvPr/>
        </p:nvSpPr>
        <p:spPr>
          <a:xfrm>
            <a:off x="1257000" y="3328603"/>
            <a:ext cx="767531" cy="415499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DIV_7">
            <a:extLst>
              <a:ext uri="{FF2B5EF4-FFF2-40B4-BE49-F238E27FC236}">
                <a16:creationId xmlns:a16="http://schemas.microsoft.com/office/drawing/2014/main" id="{A0DCE99E-0F01-4B68-8E5F-77116008D1CC}"/>
              </a:ext>
            </a:extLst>
          </p:cNvPr>
          <p:cNvSpPr/>
          <p:nvPr/>
        </p:nvSpPr>
        <p:spPr>
          <a:xfrm>
            <a:off x="2021554" y="3328603"/>
            <a:ext cx="767531" cy="415499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6" name="DIV_8">
            <a:extLst>
              <a:ext uri="{FF2B5EF4-FFF2-40B4-BE49-F238E27FC236}">
                <a16:creationId xmlns:a16="http://schemas.microsoft.com/office/drawing/2014/main" id="{94A1790C-5BAC-48D0-928A-E6F85CFA66CB}"/>
              </a:ext>
            </a:extLst>
          </p:cNvPr>
          <p:cNvSpPr/>
          <p:nvPr/>
        </p:nvSpPr>
        <p:spPr>
          <a:xfrm>
            <a:off x="2791345" y="3328603"/>
            <a:ext cx="767531" cy="415499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DIV_9">
            <a:extLst>
              <a:ext uri="{FF2B5EF4-FFF2-40B4-BE49-F238E27FC236}">
                <a16:creationId xmlns:a16="http://schemas.microsoft.com/office/drawing/2014/main" id="{8D88C9E9-5FE9-4A74-A152-6A7E5738D54E}"/>
              </a:ext>
            </a:extLst>
          </p:cNvPr>
          <p:cNvSpPr/>
          <p:nvPr/>
        </p:nvSpPr>
        <p:spPr>
          <a:xfrm>
            <a:off x="491857" y="3744101"/>
            <a:ext cx="767531" cy="415499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8" name="DIV_10">
            <a:extLst>
              <a:ext uri="{FF2B5EF4-FFF2-40B4-BE49-F238E27FC236}">
                <a16:creationId xmlns:a16="http://schemas.microsoft.com/office/drawing/2014/main" id="{A71DA88C-D725-405C-8587-04DC4E23A746}"/>
              </a:ext>
            </a:extLst>
          </p:cNvPr>
          <p:cNvSpPr/>
          <p:nvPr/>
        </p:nvSpPr>
        <p:spPr>
          <a:xfrm>
            <a:off x="1253895" y="3743039"/>
            <a:ext cx="767531" cy="415499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9" name="DIV_11">
            <a:extLst>
              <a:ext uri="{FF2B5EF4-FFF2-40B4-BE49-F238E27FC236}">
                <a16:creationId xmlns:a16="http://schemas.microsoft.com/office/drawing/2014/main" id="{B0BAD1BC-DECA-4892-A1C0-7870A98EB886}"/>
              </a:ext>
            </a:extLst>
          </p:cNvPr>
          <p:cNvSpPr/>
          <p:nvPr/>
        </p:nvSpPr>
        <p:spPr>
          <a:xfrm>
            <a:off x="2023814" y="3743038"/>
            <a:ext cx="767531" cy="415499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0" name="DIV_12">
            <a:extLst>
              <a:ext uri="{FF2B5EF4-FFF2-40B4-BE49-F238E27FC236}">
                <a16:creationId xmlns:a16="http://schemas.microsoft.com/office/drawing/2014/main" id="{51131A21-009C-4557-A1C3-2D51E9BFC6D0}"/>
              </a:ext>
            </a:extLst>
          </p:cNvPr>
          <p:cNvSpPr/>
          <p:nvPr/>
        </p:nvSpPr>
        <p:spPr>
          <a:xfrm>
            <a:off x="2791345" y="3741977"/>
            <a:ext cx="767531" cy="415499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1" name="DIV_13">
            <a:extLst>
              <a:ext uri="{FF2B5EF4-FFF2-40B4-BE49-F238E27FC236}">
                <a16:creationId xmlns:a16="http://schemas.microsoft.com/office/drawing/2014/main" id="{05CC8BFC-0A70-4068-8124-7FBBD60D99AE}"/>
              </a:ext>
            </a:extLst>
          </p:cNvPr>
          <p:cNvSpPr/>
          <p:nvPr/>
        </p:nvSpPr>
        <p:spPr>
          <a:xfrm>
            <a:off x="491856" y="4160140"/>
            <a:ext cx="767531" cy="415499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DIV_14">
            <a:extLst>
              <a:ext uri="{FF2B5EF4-FFF2-40B4-BE49-F238E27FC236}">
                <a16:creationId xmlns:a16="http://schemas.microsoft.com/office/drawing/2014/main" id="{FF507E07-B97B-4B9B-9163-259BA18973BB}"/>
              </a:ext>
            </a:extLst>
          </p:cNvPr>
          <p:cNvSpPr/>
          <p:nvPr/>
        </p:nvSpPr>
        <p:spPr>
          <a:xfrm>
            <a:off x="1253894" y="4156412"/>
            <a:ext cx="767531" cy="415499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3" name="DIV_15">
            <a:extLst>
              <a:ext uri="{FF2B5EF4-FFF2-40B4-BE49-F238E27FC236}">
                <a16:creationId xmlns:a16="http://schemas.microsoft.com/office/drawing/2014/main" id="{9D445778-7BE3-4A32-84A0-24DA53683A7F}"/>
              </a:ext>
            </a:extLst>
          </p:cNvPr>
          <p:cNvSpPr/>
          <p:nvPr/>
        </p:nvSpPr>
        <p:spPr>
          <a:xfrm>
            <a:off x="2023813" y="4156412"/>
            <a:ext cx="767531" cy="415499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4" name="DIV_16">
            <a:extLst>
              <a:ext uri="{FF2B5EF4-FFF2-40B4-BE49-F238E27FC236}">
                <a16:creationId xmlns:a16="http://schemas.microsoft.com/office/drawing/2014/main" id="{BCF48B9E-D229-4320-B63B-C116A2E17FA9}"/>
              </a:ext>
            </a:extLst>
          </p:cNvPr>
          <p:cNvSpPr/>
          <p:nvPr/>
        </p:nvSpPr>
        <p:spPr>
          <a:xfrm>
            <a:off x="2786369" y="4156412"/>
            <a:ext cx="767531" cy="415499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NZ_1">
            <a:extLst>
              <a:ext uri="{FF2B5EF4-FFF2-40B4-BE49-F238E27FC236}">
                <a16:creationId xmlns:a16="http://schemas.microsoft.com/office/drawing/2014/main" id="{18F411EC-E21C-45B8-9D0A-1AB629FB8AFD}"/>
              </a:ext>
            </a:extLst>
          </p:cNvPr>
          <p:cNvSpPr/>
          <p:nvPr/>
        </p:nvSpPr>
        <p:spPr>
          <a:xfrm>
            <a:off x="494834" y="2914219"/>
            <a:ext cx="767531" cy="415499"/>
          </a:xfrm>
          <a:prstGeom prst="rect">
            <a:avLst/>
          </a:prstGeom>
          <a:solidFill>
            <a:srgbClr val="C00000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i="1" dirty="0">
                <a:latin typeface="Segoe UI" panose="020B0502040204020203" pitchFamily="34" charset="0"/>
                <a:cs typeface="Segoe UI" panose="020B0502040204020203" pitchFamily="34" charset="0"/>
              </a:rPr>
              <a:t>NZ</a:t>
            </a:r>
            <a:endParaRPr lang="en-CH" sz="15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ZEROS_2">
            <a:extLst>
              <a:ext uri="{FF2B5EF4-FFF2-40B4-BE49-F238E27FC236}">
                <a16:creationId xmlns:a16="http://schemas.microsoft.com/office/drawing/2014/main" id="{B2DAEB20-6425-48EE-9146-EE8F734512D1}"/>
              </a:ext>
            </a:extLst>
          </p:cNvPr>
          <p:cNvSpPr/>
          <p:nvPr/>
        </p:nvSpPr>
        <p:spPr>
          <a:xfrm>
            <a:off x="1257772" y="2913961"/>
            <a:ext cx="767531" cy="415499"/>
          </a:xfrm>
          <a:prstGeom prst="rect">
            <a:avLst/>
          </a:prstGeom>
          <a:solidFill>
            <a:schemeClr val="accent3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i="1" dirty="0">
                <a:latin typeface="Segoe UI" panose="020B0502040204020203" pitchFamily="34" charset="0"/>
                <a:cs typeface="Segoe UI" panose="020B0502040204020203" pitchFamily="34" charset="0"/>
              </a:rPr>
              <a:t>ZEROS</a:t>
            </a:r>
            <a:endParaRPr lang="en-CH" sz="15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ZEROS_3">
            <a:extLst>
              <a:ext uri="{FF2B5EF4-FFF2-40B4-BE49-F238E27FC236}">
                <a16:creationId xmlns:a16="http://schemas.microsoft.com/office/drawing/2014/main" id="{609A21B5-6B46-437B-BCF4-29E583CB748E}"/>
              </a:ext>
            </a:extLst>
          </p:cNvPr>
          <p:cNvSpPr/>
          <p:nvPr/>
        </p:nvSpPr>
        <p:spPr>
          <a:xfrm>
            <a:off x="2022915" y="2912573"/>
            <a:ext cx="767531" cy="415499"/>
          </a:xfrm>
          <a:prstGeom prst="rect">
            <a:avLst/>
          </a:prstGeom>
          <a:solidFill>
            <a:schemeClr val="accent3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i="1">
                <a:latin typeface="Segoe UI" panose="020B0502040204020203" pitchFamily="34" charset="0"/>
                <a:cs typeface="Segoe UI" panose="020B0502040204020203" pitchFamily="34" charset="0"/>
              </a:rPr>
              <a:t>ZEROS</a:t>
            </a:r>
            <a:endParaRPr lang="en-CH" sz="15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ZEROS_4">
            <a:extLst>
              <a:ext uri="{FF2B5EF4-FFF2-40B4-BE49-F238E27FC236}">
                <a16:creationId xmlns:a16="http://schemas.microsoft.com/office/drawing/2014/main" id="{41BE0ECD-8926-46E2-AC52-C0A1571D45D1}"/>
              </a:ext>
            </a:extLst>
          </p:cNvPr>
          <p:cNvSpPr/>
          <p:nvPr/>
        </p:nvSpPr>
        <p:spPr>
          <a:xfrm>
            <a:off x="2797553" y="2915755"/>
            <a:ext cx="767531" cy="415499"/>
          </a:xfrm>
          <a:prstGeom prst="rect">
            <a:avLst/>
          </a:prstGeom>
          <a:solidFill>
            <a:schemeClr val="accent3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i="1">
                <a:latin typeface="Segoe UI" panose="020B0502040204020203" pitchFamily="34" charset="0"/>
                <a:cs typeface="Segoe UI" panose="020B0502040204020203" pitchFamily="34" charset="0"/>
              </a:rPr>
              <a:t>ZEROS</a:t>
            </a:r>
            <a:endParaRPr lang="en-CH" sz="15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5" name="ZEROS_5">
            <a:extLst>
              <a:ext uri="{FF2B5EF4-FFF2-40B4-BE49-F238E27FC236}">
                <a16:creationId xmlns:a16="http://schemas.microsoft.com/office/drawing/2014/main" id="{8D3DA45F-C213-4913-8538-25026C11CB2D}"/>
              </a:ext>
            </a:extLst>
          </p:cNvPr>
          <p:cNvSpPr/>
          <p:nvPr/>
        </p:nvSpPr>
        <p:spPr>
          <a:xfrm>
            <a:off x="488752" y="3330203"/>
            <a:ext cx="767531" cy="415499"/>
          </a:xfrm>
          <a:prstGeom prst="rect">
            <a:avLst/>
          </a:prstGeom>
          <a:solidFill>
            <a:schemeClr val="accent3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i="1" dirty="0">
                <a:latin typeface="Segoe UI" panose="020B0502040204020203" pitchFamily="34" charset="0"/>
                <a:cs typeface="Segoe UI" panose="020B0502040204020203" pitchFamily="34" charset="0"/>
              </a:rPr>
              <a:t>ZEROS</a:t>
            </a:r>
            <a:endParaRPr lang="en-CH" sz="15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6" name="NZ_2">
            <a:extLst>
              <a:ext uri="{FF2B5EF4-FFF2-40B4-BE49-F238E27FC236}">
                <a16:creationId xmlns:a16="http://schemas.microsoft.com/office/drawing/2014/main" id="{98B45BD9-6218-445F-95B3-2CE3A8D53A6F}"/>
              </a:ext>
            </a:extLst>
          </p:cNvPr>
          <p:cNvSpPr/>
          <p:nvPr/>
        </p:nvSpPr>
        <p:spPr>
          <a:xfrm>
            <a:off x="1259683" y="3329664"/>
            <a:ext cx="767531" cy="415499"/>
          </a:xfrm>
          <a:prstGeom prst="rect">
            <a:avLst/>
          </a:prstGeom>
          <a:solidFill>
            <a:srgbClr val="C00000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i="1" dirty="0">
                <a:latin typeface="Segoe UI" panose="020B0502040204020203" pitchFamily="34" charset="0"/>
                <a:cs typeface="Segoe UI" panose="020B0502040204020203" pitchFamily="34" charset="0"/>
              </a:rPr>
              <a:t>NZ</a:t>
            </a:r>
            <a:endParaRPr lang="en-CH" sz="15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7" name="ZEROS_6">
            <a:extLst>
              <a:ext uri="{FF2B5EF4-FFF2-40B4-BE49-F238E27FC236}">
                <a16:creationId xmlns:a16="http://schemas.microsoft.com/office/drawing/2014/main" id="{A08CDFE6-87D1-44C1-9138-54204A7197D7}"/>
              </a:ext>
            </a:extLst>
          </p:cNvPr>
          <p:cNvSpPr/>
          <p:nvPr/>
        </p:nvSpPr>
        <p:spPr>
          <a:xfrm>
            <a:off x="2028469" y="3333717"/>
            <a:ext cx="767531" cy="415499"/>
          </a:xfrm>
          <a:prstGeom prst="rect">
            <a:avLst/>
          </a:prstGeom>
          <a:solidFill>
            <a:schemeClr val="accent3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i="1" dirty="0">
                <a:latin typeface="Segoe UI" panose="020B0502040204020203" pitchFamily="34" charset="0"/>
                <a:cs typeface="Segoe UI" panose="020B0502040204020203" pitchFamily="34" charset="0"/>
              </a:rPr>
              <a:t>ZEROS</a:t>
            </a:r>
            <a:endParaRPr lang="en-CH" sz="15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8" name="ZEROS_6">
            <a:extLst>
              <a:ext uri="{FF2B5EF4-FFF2-40B4-BE49-F238E27FC236}">
                <a16:creationId xmlns:a16="http://schemas.microsoft.com/office/drawing/2014/main" id="{C360C668-8880-4A4C-9E0D-73C8A289F2BE}"/>
              </a:ext>
            </a:extLst>
          </p:cNvPr>
          <p:cNvSpPr/>
          <p:nvPr/>
        </p:nvSpPr>
        <p:spPr>
          <a:xfrm>
            <a:off x="2792896" y="3329439"/>
            <a:ext cx="767531" cy="415499"/>
          </a:xfrm>
          <a:prstGeom prst="rect">
            <a:avLst/>
          </a:prstGeom>
          <a:solidFill>
            <a:schemeClr val="accent3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i="1">
                <a:latin typeface="Segoe UI" panose="020B0502040204020203" pitchFamily="34" charset="0"/>
                <a:cs typeface="Segoe UI" panose="020B0502040204020203" pitchFamily="34" charset="0"/>
              </a:rPr>
              <a:t>ZEROS</a:t>
            </a:r>
            <a:endParaRPr lang="en-CH" sz="15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9" name="ZEROS_6">
            <a:extLst>
              <a:ext uri="{FF2B5EF4-FFF2-40B4-BE49-F238E27FC236}">
                <a16:creationId xmlns:a16="http://schemas.microsoft.com/office/drawing/2014/main" id="{EEDFC5A5-98A1-4C88-9634-2044C2898B43}"/>
              </a:ext>
            </a:extLst>
          </p:cNvPr>
          <p:cNvSpPr/>
          <p:nvPr/>
        </p:nvSpPr>
        <p:spPr>
          <a:xfrm>
            <a:off x="495107" y="3745163"/>
            <a:ext cx="767531" cy="415499"/>
          </a:xfrm>
          <a:prstGeom prst="rect">
            <a:avLst/>
          </a:prstGeom>
          <a:solidFill>
            <a:schemeClr val="accent3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i="1">
                <a:latin typeface="Segoe UI" panose="020B0502040204020203" pitchFamily="34" charset="0"/>
                <a:cs typeface="Segoe UI" panose="020B0502040204020203" pitchFamily="34" charset="0"/>
              </a:rPr>
              <a:t>ZEROS</a:t>
            </a:r>
            <a:endParaRPr lang="en-CH" sz="15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0" name="ZEROS_6">
            <a:extLst>
              <a:ext uri="{FF2B5EF4-FFF2-40B4-BE49-F238E27FC236}">
                <a16:creationId xmlns:a16="http://schemas.microsoft.com/office/drawing/2014/main" id="{D44928A6-9CA4-4477-9249-8FD850C41159}"/>
              </a:ext>
            </a:extLst>
          </p:cNvPr>
          <p:cNvSpPr/>
          <p:nvPr/>
        </p:nvSpPr>
        <p:spPr>
          <a:xfrm>
            <a:off x="1250987" y="3742507"/>
            <a:ext cx="767531" cy="415499"/>
          </a:xfrm>
          <a:prstGeom prst="rect">
            <a:avLst/>
          </a:prstGeom>
          <a:solidFill>
            <a:schemeClr val="accent3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i="1" dirty="0">
                <a:latin typeface="Segoe UI" panose="020B0502040204020203" pitchFamily="34" charset="0"/>
                <a:cs typeface="Segoe UI" panose="020B0502040204020203" pitchFamily="34" charset="0"/>
              </a:rPr>
              <a:t>ZEROS</a:t>
            </a:r>
            <a:endParaRPr lang="en-CH" sz="15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1" name="ZEROS_6">
            <a:extLst>
              <a:ext uri="{FF2B5EF4-FFF2-40B4-BE49-F238E27FC236}">
                <a16:creationId xmlns:a16="http://schemas.microsoft.com/office/drawing/2014/main" id="{03657D94-6AA6-4C5E-8C29-C29B5D723DA8}"/>
              </a:ext>
            </a:extLst>
          </p:cNvPr>
          <p:cNvSpPr/>
          <p:nvPr/>
        </p:nvSpPr>
        <p:spPr>
          <a:xfrm>
            <a:off x="2020389" y="3746523"/>
            <a:ext cx="767531" cy="415499"/>
          </a:xfrm>
          <a:prstGeom prst="rect">
            <a:avLst/>
          </a:prstGeom>
          <a:solidFill>
            <a:schemeClr val="accent3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i="1" dirty="0">
                <a:latin typeface="Segoe UI" panose="020B0502040204020203" pitchFamily="34" charset="0"/>
                <a:cs typeface="Segoe UI" panose="020B0502040204020203" pitchFamily="34" charset="0"/>
              </a:rPr>
              <a:t>ZEROS</a:t>
            </a:r>
            <a:endParaRPr lang="en-CH" sz="15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2" name="ZEROS_6">
            <a:extLst>
              <a:ext uri="{FF2B5EF4-FFF2-40B4-BE49-F238E27FC236}">
                <a16:creationId xmlns:a16="http://schemas.microsoft.com/office/drawing/2014/main" id="{4CEB0B69-0F3F-4561-B1F6-5AC2564EB4AE}"/>
              </a:ext>
            </a:extLst>
          </p:cNvPr>
          <p:cNvSpPr/>
          <p:nvPr/>
        </p:nvSpPr>
        <p:spPr>
          <a:xfrm>
            <a:off x="2790891" y="3749747"/>
            <a:ext cx="767531" cy="415499"/>
          </a:xfrm>
          <a:prstGeom prst="rect">
            <a:avLst/>
          </a:prstGeom>
          <a:solidFill>
            <a:schemeClr val="accent3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i="1" dirty="0">
                <a:latin typeface="Segoe UI" panose="020B0502040204020203" pitchFamily="34" charset="0"/>
                <a:cs typeface="Segoe UI" panose="020B0502040204020203" pitchFamily="34" charset="0"/>
              </a:rPr>
              <a:t>ZEROS</a:t>
            </a:r>
            <a:endParaRPr lang="en-CH" sz="15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3" name="ZEROS_6">
            <a:extLst>
              <a:ext uri="{FF2B5EF4-FFF2-40B4-BE49-F238E27FC236}">
                <a16:creationId xmlns:a16="http://schemas.microsoft.com/office/drawing/2014/main" id="{2CD52122-9D0D-4273-A06D-CDA92B151893}"/>
              </a:ext>
            </a:extLst>
          </p:cNvPr>
          <p:cNvSpPr/>
          <p:nvPr/>
        </p:nvSpPr>
        <p:spPr>
          <a:xfrm>
            <a:off x="483456" y="4151829"/>
            <a:ext cx="767531" cy="415499"/>
          </a:xfrm>
          <a:prstGeom prst="rect">
            <a:avLst/>
          </a:prstGeom>
          <a:solidFill>
            <a:schemeClr val="accent3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i="1">
                <a:latin typeface="Segoe UI" panose="020B0502040204020203" pitchFamily="34" charset="0"/>
                <a:cs typeface="Segoe UI" panose="020B0502040204020203" pitchFamily="34" charset="0"/>
              </a:rPr>
              <a:t>ZEROS</a:t>
            </a:r>
            <a:endParaRPr lang="en-CH" sz="15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4" name="ZEROS_6">
            <a:extLst>
              <a:ext uri="{FF2B5EF4-FFF2-40B4-BE49-F238E27FC236}">
                <a16:creationId xmlns:a16="http://schemas.microsoft.com/office/drawing/2014/main" id="{64E39527-6175-483B-90EB-AC416FEA4B99}"/>
              </a:ext>
            </a:extLst>
          </p:cNvPr>
          <p:cNvSpPr/>
          <p:nvPr/>
        </p:nvSpPr>
        <p:spPr>
          <a:xfrm>
            <a:off x="1253314" y="4158276"/>
            <a:ext cx="767531" cy="415499"/>
          </a:xfrm>
          <a:prstGeom prst="rect">
            <a:avLst/>
          </a:prstGeom>
          <a:solidFill>
            <a:schemeClr val="accent3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i="1">
                <a:latin typeface="Segoe UI" panose="020B0502040204020203" pitchFamily="34" charset="0"/>
                <a:cs typeface="Segoe UI" panose="020B0502040204020203" pitchFamily="34" charset="0"/>
              </a:rPr>
              <a:t>ZEROS</a:t>
            </a:r>
            <a:endParaRPr lang="en-CH" sz="15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6" name="NZ_1">
            <a:extLst>
              <a:ext uri="{FF2B5EF4-FFF2-40B4-BE49-F238E27FC236}">
                <a16:creationId xmlns:a16="http://schemas.microsoft.com/office/drawing/2014/main" id="{9B3EF975-342F-4C44-9F23-9D4252BEFE17}"/>
              </a:ext>
            </a:extLst>
          </p:cNvPr>
          <p:cNvSpPr/>
          <p:nvPr/>
        </p:nvSpPr>
        <p:spPr>
          <a:xfrm>
            <a:off x="2027853" y="4158275"/>
            <a:ext cx="767531" cy="415499"/>
          </a:xfrm>
          <a:prstGeom prst="rect">
            <a:avLst/>
          </a:prstGeom>
          <a:solidFill>
            <a:srgbClr val="C00000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i="1" dirty="0">
                <a:latin typeface="Segoe UI" panose="020B0502040204020203" pitchFamily="34" charset="0"/>
                <a:cs typeface="Segoe UI" panose="020B0502040204020203" pitchFamily="34" charset="0"/>
              </a:rPr>
              <a:t>NZ</a:t>
            </a:r>
            <a:endParaRPr lang="en-CH" sz="15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8" name="NZ_1">
            <a:extLst>
              <a:ext uri="{FF2B5EF4-FFF2-40B4-BE49-F238E27FC236}">
                <a16:creationId xmlns:a16="http://schemas.microsoft.com/office/drawing/2014/main" id="{E5DC33CF-47E2-4FA8-BCDB-FC0BE839B723}"/>
              </a:ext>
            </a:extLst>
          </p:cNvPr>
          <p:cNvSpPr/>
          <p:nvPr/>
        </p:nvSpPr>
        <p:spPr>
          <a:xfrm>
            <a:off x="2799294" y="4158969"/>
            <a:ext cx="767531" cy="415499"/>
          </a:xfrm>
          <a:prstGeom prst="rect">
            <a:avLst/>
          </a:prstGeom>
          <a:solidFill>
            <a:srgbClr val="C00000"/>
          </a:solidFill>
          <a:ln w="3492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i="1" dirty="0">
                <a:latin typeface="Segoe UI" panose="020B0502040204020203" pitchFamily="34" charset="0"/>
                <a:cs typeface="Segoe UI" panose="020B0502040204020203" pitchFamily="34" charset="0"/>
              </a:rPr>
              <a:t>NZ</a:t>
            </a:r>
            <a:endParaRPr lang="en-CH" sz="15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6F57E5A6-2B3F-4AC6-B0A5-B00AB3A43BB4}"/>
              </a:ext>
            </a:extLst>
          </p:cNvPr>
          <p:cNvSpPr/>
          <p:nvPr/>
        </p:nvSpPr>
        <p:spPr>
          <a:xfrm>
            <a:off x="0" y="4909833"/>
            <a:ext cx="9144000" cy="13975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Segoe UI" panose="020B0502040204020203" pitchFamily="34" charset="0"/>
                <a:cs typeface="Segoe UI" panose="020B0502040204020203" pitchFamily="34" charset="0"/>
              </a:rPr>
              <a:t>Idea: Apply the same encoding recursively</a:t>
            </a:r>
          </a:p>
          <a:p>
            <a:pPr algn="ctr"/>
            <a:r>
              <a:rPr lang="en-US" sz="3400" b="1" dirty="0">
                <a:latin typeface="Segoe UI" panose="020B0502040204020203" pitchFamily="34" charset="0"/>
                <a:cs typeface="Segoe UI" panose="020B0502040204020203" pitchFamily="34" charset="0"/>
              </a:rPr>
              <a:t>to compress more effectively </a:t>
            </a:r>
            <a:endParaRPr lang="en-CH" sz="3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41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87" grpId="0" animBg="1"/>
      <p:bldP spid="3" grpId="0" animBg="1"/>
      <p:bldP spid="7" grpId="0" animBg="1"/>
      <p:bldP spid="5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0" grpId="0" animBg="1"/>
      <p:bldP spid="2" grpId="0"/>
      <p:bldP spid="47" grpId="0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56" grpId="0" animBg="1"/>
      <p:bldP spid="53" grpId="0" animBg="1"/>
      <p:bldP spid="55" grpId="0" animBg="1"/>
      <p:bldP spid="57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6" grpId="0" animBg="1"/>
      <p:bldP spid="118" grpId="0" animBg="1"/>
      <p:bldP spid="1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2280299-4A9D-42B3-90BE-601375BCCE0D}"/>
              </a:ext>
            </a:extLst>
          </p:cNvPr>
          <p:cNvSpPr/>
          <p:nvPr/>
        </p:nvSpPr>
        <p:spPr>
          <a:xfrm>
            <a:off x="5223956" y="4049359"/>
            <a:ext cx="3307637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50" b="1" i="1" dirty="0"/>
              <a:t>NON-ZERO VALUES ARRAY</a:t>
            </a:r>
            <a:endParaRPr lang="en-CH" sz="2250" i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E0E5B6-75AF-46A1-B9DF-0AE6715B0848}"/>
              </a:ext>
            </a:extLst>
          </p:cNvPr>
          <p:cNvSpPr/>
          <p:nvPr/>
        </p:nvSpPr>
        <p:spPr>
          <a:xfrm>
            <a:off x="243857" y="1816609"/>
            <a:ext cx="386047" cy="299753"/>
          </a:xfrm>
          <a:prstGeom prst="rect">
            <a:avLst/>
          </a:prstGeom>
          <a:solidFill>
            <a:srgbClr val="C00000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NZ</a:t>
            </a:r>
            <a:endParaRPr lang="en-CH" sz="1350" b="1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7FF7BB-F830-4042-8872-75588E4DDDA5}"/>
              </a:ext>
            </a:extLst>
          </p:cNvPr>
          <p:cNvSpPr/>
          <p:nvPr/>
        </p:nvSpPr>
        <p:spPr>
          <a:xfrm>
            <a:off x="629903" y="1816609"/>
            <a:ext cx="386047" cy="299753"/>
          </a:xfrm>
          <a:prstGeom prst="rect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 b="1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42A3EF-5B13-40AB-8E39-5DC9DC90646F}"/>
              </a:ext>
            </a:extLst>
          </p:cNvPr>
          <p:cNvSpPr/>
          <p:nvPr/>
        </p:nvSpPr>
        <p:spPr>
          <a:xfrm>
            <a:off x="1015950" y="1816609"/>
            <a:ext cx="386047" cy="299753"/>
          </a:xfrm>
          <a:prstGeom prst="rect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 b="1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05DD1F-BE3D-4F05-A0CC-CDCABFC54B32}"/>
              </a:ext>
            </a:extLst>
          </p:cNvPr>
          <p:cNvSpPr/>
          <p:nvPr/>
        </p:nvSpPr>
        <p:spPr>
          <a:xfrm>
            <a:off x="1401997" y="1816609"/>
            <a:ext cx="386047" cy="299753"/>
          </a:xfrm>
          <a:prstGeom prst="rect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 b="1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50A57D-4804-4C66-A0F1-B7C19648B9BB}"/>
              </a:ext>
            </a:extLst>
          </p:cNvPr>
          <p:cNvSpPr/>
          <p:nvPr/>
        </p:nvSpPr>
        <p:spPr>
          <a:xfrm>
            <a:off x="243857" y="2116363"/>
            <a:ext cx="386047" cy="299753"/>
          </a:xfrm>
          <a:prstGeom prst="rect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 b="1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65B79B-74F4-4AB8-967E-6B95B869DC1C}"/>
              </a:ext>
            </a:extLst>
          </p:cNvPr>
          <p:cNvSpPr/>
          <p:nvPr/>
        </p:nvSpPr>
        <p:spPr>
          <a:xfrm>
            <a:off x="629903" y="2116363"/>
            <a:ext cx="386047" cy="299753"/>
          </a:xfrm>
          <a:prstGeom prst="rect">
            <a:avLst/>
          </a:prstGeom>
          <a:solidFill>
            <a:schemeClr val="bg1">
              <a:lumMod val="75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ysClr val="windowText" lastClr="000000"/>
                </a:solidFill>
              </a:rPr>
              <a:t>Z</a:t>
            </a:r>
            <a:endParaRPr lang="en-CH" sz="135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2131EC-FC5B-4688-88B8-7C0CBD708C92}"/>
              </a:ext>
            </a:extLst>
          </p:cNvPr>
          <p:cNvSpPr/>
          <p:nvPr/>
        </p:nvSpPr>
        <p:spPr>
          <a:xfrm>
            <a:off x="1015950" y="2116362"/>
            <a:ext cx="386047" cy="299753"/>
          </a:xfrm>
          <a:prstGeom prst="rect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 b="1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3E66DB-A945-4F12-BC2D-1B448E4EE485}"/>
              </a:ext>
            </a:extLst>
          </p:cNvPr>
          <p:cNvSpPr/>
          <p:nvPr/>
        </p:nvSpPr>
        <p:spPr>
          <a:xfrm>
            <a:off x="1401997" y="2116362"/>
            <a:ext cx="386047" cy="299753"/>
          </a:xfrm>
          <a:prstGeom prst="rect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 b="1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2A50FE-3BA9-480B-B796-97315694AB4F}"/>
              </a:ext>
            </a:extLst>
          </p:cNvPr>
          <p:cNvSpPr/>
          <p:nvPr/>
        </p:nvSpPr>
        <p:spPr>
          <a:xfrm>
            <a:off x="243857" y="2416116"/>
            <a:ext cx="386047" cy="299753"/>
          </a:xfrm>
          <a:prstGeom prst="rect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 b="1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AAD4FB-2979-4926-B1AB-7EDC92F5519D}"/>
              </a:ext>
            </a:extLst>
          </p:cNvPr>
          <p:cNvSpPr/>
          <p:nvPr/>
        </p:nvSpPr>
        <p:spPr>
          <a:xfrm>
            <a:off x="629903" y="2416116"/>
            <a:ext cx="386047" cy="299753"/>
          </a:xfrm>
          <a:prstGeom prst="rect">
            <a:avLst/>
          </a:prstGeom>
          <a:solidFill>
            <a:schemeClr val="bg1">
              <a:lumMod val="75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Z</a:t>
            </a:r>
            <a:endParaRPr lang="en-CH" sz="1350" b="1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E334D7-81FF-42F8-A0EC-3591CB476ECF}"/>
              </a:ext>
            </a:extLst>
          </p:cNvPr>
          <p:cNvSpPr/>
          <p:nvPr/>
        </p:nvSpPr>
        <p:spPr>
          <a:xfrm>
            <a:off x="1011868" y="2416115"/>
            <a:ext cx="390129" cy="299753"/>
          </a:xfrm>
          <a:prstGeom prst="rect">
            <a:avLst/>
          </a:prstGeom>
          <a:solidFill>
            <a:schemeClr val="bg1">
              <a:lumMod val="75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Z</a:t>
            </a:r>
            <a:endParaRPr lang="en-CH" sz="1350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DB7561-A1F3-44DF-B83F-AAA9AB50EA5D}"/>
              </a:ext>
            </a:extLst>
          </p:cNvPr>
          <p:cNvSpPr/>
          <p:nvPr/>
        </p:nvSpPr>
        <p:spPr>
          <a:xfrm>
            <a:off x="1401997" y="2416115"/>
            <a:ext cx="386047" cy="299753"/>
          </a:xfrm>
          <a:prstGeom prst="rect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 b="1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DFEEE85-6CE5-45F6-A4F4-1C44138C148D}"/>
              </a:ext>
            </a:extLst>
          </p:cNvPr>
          <p:cNvSpPr/>
          <p:nvPr/>
        </p:nvSpPr>
        <p:spPr>
          <a:xfrm>
            <a:off x="243857" y="2715867"/>
            <a:ext cx="386047" cy="299753"/>
          </a:xfrm>
          <a:prstGeom prst="rect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 b="1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BE3BC6E-6F63-43E0-823A-88B10CEDB705}"/>
              </a:ext>
            </a:extLst>
          </p:cNvPr>
          <p:cNvSpPr/>
          <p:nvPr/>
        </p:nvSpPr>
        <p:spPr>
          <a:xfrm>
            <a:off x="629903" y="2715867"/>
            <a:ext cx="386047" cy="299753"/>
          </a:xfrm>
          <a:prstGeom prst="rect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 b="1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1DBA6D-7D9B-439C-83F9-8771B9C70A4B}"/>
              </a:ext>
            </a:extLst>
          </p:cNvPr>
          <p:cNvSpPr/>
          <p:nvPr/>
        </p:nvSpPr>
        <p:spPr>
          <a:xfrm>
            <a:off x="1015950" y="2715866"/>
            <a:ext cx="386047" cy="299753"/>
          </a:xfrm>
          <a:prstGeom prst="rect">
            <a:avLst/>
          </a:prstGeom>
          <a:solidFill>
            <a:srgbClr val="C00000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NZ</a:t>
            </a:r>
            <a:endParaRPr lang="en-CH" sz="1350" b="1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854158-4C68-42B3-BDEC-BD21C3BEE465}"/>
              </a:ext>
            </a:extLst>
          </p:cNvPr>
          <p:cNvSpPr/>
          <p:nvPr/>
        </p:nvSpPr>
        <p:spPr>
          <a:xfrm>
            <a:off x="1401997" y="2715866"/>
            <a:ext cx="386047" cy="299753"/>
          </a:xfrm>
          <a:prstGeom prst="rect">
            <a:avLst/>
          </a:prstGeom>
          <a:solidFill>
            <a:srgbClr val="C00000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NZ</a:t>
            </a:r>
            <a:endParaRPr lang="en-CH" sz="1350" b="1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093C4F5-A2F8-48DA-BA45-4000CE034CCB}"/>
              </a:ext>
            </a:extLst>
          </p:cNvPr>
          <p:cNvSpPr/>
          <p:nvPr/>
        </p:nvSpPr>
        <p:spPr>
          <a:xfrm>
            <a:off x="629903" y="1816608"/>
            <a:ext cx="386047" cy="299753"/>
          </a:xfrm>
          <a:prstGeom prst="rect">
            <a:avLst/>
          </a:prstGeom>
          <a:solidFill>
            <a:schemeClr val="bg1">
              <a:lumMod val="75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Z</a:t>
            </a:r>
            <a:endParaRPr lang="en-CH" sz="1350" b="1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871B77F-CEEC-4EE9-897B-25B50F5BE473}"/>
              </a:ext>
            </a:extLst>
          </p:cNvPr>
          <p:cNvSpPr/>
          <p:nvPr/>
        </p:nvSpPr>
        <p:spPr>
          <a:xfrm>
            <a:off x="1015950" y="1816607"/>
            <a:ext cx="386047" cy="299753"/>
          </a:xfrm>
          <a:prstGeom prst="rect">
            <a:avLst/>
          </a:prstGeom>
          <a:solidFill>
            <a:schemeClr val="bg1">
              <a:lumMod val="75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Z</a:t>
            </a:r>
            <a:endParaRPr lang="en-CH" sz="1350" b="1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6464D7-A7EF-4594-B764-F40F55FC726F}"/>
              </a:ext>
            </a:extLst>
          </p:cNvPr>
          <p:cNvSpPr/>
          <p:nvPr/>
        </p:nvSpPr>
        <p:spPr>
          <a:xfrm>
            <a:off x="1401997" y="1816607"/>
            <a:ext cx="386047" cy="299753"/>
          </a:xfrm>
          <a:prstGeom prst="rect">
            <a:avLst/>
          </a:prstGeom>
          <a:solidFill>
            <a:schemeClr val="bg1">
              <a:lumMod val="75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Z</a:t>
            </a:r>
            <a:endParaRPr lang="en-CH" sz="1350" b="1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A4FCB5A-9007-49FF-B4E9-653B9C0CC717}"/>
              </a:ext>
            </a:extLst>
          </p:cNvPr>
          <p:cNvSpPr/>
          <p:nvPr/>
        </p:nvSpPr>
        <p:spPr>
          <a:xfrm>
            <a:off x="243857" y="2116361"/>
            <a:ext cx="386047" cy="299753"/>
          </a:xfrm>
          <a:prstGeom prst="rect">
            <a:avLst/>
          </a:prstGeom>
          <a:solidFill>
            <a:schemeClr val="bg1">
              <a:lumMod val="75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Z</a:t>
            </a:r>
            <a:endParaRPr lang="en-CH" sz="1350" b="1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E865317-EA3C-4A05-8B03-3827B21E75C4}"/>
              </a:ext>
            </a:extLst>
          </p:cNvPr>
          <p:cNvSpPr/>
          <p:nvPr/>
        </p:nvSpPr>
        <p:spPr>
          <a:xfrm>
            <a:off x="1015950" y="2116360"/>
            <a:ext cx="386047" cy="299753"/>
          </a:xfrm>
          <a:prstGeom prst="rect">
            <a:avLst/>
          </a:prstGeom>
          <a:solidFill>
            <a:schemeClr val="bg1">
              <a:lumMod val="75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Z</a:t>
            </a:r>
            <a:endParaRPr lang="en-CH" sz="1350" b="1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4B903E5-D8BB-4096-94C7-6F3A78705027}"/>
              </a:ext>
            </a:extLst>
          </p:cNvPr>
          <p:cNvSpPr/>
          <p:nvPr/>
        </p:nvSpPr>
        <p:spPr>
          <a:xfrm>
            <a:off x="1401997" y="2116360"/>
            <a:ext cx="386047" cy="299753"/>
          </a:xfrm>
          <a:prstGeom prst="rect">
            <a:avLst/>
          </a:prstGeom>
          <a:solidFill>
            <a:schemeClr val="bg1">
              <a:lumMod val="75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Z</a:t>
            </a:r>
            <a:endParaRPr lang="en-CH" sz="1350" b="1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BC22A40-2737-486E-B526-13604E8ED7C3}"/>
              </a:ext>
            </a:extLst>
          </p:cNvPr>
          <p:cNvSpPr/>
          <p:nvPr/>
        </p:nvSpPr>
        <p:spPr>
          <a:xfrm>
            <a:off x="243857" y="2416114"/>
            <a:ext cx="386047" cy="299753"/>
          </a:xfrm>
          <a:prstGeom prst="rect">
            <a:avLst/>
          </a:prstGeom>
          <a:solidFill>
            <a:schemeClr val="bg1">
              <a:lumMod val="75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Z</a:t>
            </a:r>
            <a:endParaRPr lang="en-CH" sz="1350" b="1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9CA137E-D5FE-4727-925E-4B3026869901}"/>
              </a:ext>
            </a:extLst>
          </p:cNvPr>
          <p:cNvSpPr/>
          <p:nvPr/>
        </p:nvSpPr>
        <p:spPr>
          <a:xfrm>
            <a:off x="1401997" y="2416114"/>
            <a:ext cx="386047" cy="299753"/>
          </a:xfrm>
          <a:prstGeom prst="rect">
            <a:avLst/>
          </a:prstGeom>
          <a:solidFill>
            <a:schemeClr val="bg1">
              <a:lumMod val="75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Z</a:t>
            </a:r>
            <a:endParaRPr lang="en-CH" sz="1350" b="1" dirty="0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30CE2EF-2CA6-42D6-8B94-4D1CFF4789ED}"/>
              </a:ext>
            </a:extLst>
          </p:cNvPr>
          <p:cNvSpPr/>
          <p:nvPr/>
        </p:nvSpPr>
        <p:spPr>
          <a:xfrm>
            <a:off x="243857" y="2715865"/>
            <a:ext cx="386047" cy="299753"/>
          </a:xfrm>
          <a:prstGeom prst="rect">
            <a:avLst/>
          </a:prstGeom>
          <a:solidFill>
            <a:schemeClr val="bg1">
              <a:lumMod val="75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Z</a:t>
            </a:r>
            <a:endParaRPr lang="en-CH" sz="1350" b="1" dirty="0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D789A86-3E44-4233-A57E-C5FFE58F86EB}"/>
              </a:ext>
            </a:extLst>
          </p:cNvPr>
          <p:cNvSpPr/>
          <p:nvPr/>
        </p:nvSpPr>
        <p:spPr>
          <a:xfrm>
            <a:off x="633986" y="2715865"/>
            <a:ext cx="386047" cy="299753"/>
          </a:xfrm>
          <a:prstGeom prst="rect">
            <a:avLst/>
          </a:prstGeom>
          <a:solidFill>
            <a:schemeClr val="bg1">
              <a:lumMod val="75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Z</a:t>
            </a:r>
            <a:endParaRPr lang="en-CH" sz="1350" b="1" dirty="0">
              <a:solidFill>
                <a:schemeClr val="tx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98ACD41-2307-4E41-A232-2C0C2FA4D5A7}"/>
              </a:ext>
            </a:extLst>
          </p:cNvPr>
          <p:cNvSpPr/>
          <p:nvPr/>
        </p:nvSpPr>
        <p:spPr>
          <a:xfrm>
            <a:off x="7544379" y="3245555"/>
            <a:ext cx="1265090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50" b="1" i="1" dirty="0"/>
              <a:t>Bitmap 0</a:t>
            </a:r>
            <a:endParaRPr lang="en-CH" sz="2250" i="1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304ED1E-3F29-4866-B323-0B974129B838}"/>
              </a:ext>
            </a:extLst>
          </p:cNvPr>
          <p:cNvSpPr/>
          <p:nvPr/>
        </p:nvSpPr>
        <p:spPr>
          <a:xfrm>
            <a:off x="2681300" y="3305415"/>
            <a:ext cx="270296" cy="294035"/>
          </a:xfrm>
          <a:prstGeom prst="rect">
            <a:avLst/>
          </a:prstGeom>
          <a:solidFill>
            <a:srgbClr val="C00000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1</a:t>
            </a:r>
            <a:endParaRPr lang="en-CH" sz="1350" b="1" dirty="0">
              <a:solidFill>
                <a:schemeClr val="bg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A6EE790-16FA-45C5-81FD-EC8AA2A6FCCD}"/>
              </a:ext>
            </a:extLst>
          </p:cNvPr>
          <p:cNvSpPr/>
          <p:nvPr/>
        </p:nvSpPr>
        <p:spPr>
          <a:xfrm>
            <a:off x="2959931" y="3305697"/>
            <a:ext cx="270296" cy="294035"/>
          </a:xfrm>
          <a:prstGeom prst="rect">
            <a:avLst/>
          </a:prstGeom>
          <a:solidFill>
            <a:schemeClr val="bg1">
              <a:lumMod val="75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0</a:t>
            </a:r>
            <a:endParaRPr lang="en-CH" sz="1350" b="1" dirty="0">
              <a:solidFill>
                <a:schemeClr val="tx1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9C901A1-B6A9-4BDF-A89D-CCFA8818A186}"/>
              </a:ext>
            </a:extLst>
          </p:cNvPr>
          <p:cNvSpPr/>
          <p:nvPr/>
        </p:nvSpPr>
        <p:spPr>
          <a:xfrm>
            <a:off x="3230227" y="3305697"/>
            <a:ext cx="270296" cy="294035"/>
          </a:xfrm>
          <a:prstGeom prst="rect">
            <a:avLst/>
          </a:prstGeom>
          <a:solidFill>
            <a:schemeClr val="bg1">
              <a:lumMod val="75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0</a:t>
            </a:r>
            <a:endParaRPr lang="en-CH" sz="1350" b="1" dirty="0">
              <a:solidFill>
                <a:schemeClr val="tx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7FFC05F-E0FF-4C2C-908E-9CE369946260}"/>
              </a:ext>
            </a:extLst>
          </p:cNvPr>
          <p:cNvSpPr/>
          <p:nvPr/>
        </p:nvSpPr>
        <p:spPr>
          <a:xfrm>
            <a:off x="3516357" y="3301437"/>
            <a:ext cx="270296" cy="294035"/>
          </a:xfrm>
          <a:prstGeom prst="rect">
            <a:avLst/>
          </a:prstGeom>
          <a:solidFill>
            <a:schemeClr val="bg1">
              <a:lumMod val="75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0</a:t>
            </a:r>
            <a:endParaRPr lang="en-CH" sz="1350" b="1" dirty="0">
              <a:solidFill>
                <a:schemeClr val="tx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4169EF5-7D68-4A08-A8AF-D23D3588A4A5}"/>
              </a:ext>
            </a:extLst>
          </p:cNvPr>
          <p:cNvSpPr/>
          <p:nvPr/>
        </p:nvSpPr>
        <p:spPr>
          <a:xfrm>
            <a:off x="3908756" y="3305695"/>
            <a:ext cx="270296" cy="288311"/>
          </a:xfrm>
          <a:prstGeom prst="rect">
            <a:avLst/>
          </a:prstGeom>
          <a:solidFill>
            <a:schemeClr val="bg1">
              <a:lumMod val="75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0</a:t>
            </a:r>
            <a:endParaRPr lang="en-CH" sz="1350" b="1" dirty="0">
              <a:solidFill>
                <a:schemeClr val="tx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B3C2820-D3F6-4528-A887-317B3EC9968D}"/>
              </a:ext>
            </a:extLst>
          </p:cNvPr>
          <p:cNvSpPr/>
          <p:nvPr/>
        </p:nvSpPr>
        <p:spPr>
          <a:xfrm>
            <a:off x="4183521" y="3305694"/>
            <a:ext cx="270296" cy="288312"/>
          </a:xfrm>
          <a:prstGeom prst="rect">
            <a:avLst/>
          </a:prstGeom>
          <a:solidFill>
            <a:schemeClr val="bg1">
              <a:lumMod val="75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0</a:t>
            </a:r>
            <a:endParaRPr lang="en-CH" sz="1350" b="1" dirty="0">
              <a:solidFill>
                <a:schemeClr val="tx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E6FE605-6316-4FF3-906F-AEE11D9531A5}"/>
              </a:ext>
            </a:extLst>
          </p:cNvPr>
          <p:cNvSpPr/>
          <p:nvPr/>
        </p:nvSpPr>
        <p:spPr>
          <a:xfrm>
            <a:off x="4465182" y="3305113"/>
            <a:ext cx="265147" cy="288311"/>
          </a:xfrm>
          <a:prstGeom prst="rect">
            <a:avLst/>
          </a:prstGeom>
          <a:solidFill>
            <a:schemeClr val="bg1">
              <a:lumMod val="75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0</a:t>
            </a:r>
            <a:endParaRPr lang="en-CH" sz="1350" b="1" dirty="0">
              <a:solidFill>
                <a:schemeClr val="tx1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F86B3FE-4B4A-428B-8FDE-17FDDB32F8C8}"/>
              </a:ext>
            </a:extLst>
          </p:cNvPr>
          <p:cNvSpPr/>
          <p:nvPr/>
        </p:nvSpPr>
        <p:spPr>
          <a:xfrm>
            <a:off x="4735478" y="3305695"/>
            <a:ext cx="270296" cy="287729"/>
          </a:xfrm>
          <a:prstGeom prst="rect">
            <a:avLst/>
          </a:prstGeom>
          <a:solidFill>
            <a:schemeClr val="bg1">
              <a:lumMod val="75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0</a:t>
            </a:r>
            <a:endParaRPr lang="en-CH" sz="1350" b="1" dirty="0">
              <a:solidFill>
                <a:schemeClr val="tx1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9A77970-C421-466F-9211-51A9F22ACCA1}"/>
              </a:ext>
            </a:extLst>
          </p:cNvPr>
          <p:cNvSpPr/>
          <p:nvPr/>
        </p:nvSpPr>
        <p:spPr>
          <a:xfrm>
            <a:off x="5124677" y="3305415"/>
            <a:ext cx="270296" cy="294035"/>
          </a:xfrm>
          <a:prstGeom prst="rect">
            <a:avLst/>
          </a:prstGeom>
          <a:solidFill>
            <a:schemeClr val="bg1">
              <a:lumMod val="75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0</a:t>
            </a:r>
            <a:endParaRPr lang="en-CH" sz="1350" b="1" dirty="0">
              <a:solidFill>
                <a:schemeClr val="tx1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96C7687-A7B9-4B98-8443-2873EB44A55F}"/>
              </a:ext>
            </a:extLst>
          </p:cNvPr>
          <p:cNvSpPr/>
          <p:nvPr/>
        </p:nvSpPr>
        <p:spPr>
          <a:xfrm>
            <a:off x="5410807" y="3305697"/>
            <a:ext cx="270296" cy="294035"/>
          </a:xfrm>
          <a:prstGeom prst="rect">
            <a:avLst/>
          </a:prstGeom>
          <a:solidFill>
            <a:schemeClr val="bg1">
              <a:lumMod val="75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0</a:t>
            </a:r>
            <a:endParaRPr lang="en-CH" sz="1350" b="1" dirty="0">
              <a:solidFill>
                <a:schemeClr val="tx1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1DF7669-F994-45C8-B1E3-1ED09A2FC8F7}"/>
              </a:ext>
            </a:extLst>
          </p:cNvPr>
          <p:cNvSpPr/>
          <p:nvPr/>
        </p:nvSpPr>
        <p:spPr>
          <a:xfrm>
            <a:off x="5681103" y="3305697"/>
            <a:ext cx="270296" cy="294035"/>
          </a:xfrm>
          <a:prstGeom prst="rect">
            <a:avLst/>
          </a:prstGeom>
          <a:solidFill>
            <a:schemeClr val="bg1">
              <a:lumMod val="75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0</a:t>
            </a:r>
            <a:endParaRPr lang="en-CH" sz="1350" b="1" dirty="0">
              <a:solidFill>
                <a:schemeClr val="tx1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7721A93-4505-4B40-A3B0-F895FD30A260}"/>
              </a:ext>
            </a:extLst>
          </p:cNvPr>
          <p:cNvSpPr/>
          <p:nvPr/>
        </p:nvSpPr>
        <p:spPr>
          <a:xfrm>
            <a:off x="5967233" y="3305519"/>
            <a:ext cx="270296" cy="294035"/>
          </a:xfrm>
          <a:prstGeom prst="rect">
            <a:avLst/>
          </a:prstGeom>
          <a:solidFill>
            <a:schemeClr val="bg1">
              <a:lumMod val="75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0</a:t>
            </a:r>
            <a:endParaRPr lang="en-CH" sz="1350" b="1" dirty="0">
              <a:solidFill>
                <a:schemeClr val="tx1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43A7065-03AC-4A01-8537-DA32A63DF510}"/>
              </a:ext>
            </a:extLst>
          </p:cNvPr>
          <p:cNvSpPr/>
          <p:nvPr/>
        </p:nvSpPr>
        <p:spPr>
          <a:xfrm>
            <a:off x="6359632" y="3305695"/>
            <a:ext cx="270296" cy="294035"/>
          </a:xfrm>
          <a:prstGeom prst="rect">
            <a:avLst/>
          </a:prstGeom>
          <a:solidFill>
            <a:schemeClr val="bg1">
              <a:lumMod val="75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0</a:t>
            </a:r>
            <a:endParaRPr lang="en-CH" sz="1350" b="1" dirty="0">
              <a:solidFill>
                <a:schemeClr val="tx1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9E6F7A0D-C231-4337-B615-7ACFCD2AE211}"/>
              </a:ext>
            </a:extLst>
          </p:cNvPr>
          <p:cNvSpPr/>
          <p:nvPr/>
        </p:nvSpPr>
        <p:spPr>
          <a:xfrm>
            <a:off x="6618343" y="3305041"/>
            <a:ext cx="270296" cy="294035"/>
          </a:xfrm>
          <a:prstGeom prst="rect">
            <a:avLst/>
          </a:prstGeom>
          <a:solidFill>
            <a:schemeClr val="bg1">
              <a:lumMod val="75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0</a:t>
            </a:r>
            <a:endParaRPr lang="en-CH" sz="1350" b="1" dirty="0">
              <a:solidFill>
                <a:schemeClr val="tx1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6478B42-19D4-44CC-B4D8-2798AC49A6C6}"/>
              </a:ext>
            </a:extLst>
          </p:cNvPr>
          <p:cNvSpPr/>
          <p:nvPr/>
        </p:nvSpPr>
        <p:spPr>
          <a:xfrm>
            <a:off x="6890716" y="3305695"/>
            <a:ext cx="320981" cy="294035"/>
          </a:xfrm>
          <a:prstGeom prst="rect">
            <a:avLst/>
          </a:prstGeom>
          <a:solidFill>
            <a:srgbClr val="C00000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1</a:t>
            </a:r>
            <a:endParaRPr lang="en-CH" sz="1350" b="1" dirty="0">
              <a:solidFill>
                <a:schemeClr val="bg1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F0D1E3F-F3EB-4C7E-A8F5-8F02B17E0117}"/>
              </a:ext>
            </a:extLst>
          </p:cNvPr>
          <p:cNvSpPr/>
          <p:nvPr/>
        </p:nvSpPr>
        <p:spPr>
          <a:xfrm>
            <a:off x="7214930" y="3305695"/>
            <a:ext cx="311615" cy="294035"/>
          </a:xfrm>
          <a:prstGeom prst="rect">
            <a:avLst/>
          </a:prstGeom>
          <a:solidFill>
            <a:srgbClr val="C00000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1</a:t>
            </a:r>
            <a:endParaRPr lang="en-CH" sz="1350" b="1" dirty="0">
              <a:solidFill>
                <a:schemeClr val="bg1"/>
              </a:solidFill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55A1B68-5069-430F-91EE-B0F13549D86E}"/>
              </a:ext>
            </a:extLst>
          </p:cNvPr>
          <p:cNvSpPr/>
          <p:nvPr/>
        </p:nvSpPr>
        <p:spPr>
          <a:xfrm>
            <a:off x="4385888" y="2457149"/>
            <a:ext cx="345419" cy="3334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>
                <a:solidFill>
                  <a:schemeClr val="tx1"/>
                </a:solidFill>
              </a:rPr>
              <a:t>1</a:t>
            </a:r>
            <a:endParaRPr lang="en-CH" sz="1650" b="1" dirty="0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E1887DB-7265-4A5E-A1E9-0C7830DB23EC}"/>
              </a:ext>
            </a:extLst>
          </p:cNvPr>
          <p:cNvSpPr/>
          <p:nvPr/>
        </p:nvSpPr>
        <p:spPr>
          <a:xfrm>
            <a:off x="4716673" y="2457731"/>
            <a:ext cx="345419" cy="333424"/>
          </a:xfrm>
          <a:prstGeom prst="rect">
            <a:avLst/>
          </a:prstGeom>
          <a:solidFill>
            <a:schemeClr val="bg1">
              <a:lumMod val="75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>
                <a:solidFill>
                  <a:schemeClr val="tx1"/>
                </a:solidFill>
              </a:rPr>
              <a:t>0</a:t>
            </a:r>
            <a:endParaRPr lang="en-CH" sz="1650" b="1" dirty="0">
              <a:solidFill>
                <a:schemeClr val="tx1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667384E-DA08-425F-A2F4-65F8D9278DBD}"/>
              </a:ext>
            </a:extLst>
          </p:cNvPr>
          <p:cNvSpPr/>
          <p:nvPr/>
        </p:nvSpPr>
        <p:spPr>
          <a:xfrm>
            <a:off x="5055985" y="2457149"/>
            <a:ext cx="345419" cy="333424"/>
          </a:xfrm>
          <a:prstGeom prst="rect">
            <a:avLst/>
          </a:prstGeom>
          <a:solidFill>
            <a:schemeClr val="bg1">
              <a:lumMod val="75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>
                <a:solidFill>
                  <a:schemeClr val="tx1"/>
                </a:solidFill>
              </a:rPr>
              <a:t>0</a:t>
            </a:r>
            <a:endParaRPr lang="en-CH" sz="1650" b="1" dirty="0">
              <a:solidFill>
                <a:schemeClr val="tx1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1B21A173-7816-4443-A14B-1F2080DCEC3F}"/>
              </a:ext>
            </a:extLst>
          </p:cNvPr>
          <p:cNvSpPr/>
          <p:nvPr/>
        </p:nvSpPr>
        <p:spPr>
          <a:xfrm>
            <a:off x="5401405" y="2457149"/>
            <a:ext cx="345419" cy="3334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>
                <a:solidFill>
                  <a:schemeClr val="tx1"/>
                </a:solidFill>
              </a:rPr>
              <a:t>1</a:t>
            </a:r>
            <a:endParaRPr lang="en-CH" sz="1650" b="1" dirty="0">
              <a:solidFill>
                <a:schemeClr val="tx1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95CCD4A5-18D2-42FE-83EC-9EB0A3844D5A}"/>
              </a:ext>
            </a:extLst>
          </p:cNvPr>
          <p:cNvSpPr/>
          <p:nvPr/>
        </p:nvSpPr>
        <p:spPr>
          <a:xfrm>
            <a:off x="4668813" y="1627501"/>
            <a:ext cx="375030" cy="3389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>
                <a:solidFill>
                  <a:schemeClr val="tx1"/>
                </a:solidFill>
              </a:rPr>
              <a:t>1</a:t>
            </a:r>
            <a:endParaRPr lang="en-CH" sz="1650" b="1" dirty="0">
              <a:solidFill>
                <a:schemeClr val="tx1"/>
              </a:solidFill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7EF83B37-4728-449B-B50A-1748E0857254}"/>
              </a:ext>
            </a:extLst>
          </p:cNvPr>
          <p:cNvSpPr/>
          <p:nvPr/>
        </p:nvSpPr>
        <p:spPr>
          <a:xfrm>
            <a:off x="5065401" y="1627501"/>
            <a:ext cx="375030" cy="3389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>
                <a:solidFill>
                  <a:schemeClr val="tx1"/>
                </a:solidFill>
              </a:rPr>
              <a:t>1</a:t>
            </a:r>
            <a:endParaRPr lang="en-CH" sz="1650" b="1" dirty="0">
              <a:solidFill>
                <a:schemeClr val="tx1"/>
              </a:solidFill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82DB44FC-77B2-495C-BF01-410C828EB131}"/>
              </a:ext>
            </a:extLst>
          </p:cNvPr>
          <p:cNvSpPr/>
          <p:nvPr/>
        </p:nvSpPr>
        <p:spPr>
          <a:xfrm>
            <a:off x="6019663" y="2416113"/>
            <a:ext cx="1265090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50" b="1" i="1" dirty="0"/>
              <a:t>Bitmap 1</a:t>
            </a:r>
            <a:endParaRPr lang="en-CH" sz="2250" i="1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5752CB5F-CF99-4313-AFAF-10CDDC10A001}"/>
              </a:ext>
            </a:extLst>
          </p:cNvPr>
          <p:cNvSpPr/>
          <p:nvPr/>
        </p:nvSpPr>
        <p:spPr>
          <a:xfrm>
            <a:off x="5549287" y="1576339"/>
            <a:ext cx="1265090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50" b="1" i="1" dirty="0"/>
              <a:t>Bitmap 2</a:t>
            </a:r>
            <a:endParaRPr lang="en-CH" sz="2250" i="1" dirty="0"/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CF8E926A-948B-405B-BD3D-6CF91D68485E}"/>
              </a:ext>
            </a:extLst>
          </p:cNvPr>
          <p:cNvSpPr/>
          <p:nvPr/>
        </p:nvSpPr>
        <p:spPr>
          <a:xfrm>
            <a:off x="2440308" y="2058642"/>
            <a:ext cx="1615488" cy="565373"/>
          </a:xfrm>
          <a:prstGeom prst="roundRect">
            <a:avLst/>
          </a:prstGeom>
          <a:ln w="539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75" b="1" dirty="0"/>
              <a:t>Compression Ratio 4:1</a:t>
            </a:r>
            <a:endParaRPr lang="en-CH" sz="1875" b="1" dirty="0"/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D335D03F-9BC7-4A90-B35F-94273A497DE1}"/>
              </a:ext>
            </a:extLst>
          </p:cNvPr>
          <p:cNvSpPr/>
          <p:nvPr/>
        </p:nvSpPr>
        <p:spPr>
          <a:xfrm>
            <a:off x="2418311" y="980411"/>
            <a:ext cx="1615488" cy="765507"/>
          </a:xfrm>
          <a:prstGeom prst="roundRect">
            <a:avLst/>
          </a:prstGeom>
          <a:ln w="539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75" b="1" dirty="0"/>
              <a:t>Compression Ratio 2:1 </a:t>
            </a:r>
            <a:endParaRPr lang="en-CH" sz="1875" b="1" dirty="0"/>
          </a:p>
        </p:txBody>
      </p:sp>
      <p:cxnSp>
        <p:nvCxnSpPr>
          <p:cNvPr id="140" name="Connector: Elbow 139">
            <a:extLst>
              <a:ext uri="{FF2B5EF4-FFF2-40B4-BE49-F238E27FC236}">
                <a16:creationId xmlns:a16="http://schemas.microsoft.com/office/drawing/2014/main" id="{F9E0F1CD-2F22-4572-97BE-27144E7F4C30}"/>
              </a:ext>
            </a:extLst>
          </p:cNvPr>
          <p:cNvCxnSpPr>
            <a:cxnSpLocks/>
          </p:cNvCxnSpPr>
          <p:nvPr/>
        </p:nvCxnSpPr>
        <p:spPr>
          <a:xfrm rot="16200000" flipH="1">
            <a:off x="1468927" y="2388021"/>
            <a:ext cx="466749" cy="1727001"/>
          </a:xfrm>
          <a:prstGeom prst="bentConnector2">
            <a:avLst/>
          </a:prstGeom>
          <a:ln w="920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4C9A90F-A294-4268-AD19-363336A992B3}"/>
              </a:ext>
            </a:extLst>
          </p:cNvPr>
          <p:cNvSpPr/>
          <p:nvPr/>
        </p:nvSpPr>
        <p:spPr>
          <a:xfrm>
            <a:off x="456032" y="1400250"/>
            <a:ext cx="1128001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50" b="1" dirty="0"/>
              <a:t>MATRIX</a:t>
            </a:r>
            <a:endParaRPr lang="en-CH" sz="2250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7771C13D-3E48-4FD1-B141-2D11E2068BA2}"/>
              </a:ext>
            </a:extLst>
          </p:cNvPr>
          <p:cNvSpPr/>
          <p:nvPr/>
        </p:nvSpPr>
        <p:spPr>
          <a:xfrm>
            <a:off x="3593495" y="4084175"/>
            <a:ext cx="386047" cy="299753"/>
          </a:xfrm>
          <a:prstGeom prst="rect">
            <a:avLst/>
          </a:prstGeom>
          <a:solidFill>
            <a:srgbClr val="C00000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NZ</a:t>
            </a:r>
            <a:endParaRPr lang="en-CH" sz="1350" b="1" dirty="0">
              <a:solidFill>
                <a:schemeClr val="bg1"/>
              </a:solidFill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340085DB-0424-4001-B287-9D639FE9FBFB}"/>
              </a:ext>
            </a:extLst>
          </p:cNvPr>
          <p:cNvSpPr/>
          <p:nvPr/>
        </p:nvSpPr>
        <p:spPr>
          <a:xfrm>
            <a:off x="3974724" y="4084175"/>
            <a:ext cx="386047" cy="299753"/>
          </a:xfrm>
          <a:prstGeom prst="rect">
            <a:avLst/>
          </a:prstGeom>
          <a:solidFill>
            <a:srgbClr val="C00000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NZ</a:t>
            </a:r>
            <a:endParaRPr lang="en-CH" sz="1350" b="1" dirty="0">
              <a:solidFill>
                <a:schemeClr val="bg1"/>
              </a:solidFill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49F115F9-9509-4BC9-A203-C0E08DCBC83B}"/>
              </a:ext>
            </a:extLst>
          </p:cNvPr>
          <p:cNvSpPr/>
          <p:nvPr/>
        </p:nvSpPr>
        <p:spPr>
          <a:xfrm>
            <a:off x="4362766" y="4083280"/>
            <a:ext cx="386047" cy="299753"/>
          </a:xfrm>
          <a:prstGeom prst="rect">
            <a:avLst/>
          </a:prstGeom>
          <a:solidFill>
            <a:srgbClr val="C00000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NZ</a:t>
            </a:r>
            <a:endParaRPr lang="en-CH" sz="1350" b="1" dirty="0">
              <a:solidFill>
                <a:schemeClr val="bg1"/>
              </a:solidFill>
            </a:endParaRPr>
          </a:p>
        </p:txBody>
      </p: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01692DF5-8190-4287-B069-2B7744E69C98}"/>
              </a:ext>
            </a:extLst>
          </p:cNvPr>
          <p:cNvCxnSpPr>
            <a:cxnSpLocks/>
            <a:stCxn id="73" idx="2"/>
            <a:endCxn id="147" idx="0"/>
          </p:cNvCxnSpPr>
          <p:nvPr/>
        </p:nvCxnSpPr>
        <p:spPr>
          <a:xfrm>
            <a:off x="2816448" y="3599450"/>
            <a:ext cx="970071" cy="484725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F2984453-636F-42F8-ACA9-C1C3A313B335}"/>
              </a:ext>
            </a:extLst>
          </p:cNvPr>
          <p:cNvCxnSpPr>
            <a:cxnSpLocks/>
            <a:stCxn id="105" idx="2"/>
            <a:endCxn id="149" idx="0"/>
          </p:cNvCxnSpPr>
          <p:nvPr/>
        </p:nvCxnSpPr>
        <p:spPr>
          <a:xfrm flipH="1">
            <a:off x="4167748" y="3599730"/>
            <a:ext cx="2883459" cy="484445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CC17EBB6-8EE5-4020-85B8-3B41A3FF9B8D}"/>
              </a:ext>
            </a:extLst>
          </p:cNvPr>
          <p:cNvCxnSpPr>
            <a:cxnSpLocks/>
            <a:stCxn id="106" idx="2"/>
            <a:endCxn id="150" idx="0"/>
          </p:cNvCxnSpPr>
          <p:nvPr/>
        </p:nvCxnSpPr>
        <p:spPr>
          <a:xfrm flipH="1">
            <a:off x="4555790" y="3599730"/>
            <a:ext cx="2814948" cy="48355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EB0DE099-B04F-466C-9687-B24CCAE1CE01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2816448" y="2786205"/>
            <a:ext cx="1592278" cy="519210"/>
          </a:xfrm>
          <a:prstGeom prst="straightConnector1">
            <a:avLst/>
          </a:prstGeom>
          <a:ln w="412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78006623-6DD5-411A-BC29-BEB31CA7431F}"/>
              </a:ext>
            </a:extLst>
          </p:cNvPr>
          <p:cNvCxnSpPr>
            <a:cxnSpLocks/>
          </p:cNvCxnSpPr>
          <p:nvPr/>
        </p:nvCxnSpPr>
        <p:spPr>
          <a:xfrm flipH="1">
            <a:off x="3774019" y="2790572"/>
            <a:ext cx="910179" cy="509403"/>
          </a:xfrm>
          <a:prstGeom prst="straightConnector1">
            <a:avLst/>
          </a:prstGeom>
          <a:ln w="412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7CAD5C98-C52A-4175-8D1C-6AA5B33DA1D6}"/>
              </a:ext>
            </a:extLst>
          </p:cNvPr>
          <p:cNvCxnSpPr>
            <a:cxnSpLocks/>
          </p:cNvCxnSpPr>
          <p:nvPr/>
        </p:nvCxnSpPr>
        <p:spPr>
          <a:xfrm flipH="1">
            <a:off x="4385888" y="1959518"/>
            <a:ext cx="285652" cy="476621"/>
          </a:xfrm>
          <a:prstGeom prst="straightConnector1">
            <a:avLst/>
          </a:prstGeom>
          <a:ln w="412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A5516B5F-6C2C-44BB-AC34-12FC52554C04}"/>
              </a:ext>
            </a:extLst>
          </p:cNvPr>
          <p:cNvCxnSpPr>
            <a:cxnSpLocks/>
          </p:cNvCxnSpPr>
          <p:nvPr/>
        </p:nvCxnSpPr>
        <p:spPr>
          <a:xfrm>
            <a:off x="5029720" y="1972702"/>
            <a:ext cx="7098" cy="483057"/>
          </a:xfrm>
          <a:prstGeom prst="straightConnector1">
            <a:avLst/>
          </a:prstGeom>
          <a:ln w="412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F5BB633A-B67F-4AD6-BCE2-E428C150B393}"/>
              </a:ext>
            </a:extLst>
          </p:cNvPr>
          <p:cNvCxnSpPr>
            <a:cxnSpLocks/>
            <a:stCxn id="137" idx="2"/>
          </p:cNvCxnSpPr>
          <p:nvPr/>
        </p:nvCxnSpPr>
        <p:spPr>
          <a:xfrm>
            <a:off x="3248052" y="2624015"/>
            <a:ext cx="304253" cy="421259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018E9256-E4F3-47DE-A08F-12003EA1B1DF}"/>
              </a:ext>
            </a:extLst>
          </p:cNvPr>
          <p:cNvCxnSpPr>
            <a:cxnSpLocks/>
          </p:cNvCxnSpPr>
          <p:nvPr/>
        </p:nvCxnSpPr>
        <p:spPr>
          <a:xfrm>
            <a:off x="3196270" y="1758888"/>
            <a:ext cx="1371995" cy="29857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ctor: Elbow 185">
            <a:extLst>
              <a:ext uri="{FF2B5EF4-FFF2-40B4-BE49-F238E27FC236}">
                <a16:creationId xmlns:a16="http://schemas.microsoft.com/office/drawing/2014/main" id="{149C25AD-78DC-4F7D-A3D6-E4F4073E1AE1}"/>
              </a:ext>
            </a:extLst>
          </p:cNvPr>
          <p:cNvCxnSpPr>
            <a:cxnSpLocks/>
            <a:endCxn id="147" idx="1"/>
          </p:cNvCxnSpPr>
          <p:nvPr/>
        </p:nvCxnSpPr>
        <p:spPr>
          <a:xfrm>
            <a:off x="854779" y="3494847"/>
            <a:ext cx="2738716" cy="739205"/>
          </a:xfrm>
          <a:prstGeom prst="bentConnector3">
            <a:avLst>
              <a:gd name="adj1" fmla="val -529"/>
            </a:avLst>
          </a:prstGeom>
          <a:ln w="920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Rectangle 220">
            <a:extLst>
              <a:ext uri="{FF2B5EF4-FFF2-40B4-BE49-F238E27FC236}">
                <a16:creationId xmlns:a16="http://schemas.microsoft.com/office/drawing/2014/main" id="{EEED4274-639D-475B-B4A0-05B2C280E6B0}"/>
              </a:ext>
            </a:extLst>
          </p:cNvPr>
          <p:cNvSpPr/>
          <p:nvPr/>
        </p:nvSpPr>
        <p:spPr>
          <a:xfrm>
            <a:off x="7331642" y="888292"/>
            <a:ext cx="386047" cy="299753"/>
          </a:xfrm>
          <a:prstGeom prst="rect">
            <a:avLst/>
          </a:prstGeom>
          <a:solidFill>
            <a:schemeClr val="bg1">
              <a:lumMod val="75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Z</a:t>
            </a:r>
            <a:endParaRPr lang="en-CH" sz="1350" b="1" dirty="0">
              <a:solidFill>
                <a:schemeClr val="tx1"/>
              </a:solidFill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80C8867F-CCE9-44C0-9992-8D66F1D7D584}"/>
              </a:ext>
            </a:extLst>
          </p:cNvPr>
          <p:cNvSpPr/>
          <p:nvPr/>
        </p:nvSpPr>
        <p:spPr>
          <a:xfrm>
            <a:off x="7729966" y="910494"/>
            <a:ext cx="898003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25" b="1" i="1" dirty="0"/>
              <a:t>Zero Region</a:t>
            </a:r>
            <a:endParaRPr lang="en-CH" sz="1125" i="1" dirty="0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BBF14AA6-5513-4F2A-8AEA-159241C2801E}"/>
              </a:ext>
            </a:extLst>
          </p:cNvPr>
          <p:cNvSpPr/>
          <p:nvPr/>
        </p:nvSpPr>
        <p:spPr>
          <a:xfrm>
            <a:off x="7333521" y="1266998"/>
            <a:ext cx="386047" cy="299753"/>
          </a:xfrm>
          <a:prstGeom prst="rect">
            <a:avLst/>
          </a:prstGeom>
          <a:solidFill>
            <a:srgbClr val="C00000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NZ</a:t>
            </a:r>
            <a:endParaRPr lang="en-CH" sz="1350" b="1" dirty="0">
              <a:solidFill>
                <a:schemeClr val="bg1"/>
              </a:solidFill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B8CAAEA6-4E1A-43EB-AC87-AA0C500220C8}"/>
              </a:ext>
            </a:extLst>
          </p:cNvPr>
          <p:cNvSpPr/>
          <p:nvPr/>
        </p:nvSpPr>
        <p:spPr>
          <a:xfrm>
            <a:off x="7714260" y="1289200"/>
            <a:ext cx="1188146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25" b="1" i="1" dirty="0"/>
              <a:t>Non-Zero Region</a:t>
            </a:r>
            <a:endParaRPr lang="en-CH" sz="1125" i="1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9B41FAD-E5FC-4A88-88A2-14843C030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Hierarchy of Bitmaps</a:t>
            </a:r>
            <a:endParaRPr lang="en-CH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1059B524-F05D-4679-BEFB-A22E8BE19516}"/>
              </a:ext>
            </a:extLst>
          </p:cNvPr>
          <p:cNvSpPr/>
          <p:nvPr/>
        </p:nvSpPr>
        <p:spPr>
          <a:xfrm>
            <a:off x="44156" y="4800882"/>
            <a:ext cx="3189514" cy="13975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Segoe UI" panose="020B0502040204020203" pitchFamily="34" charset="0"/>
                <a:cs typeface="Segoe UI" panose="020B0502040204020203" pitchFamily="34" charset="0"/>
              </a:rPr>
              <a:t>Storage</a:t>
            </a:r>
          </a:p>
          <a:p>
            <a:pPr algn="ctr"/>
            <a:r>
              <a:rPr lang="en-US" sz="3400" b="1" dirty="0">
                <a:latin typeface="Segoe UI" panose="020B0502040204020203" pitchFamily="34" charset="0"/>
                <a:cs typeface="Segoe UI" panose="020B0502040204020203" pitchFamily="34" charset="0"/>
              </a:rPr>
              <a:t>Efficient</a:t>
            </a:r>
            <a:endParaRPr lang="en-CH" sz="3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99B6413-E683-4EF8-8C08-F6DFCF6D2C4E}"/>
              </a:ext>
            </a:extLst>
          </p:cNvPr>
          <p:cNvSpPr/>
          <p:nvPr/>
        </p:nvSpPr>
        <p:spPr>
          <a:xfrm>
            <a:off x="3274641" y="4799465"/>
            <a:ext cx="3000574" cy="13975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Segoe UI" panose="020B0502040204020203" pitchFamily="34" charset="0"/>
                <a:cs typeface="Segoe UI" panose="020B0502040204020203" pitchFamily="34" charset="0"/>
              </a:rPr>
              <a:t>Fast</a:t>
            </a:r>
          </a:p>
          <a:p>
            <a:pPr algn="ctr"/>
            <a:r>
              <a:rPr lang="en-US" sz="3400" b="1" dirty="0">
                <a:latin typeface="Segoe UI" panose="020B0502040204020203" pitchFamily="34" charset="0"/>
                <a:cs typeface="Segoe UI" panose="020B0502040204020203" pitchFamily="34" charset="0"/>
              </a:rPr>
              <a:t>Indexing</a:t>
            </a:r>
            <a:endParaRPr lang="en-CH" sz="3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8B6DBB4-6B9C-45C6-8BA9-3CC96713E5B5}"/>
              </a:ext>
            </a:extLst>
          </p:cNvPr>
          <p:cNvSpPr/>
          <p:nvPr/>
        </p:nvSpPr>
        <p:spPr>
          <a:xfrm>
            <a:off x="6316321" y="4799465"/>
            <a:ext cx="2795877" cy="13975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Segoe UI" panose="020B0502040204020203" pitchFamily="34" charset="0"/>
                <a:cs typeface="Segoe UI" panose="020B0502040204020203" pitchFamily="34" charset="0"/>
              </a:rPr>
              <a:t>Hardware</a:t>
            </a:r>
          </a:p>
          <a:p>
            <a:pPr algn="ctr"/>
            <a:r>
              <a:rPr lang="en-US" sz="3400" b="1" dirty="0">
                <a:latin typeface="Segoe UI" panose="020B0502040204020203" pitchFamily="34" charset="0"/>
                <a:cs typeface="Segoe UI" panose="020B0502040204020203" pitchFamily="34" charset="0"/>
              </a:rPr>
              <a:t>Friendly</a:t>
            </a:r>
            <a:endParaRPr lang="en-CH" sz="3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8D351AA1-9555-46C7-9955-71214376ED08}"/>
              </a:ext>
            </a:extLst>
          </p:cNvPr>
          <p:cNvCxnSpPr/>
          <p:nvPr/>
        </p:nvCxnSpPr>
        <p:spPr>
          <a:xfrm rot="5400000">
            <a:off x="4463447" y="2149231"/>
            <a:ext cx="401192" cy="132573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Connector: Curved 85">
            <a:extLst>
              <a:ext uri="{FF2B5EF4-FFF2-40B4-BE49-F238E27FC236}">
                <a16:creationId xmlns:a16="http://schemas.microsoft.com/office/drawing/2014/main" id="{F2F27F52-E1F0-4088-9B01-920A7E9C4293}"/>
              </a:ext>
            </a:extLst>
          </p:cNvPr>
          <p:cNvCxnSpPr>
            <a:cxnSpLocks/>
          </p:cNvCxnSpPr>
          <p:nvPr/>
        </p:nvCxnSpPr>
        <p:spPr>
          <a:xfrm rot="10800000" flipV="1">
            <a:off x="3500526" y="2917370"/>
            <a:ext cx="777561" cy="283031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85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  <p:animClr clrSpc="rgb" dir="cw">
                                      <p:cBhvr>
                                        <p:cTn id="2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  <p:animClr clrSpc="rgb" dir="cw">
                                      <p:cBhvr>
                                        <p:cTn id="2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  <p:animClr clrSpc="rgb" dir="cw">
                                      <p:cBhvr>
                                        <p:cTn id="24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  <p:animClr clrSpc="rgb" dir="cw">
                                      <p:cBhvr>
                                        <p:cTn id="24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  <p:animClr clrSpc="rgb" dir="cw">
                                      <p:cBhvr>
                                        <p:cTn id="25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  <p:animClr clrSpc="rgb" dir="cw">
                                      <p:cBhvr>
                                        <p:cTn id="25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  <p:animClr clrSpc="rgb" dir="cw">
                                      <p:cBhvr>
                                        <p:cTn id="2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9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2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5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8" dur="indefinite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1" dur="indefinite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indefinit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4" dur="indefinite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indefinit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7" dur="indefinite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0" dur="indefinite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3" dur="indefinite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indefinit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6" dur="indefinite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indefinit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9" dur="indefinite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1" grpId="0" animBg="1"/>
      <p:bldP spid="42" grpId="0" animBg="1"/>
      <p:bldP spid="96" grpId="0"/>
      <p:bldP spid="73" grpId="0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12" grpId="0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29" grpId="0" animBg="1"/>
      <p:bldP spid="130" grpId="0" animBg="1"/>
      <p:bldP spid="130" grpId="1" animBg="1"/>
      <p:bldP spid="132" grpId="0"/>
      <p:bldP spid="133" grpId="0"/>
      <p:bldP spid="137" grpId="0" animBg="1"/>
      <p:bldP spid="139" grpId="0" animBg="1"/>
      <p:bldP spid="143" grpId="0"/>
      <p:bldP spid="147" grpId="0" animBg="1"/>
      <p:bldP spid="149" grpId="0" animBg="1"/>
      <p:bldP spid="150" grpId="0" animBg="1"/>
      <p:bldP spid="107" grpId="0" animBg="1"/>
      <p:bldP spid="108" grpId="0" animBg="1"/>
      <p:bldP spid="10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F0E3CE3-2F25-4A1A-9C49-06B94DD1B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Executive Summary</a:t>
            </a:r>
            <a:endParaRPr lang="en-CH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B895A4-F716-46C2-A01B-30D609FF1DC6}"/>
              </a:ext>
            </a:extLst>
          </p:cNvPr>
          <p:cNvSpPr txBox="1"/>
          <p:nvPr/>
        </p:nvSpPr>
        <p:spPr>
          <a:xfrm>
            <a:off x="169011" y="949207"/>
            <a:ext cx="88946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Many important workloads heavily make use of 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sparse matrices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A5B588-C85F-48D4-B868-B093E3EFD0FA}"/>
              </a:ext>
            </a:extLst>
          </p:cNvPr>
          <p:cNvSpPr txBox="1"/>
          <p:nvPr/>
        </p:nvSpPr>
        <p:spPr>
          <a:xfrm>
            <a:off x="169011" y="1972141"/>
            <a:ext cx="872331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Shortcomings of existing compression formats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Expensive discovery of the positions of non-zero elements </a:t>
            </a:r>
            <a:r>
              <a:rPr lang="en-US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Narrow applicability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36969E-CE13-4194-841D-3C951B739649}"/>
              </a:ext>
            </a:extLst>
          </p:cNvPr>
          <p:cNvSpPr txBox="1"/>
          <p:nvPr/>
        </p:nvSpPr>
        <p:spPr>
          <a:xfrm>
            <a:off x="169010" y="3034310"/>
            <a:ext cx="8723316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SMASH</a:t>
            </a: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: hardware/software cooperative mechanism for efficient </a:t>
            </a:r>
          </a:p>
          <a:p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                   sparse matrix storage and computation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b="1" i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Software</a:t>
            </a: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: Efficient compression scheme using </a:t>
            </a:r>
          </a:p>
          <a:p>
            <a:pPr lvl="1"/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                     </a:t>
            </a:r>
            <a:r>
              <a:rPr lang="en-US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a hierarchy of bitmaps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b="1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Hardware</a:t>
            </a:r>
            <a:r>
              <a:rPr lang="en-US" sz="2100" i="1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Hardware unit interprets the </a:t>
            </a:r>
            <a:r>
              <a:rPr lang="en-US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bitmap hierarchy </a:t>
            </a:r>
          </a:p>
          <a:p>
            <a:pPr lvl="1"/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                       and accelerates indexing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ECC882-6025-4CA0-A764-B221C20F655F}"/>
              </a:ext>
            </a:extLst>
          </p:cNvPr>
          <p:cNvSpPr txBox="1"/>
          <p:nvPr/>
        </p:nvSpPr>
        <p:spPr>
          <a:xfrm>
            <a:off x="210342" y="5003760"/>
            <a:ext cx="87233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Performance improvement: </a:t>
            </a:r>
            <a:r>
              <a:rPr lang="en-US" sz="21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38% and 44% </a:t>
            </a: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for </a:t>
            </a:r>
            <a:r>
              <a:rPr lang="en-US" sz="21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SpMV</a:t>
            </a:r>
            <a:r>
              <a:rPr lang="en-US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and </a:t>
            </a:r>
            <a:r>
              <a:rPr lang="en-US" sz="21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SpMM</a:t>
            </a:r>
            <a:r>
              <a:rPr lang="en-US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    over </a:t>
            </a:r>
            <a:r>
              <a:rPr lang="en-GB" sz="2100" dirty="0">
                <a:latin typeface="Segoe UI" panose="020B0502040204020203" pitchFamily="34" charset="0"/>
                <a:cs typeface="Segoe UI" panose="020B0502040204020203" pitchFamily="34" charset="0"/>
              </a:rPr>
              <a:t>the widely used CSR format</a:t>
            </a:r>
          </a:p>
          <a:p>
            <a:endParaRPr lang="en-GB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SMASH is </a:t>
            </a:r>
            <a:r>
              <a:rPr lang="en-US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highly efficient, low-cost </a:t>
            </a: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and </a:t>
            </a:r>
            <a:r>
              <a:rPr lang="en-US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widely applicable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D59FF4-31CF-4E54-9EBC-6649306C6106}"/>
              </a:ext>
            </a:extLst>
          </p:cNvPr>
          <p:cNvSpPr txBox="1"/>
          <p:nvPr/>
        </p:nvSpPr>
        <p:spPr>
          <a:xfrm>
            <a:off x="169010" y="1288488"/>
            <a:ext cx="91056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Matrices are </a:t>
            </a:r>
            <a:r>
              <a:rPr lang="en-US" sz="21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extremely sparse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Compression </a:t>
            </a: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is essential to avoid storage/computational overheads</a:t>
            </a:r>
            <a:endParaRPr lang="en-US" sz="2100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21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33E275-8BAA-443B-B3FB-657F86CA1E01}"/>
              </a:ext>
            </a:extLst>
          </p:cNvPr>
          <p:cNvSpPr/>
          <p:nvPr/>
        </p:nvSpPr>
        <p:spPr>
          <a:xfrm>
            <a:off x="257175" y="1202551"/>
            <a:ext cx="862965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1. Sparse Matrix Basics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5F6D38-D311-4EB7-93B0-2B93933465BF}"/>
              </a:ext>
            </a:extLst>
          </p:cNvPr>
          <p:cNvSpPr/>
          <p:nvPr/>
        </p:nvSpPr>
        <p:spPr>
          <a:xfrm>
            <a:off x="257175" y="4919153"/>
            <a:ext cx="862965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4.</a:t>
            </a:r>
            <a:r>
              <a:rPr lang="tr-TR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Evaluation</a:t>
            </a:r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474A23-CEC6-4E38-868A-533128CD9428}"/>
              </a:ext>
            </a:extLst>
          </p:cNvPr>
          <p:cNvSpPr/>
          <p:nvPr/>
        </p:nvSpPr>
        <p:spPr>
          <a:xfrm>
            <a:off x="257175" y="5527262"/>
            <a:ext cx="862965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5. </a:t>
            </a:r>
            <a:r>
              <a:rPr lang="tr-TR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Conclusion</a:t>
            </a:r>
            <a:endParaRPr lang="en-US" sz="3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6A21BB2-52E7-4226-BF20-CA6523E08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Presentation Outline</a:t>
            </a:r>
            <a:endParaRPr lang="en-C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B8D11E-FDE7-4027-9432-048FD398E2D7}"/>
              </a:ext>
            </a:extLst>
          </p:cNvPr>
          <p:cNvSpPr/>
          <p:nvPr/>
        </p:nvSpPr>
        <p:spPr>
          <a:xfrm>
            <a:off x="257175" y="1784388"/>
            <a:ext cx="862965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2. Compression Formats &amp; Shortcomings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0181FC-5AFB-4A72-95FE-999E8C0FBB47}"/>
              </a:ext>
            </a:extLst>
          </p:cNvPr>
          <p:cNvSpPr/>
          <p:nvPr/>
        </p:nvSpPr>
        <p:spPr>
          <a:xfrm>
            <a:off x="257175" y="2366225"/>
            <a:ext cx="8629650" cy="5486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3. SMASH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283ED0-C27B-4449-B12F-AD7E82B0E41F}"/>
              </a:ext>
            </a:extLst>
          </p:cNvPr>
          <p:cNvSpPr/>
          <p:nvPr/>
        </p:nvSpPr>
        <p:spPr>
          <a:xfrm>
            <a:off x="1359588" y="3004457"/>
            <a:ext cx="7527237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 Software Compression Scheme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04BF48-6E72-4EEB-A3C7-97573CDC7DDF}"/>
              </a:ext>
            </a:extLst>
          </p:cNvPr>
          <p:cNvSpPr/>
          <p:nvPr/>
        </p:nvSpPr>
        <p:spPr>
          <a:xfrm>
            <a:off x="1359588" y="3642689"/>
            <a:ext cx="7527237" cy="5486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 Hardware Acceleration Unit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147FB9-D1DD-4CD0-80AA-878EBFD4D38D}"/>
              </a:ext>
            </a:extLst>
          </p:cNvPr>
          <p:cNvSpPr/>
          <p:nvPr/>
        </p:nvSpPr>
        <p:spPr>
          <a:xfrm>
            <a:off x="1359588" y="4280921"/>
            <a:ext cx="7527237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 Cross-layer Interface</a:t>
            </a:r>
          </a:p>
        </p:txBody>
      </p:sp>
    </p:spTree>
    <p:extLst>
      <p:ext uri="{BB962C8B-B14F-4D97-AF65-F5344CB8AC3E}">
        <p14:creationId xmlns:p14="http://schemas.microsoft.com/office/powerpoint/2010/main" val="4266279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BB1E19-074F-416B-84E0-B1E0E512F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SMASH: Hardware Acceleration Unit</a:t>
            </a:r>
            <a:endParaRPr lang="en-CH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9DD335E-E299-4DDF-8D59-999EC28CD920}"/>
              </a:ext>
            </a:extLst>
          </p:cNvPr>
          <p:cNvSpPr/>
          <p:nvPr/>
        </p:nvSpPr>
        <p:spPr>
          <a:xfrm>
            <a:off x="2739697" y="1478389"/>
            <a:ext cx="3664606" cy="1894691"/>
          </a:xfrm>
          <a:prstGeom prst="roundRect">
            <a:avLst/>
          </a:prstGeom>
          <a:solidFill>
            <a:srgbClr val="C000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Unit that scans bitmaps to  accelerate indexing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AE6830-F0E7-4F0E-B182-D3A10DD3594D}"/>
              </a:ext>
            </a:extLst>
          </p:cNvPr>
          <p:cNvSpPr txBox="1"/>
          <p:nvPr/>
        </p:nvSpPr>
        <p:spPr>
          <a:xfrm>
            <a:off x="3508046" y="848280"/>
            <a:ext cx="19622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Hardware</a:t>
            </a:r>
            <a:endParaRPr lang="en-CH" sz="30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4C0B622-8757-495B-97A7-01BD72209A58}"/>
              </a:ext>
            </a:extLst>
          </p:cNvPr>
          <p:cNvSpPr txBox="1"/>
          <p:nvPr/>
        </p:nvSpPr>
        <p:spPr>
          <a:xfrm>
            <a:off x="388689" y="4465871"/>
            <a:ext cx="856481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000" b="1" dirty="0">
                <a:sym typeface="Wingdings" panose="05000000000000000000" pitchFamily="2" charset="2"/>
              </a:rPr>
              <a:t>Buffers</a:t>
            </a:r>
            <a:r>
              <a:rPr lang="en-US" sz="3000" dirty="0">
                <a:sym typeface="Wingdings" panose="05000000000000000000" pitchFamily="2" charset="2"/>
              </a:rPr>
              <a:t> the </a:t>
            </a:r>
            <a:r>
              <a:rPr lang="en-US" sz="3000" b="1" dirty="0">
                <a:solidFill>
                  <a:srgbClr val="0070C0"/>
                </a:solidFill>
                <a:sym typeface="Wingdings" panose="05000000000000000000" pitchFamily="2" charset="2"/>
              </a:rPr>
              <a:t>Bitmap Hierarchy </a:t>
            </a:r>
          </a:p>
          <a:p>
            <a:r>
              <a:rPr lang="en-US" sz="3000" b="1" dirty="0">
                <a:sym typeface="Wingdings" panose="05000000000000000000" pitchFamily="2" charset="2"/>
              </a:rPr>
              <a:t>     </a:t>
            </a:r>
            <a:r>
              <a:rPr lang="en-US" sz="3000" dirty="0">
                <a:sym typeface="Wingdings" panose="05000000000000000000" pitchFamily="2" charset="2"/>
              </a:rPr>
              <a:t>and </a:t>
            </a:r>
            <a:r>
              <a:rPr lang="en-US" sz="3000" b="1" dirty="0">
                <a:sym typeface="Wingdings" panose="05000000000000000000" pitchFamily="2" charset="2"/>
              </a:rPr>
              <a:t>scans</a:t>
            </a:r>
            <a:r>
              <a:rPr lang="en-US" sz="3000" dirty="0">
                <a:sym typeface="Wingdings" panose="05000000000000000000" pitchFamily="2" charset="2"/>
              </a:rPr>
              <a:t> it using bitwise operations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4EE0929-3753-4DA2-A6CC-0675AB8550C3}"/>
              </a:ext>
            </a:extLst>
          </p:cNvPr>
          <p:cNvSpPr txBox="1"/>
          <p:nvPr/>
        </p:nvSpPr>
        <p:spPr>
          <a:xfrm>
            <a:off x="386443" y="3826566"/>
            <a:ext cx="8567057" cy="567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000" b="1" dirty="0">
                <a:sym typeface="Wingdings" panose="05000000000000000000" pitchFamily="2" charset="2"/>
              </a:rPr>
              <a:t>Interprets</a:t>
            </a:r>
            <a:r>
              <a:rPr lang="en-US" sz="3000" dirty="0">
                <a:sym typeface="Wingdings" panose="05000000000000000000" pitchFamily="2" charset="2"/>
              </a:rPr>
              <a:t> the </a:t>
            </a:r>
            <a:r>
              <a:rPr lang="en-US" sz="3000" b="1" dirty="0">
                <a:solidFill>
                  <a:srgbClr val="0070C0"/>
                </a:solidFill>
                <a:sym typeface="Wingdings" panose="05000000000000000000" pitchFamily="2" charset="2"/>
              </a:rPr>
              <a:t>Bitmap Hierarchy</a:t>
            </a:r>
            <a:r>
              <a:rPr lang="en-US" sz="30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3000" dirty="0">
                <a:sym typeface="Wingdings" panose="05000000000000000000" pitchFamily="2" charset="2"/>
              </a:rPr>
              <a:t>used in software</a:t>
            </a:r>
          </a:p>
        </p:txBody>
      </p:sp>
    </p:spTree>
    <p:extLst>
      <p:ext uri="{BB962C8B-B14F-4D97-AF65-F5344CB8AC3E}">
        <p14:creationId xmlns:p14="http://schemas.microsoft.com/office/powerpoint/2010/main" val="175468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227363D-FA20-42FF-9DDC-C78802A9D573}"/>
              </a:ext>
            </a:extLst>
          </p:cNvPr>
          <p:cNvCxnSpPr>
            <a:cxnSpLocks/>
          </p:cNvCxnSpPr>
          <p:nvPr/>
        </p:nvCxnSpPr>
        <p:spPr>
          <a:xfrm>
            <a:off x="2648046" y="3782168"/>
            <a:ext cx="880371" cy="0"/>
          </a:xfrm>
          <a:prstGeom prst="straightConnector1">
            <a:avLst/>
          </a:prstGeom>
          <a:ln w="82550">
            <a:solidFill>
              <a:schemeClr val="accent6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BB233D6-F460-4248-AA32-207884B4E88D}"/>
              </a:ext>
            </a:extLst>
          </p:cNvPr>
          <p:cNvCxnSpPr>
            <a:cxnSpLocks/>
          </p:cNvCxnSpPr>
          <p:nvPr/>
        </p:nvCxnSpPr>
        <p:spPr>
          <a:xfrm flipH="1">
            <a:off x="2631667" y="3470438"/>
            <a:ext cx="870595" cy="0"/>
          </a:xfrm>
          <a:prstGeom prst="straightConnector1">
            <a:avLst/>
          </a:prstGeom>
          <a:ln w="82550">
            <a:solidFill>
              <a:schemeClr val="accent6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BD716882-A993-4076-9A61-2A4753F83226}"/>
              </a:ext>
            </a:extLst>
          </p:cNvPr>
          <p:cNvSpPr/>
          <p:nvPr/>
        </p:nvSpPr>
        <p:spPr>
          <a:xfrm>
            <a:off x="4274630" y="1867521"/>
            <a:ext cx="4531357" cy="312295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156D5EFD-11C6-446A-BA07-433CC2C4A78C}"/>
              </a:ext>
            </a:extLst>
          </p:cNvPr>
          <p:cNvSpPr/>
          <p:nvPr/>
        </p:nvSpPr>
        <p:spPr>
          <a:xfrm>
            <a:off x="3920003" y="1990673"/>
            <a:ext cx="4531357" cy="312295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A2F0307-C0B4-4042-8424-5BB1FC831776}"/>
              </a:ext>
            </a:extLst>
          </p:cNvPr>
          <p:cNvSpPr/>
          <p:nvPr/>
        </p:nvSpPr>
        <p:spPr>
          <a:xfrm>
            <a:off x="3526017" y="2141971"/>
            <a:ext cx="4531357" cy="312295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5E5EC6C-9368-415A-88DC-1193DB77E96D}"/>
              </a:ext>
            </a:extLst>
          </p:cNvPr>
          <p:cNvSpPr/>
          <p:nvPr/>
        </p:nvSpPr>
        <p:spPr>
          <a:xfrm>
            <a:off x="3920003" y="2302053"/>
            <a:ext cx="2294860" cy="2842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SRAM BUFFER 2</a:t>
            </a:r>
            <a:endParaRPr lang="en-CH" sz="1500" b="1" i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8489DDE-005D-4667-A743-F3F8780429C8}"/>
              </a:ext>
            </a:extLst>
          </p:cNvPr>
          <p:cNvSpPr/>
          <p:nvPr/>
        </p:nvSpPr>
        <p:spPr>
          <a:xfrm>
            <a:off x="3920002" y="2643997"/>
            <a:ext cx="2294858" cy="2842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SRAM BUFFER 1</a:t>
            </a:r>
            <a:endParaRPr lang="en-CH" sz="1500" b="1" i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6E4232A-F9B2-408E-8C9B-C8B4C09DEC2A}"/>
              </a:ext>
            </a:extLst>
          </p:cNvPr>
          <p:cNvSpPr/>
          <p:nvPr/>
        </p:nvSpPr>
        <p:spPr>
          <a:xfrm>
            <a:off x="3920003" y="2993607"/>
            <a:ext cx="2294856" cy="2842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SRAM BUFFER 0</a:t>
            </a:r>
            <a:endParaRPr lang="en-CH" sz="1500" b="1" i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7579CF9-ED28-4C95-86F7-35565805A295}"/>
              </a:ext>
            </a:extLst>
          </p:cNvPr>
          <p:cNvSpPr/>
          <p:nvPr/>
        </p:nvSpPr>
        <p:spPr>
          <a:xfrm>
            <a:off x="3940095" y="4469044"/>
            <a:ext cx="2294863" cy="2842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Matrix Parameters</a:t>
            </a:r>
            <a:endParaRPr lang="en-CH" sz="1500" b="1" i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10CBD25-0164-4B37-81AB-211D3B291457}"/>
              </a:ext>
            </a:extLst>
          </p:cNvPr>
          <p:cNvSpPr/>
          <p:nvPr/>
        </p:nvSpPr>
        <p:spPr>
          <a:xfrm>
            <a:off x="3950142" y="4827936"/>
            <a:ext cx="2294863" cy="2842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Bitmap Parameters</a:t>
            </a:r>
            <a:endParaRPr lang="en-CH" sz="1500" b="1" i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13447EC-14D5-45D6-A793-20255390B732}"/>
              </a:ext>
            </a:extLst>
          </p:cNvPr>
          <p:cNvSpPr/>
          <p:nvPr/>
        </p:nvSpPr>
        <p:spPr>
          <a:xfrm>
            <a:off x="3923351" y="3564102"/>
            <a:ext cx="2294863" cy="5573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Hardware Logic</a:t>
            </a:r>
            <a:endParaRPr lang="en-CH" sz="1500" b="1" i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32FE8EA-BF62-4EC7-BD81-1882BCE88D7C}"/>
              </a:ext>
            </a:extLst>
          </p:cNvPr>
          <p:cNvSpPr/>
          <p:nvPr/>
        </p:nvSpPr>
        <p:spPr>
          <a:xfrm>
            <a:off x="7098583" y="3470438"/>
            <a:ext cx="840939" cy="823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NON ZERO INDEX</a:t>
            </a:r>
            <a:endParaRPr lang="en-CH" sz="1500" b="1" i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A52875B0-069A-4DCC-BDA7-1CC3AA4DA524}"/>
              </a:ext>
            </a:extLst>
          </p:cNvPr>
          <p:cNvCxnSpPr>
            <a:cxnSpLocks/>
            <a:stCxn id="76" idx="0"/>
          </p:cNvCxnSpPr>
          <p:nvPr/>
        </p:nvCxnSpPr>
        <p:spPr>
          <a:xfrm flipV="1">
            <a:off x="5070782" y="3321752"/>
            <a:ext cx="0" cy="242351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1FC0814-4D96-48DD-8A73-90F881246938}"/>
              </a:ext>
            </a:extLst>
          </p:cNvPr>
          <p:cNvCxnSpPr>
            <a:cxnSpLocks/>
          </p:cNvCxnSpPr>
          <p:nvPr/>
        </p:nvCxnSpPr>
        <p:spPr>
          <a:xfrm>
            <a:off x="5070782" y="4121482"/>
            <a:ext cx="0" cy="294883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72AC59A-E0E7-4C85-B7B3-8F236F41CF27}"/>
              </a:ext>
            </a:extLst>
          </p:cNvPr>
          <p:cNvCxnSpPr>
            <a:cxnSpLocks/>
          </p:cNvCxnSpPr>
          <p:nvPr/>
        </p:nvCxnSpPr>
        <p:spPr>
          <a:xfrm>
            <a:off x="6326920" y="3872828"/>
            <a:ext cx="600898" cy="0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89AC1C49-AE84-4EA2-9450-F6FEB0B92A48}"/>
              </a:ext>
            </a:extLst>
          </p:cNvPr>
          <p:cNvSpPr txBox="1"/>
          <p:nvPr/>
        </p:nvSpPr>
        <p:spPr>
          <a:xfrm>
            <a:off x="5128606" y="3268460"/>
            <a:ext cx="7383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SCAN</a:t>
            </a:r>
            <a:endParaRPr lang="en-CH" sz="1500" b="1" i="1" dirty="0">
              <a:solidFill>
                <a:srgbClr val="00B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2084DFA-CF9F-490D-A999-D3C286AB29F4}"/>
              </a:ext>
            </a:extLst>
          </p:cNvPr>
          <p:cNvSpPr txBox="1"/>
          <p:nvPr/>
        </p:nvSpPr>
        <p:spPr>
          <a:xfrm>
            <a:off x="5128607" y="4134723"/>
            <a:ext cx="7661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READ</a:t>
            </a:r>
            <a:endParaRPr lang="en-CH" sz="1500" b="1" i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514BCBF-8E4C-4458-BF04-DDA0EDFF342E}"/>
              </a:ext>
            </a:extLst>
          </p:cNvPr>
          <p:cNvSpPr txBox="1"/>
          <p:nvPr/>
        </p:nvSpPr>
        <p:spPr>
          <a:xfrm>
            <a:off x="6201365" y="3886464"/>
            <a:ext cx="9178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UPDATE</a:t>
            </a:r>
            <a:endParaRPr lang="en-CH" sz="1500" b="1" i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AEF266B-D9A1-4F75-BA5E-FA675BEA201D}"/>
              </a:ext>
            </a:extLst>
          </p:cNvPr>
          <p:cNvSpPr/>
          <p:nvPr/>
        </p:nvSpPr>
        <p:spPr>
          <a:xfrm rot="5400000">
            <a:off x="7704226" y="3361608"/>
            <a:ext cx="1150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latin typeface="Segoe UI" panose="020B0502040204020203" pitchFamily="34" charset="0"/>
                <a:cs typeface="Segoe UI" panose="020B0502040204020203" pitchFamily="34" charset="0"/>
              </a:rPr>
              <a:t>Group 2</a:t>
            </a:r>
            <a:endParaRPr lang="en-CH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E643B66-AAE9-4EF0-9A2F-F2B7148A48C4}"/>
              </a:ext>
            </a:extLst>
          </p:cNvPr>
          <p:cNvSpPr/>
          <p:nvPr/>
        </p:nvSpPr>
        <p:spPr>
          <a:xfrm rot="5400000">
            <a:off x="8065501" y="3360206"/>
            <a:ext cx="1153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latin typeface="Segoe UI" panose="020B0502040204020203" pitchFamily="34" charset="0"/>
                <a:cs typeface="Segoe UI" panose="020B0502040204020203" pitchFamily="34" charset="0"/>
              </a:rPr>
              <a:t>Group 3</a:t>
            </a:r>
            <a:endParaRPr lang="en-CH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D5224E7-57C6-49BB-B130-0373FF5AF76E}"/>
              </a:ext>
            </a:extLst>
          </p:cNvPr>
          <p:cNvSpPr/>
          <p:nvPr/>
        </p:nvSpPr>
        <p:spPr>
          <a:xfrm>
            <a:off x="6264576" y="2423804"/>
            <a:ext cx="1430121" cy="7848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50" b="1" i="1" dirty="0">
                <a:latin typeface="Segoe UI" panose="020B0502040204020203" pitchFamily="34" charset="0"/>
                <a:cs typeface="Segoe UI" panose="020B0502040204020203" pitchFamily="34" charset="0"/>
              </a:rPr>
              <a:t>BITMAP</a:t>
            </a:r>
          </a:p>
          <a:p>
            <a:r>
              <a:rPr lang="en-US" sz="2250" b="1" i="1" dirty="0">
                <a:latin typeface="Segoe UI" panose="020B0502040204020203" pitchFamily="34" charset="0"/>
                <a:cs typeface="Segoe UI" panose="020B0502040204020203" pitchFamily="34" charset="0"/>
              </a:rPr>
              <a:t>BUFFERS</a:t>
            </a:r>
            <a:endParaRPr lang="en-CH" sz="225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ABCBB58-C800-4ACF-A6E5-DC8CC1025A95}"/>
              </a:ext>
            </a:extLst>
          </p:cNvPr>
          <p:cNvSpPr/>
          <p:nvPr/>
        </p:nvSpPr>
        <p:spPr>
          <a:xfrm>
            <a:off x="291577" y="3075782"/>
            <a:ext cx="2356469" cy="13405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CPU</a:t>
            </a:r>
            <a:endParaRPr lang="en-CH" sz="375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3BB1E19-074F-416B-84E0-B1E0E512F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Bitmap Management Unit (BMU)</a:t>
            </a:r>
            <a:endParaRPr lang="en-CH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3E3C34-9831-4AC1-BB8B-21970141A1D6}"/>
              </a:ext>
            </a:extLst>
          </p:cNvPr>
          <p:cNvSpPr/>
          <p:nvPr/>
        </p:nvSpPr>
        <p:spPr>
          <a:xfrm>
            <a:off x="6660310" y="4657430"/>
            <a:ext cx="122661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latin typeface="Segoe UI" panose="020B0502040204020203" pitchFamily="34" charset="0"/>
                <a:cs typeface="Segoe UI" panose="020B0502040204020203" pitchFamily="34" charset="0"/>
              </a:rPr>
              <a:t>BMU</a:t>
            </a:r>
            <a:endParaRPr lang="en-CH" sz="3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987BDAA-90DC-4F32-BBA2-AD3AE998E96C}"/>
              </a:ext>
            </a:extLst>
          </p:cNvPr>
          <p:cNvSpPr/>
          <p:nvPr/>
        </p:nvSpPr>
        <p:spPr>
          <a:xfrm>
            <a:off x="629711" y="1647203"/>
            <a:ext cx="2376536" cy="8765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SMASH ISA</a:t>
            </a:r>
            <a:endParaRPr lang="en-CH" sz="3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30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68" grpId="0" animBg="1"/>
      <p:bldP spid="72" grpId="0" animBg="1"/>
      <p:bldP spid="76" grpId="0" animBg="1"/>
      <p:bldP spid="77" grpId="0" animBg="1"/>
      <p:bldP spid="81" grpId="0"/>
      <p:bldP spid="82" grpId="0"/>
      <p:bldP spid="83" grpId="0"/>
      <p:bldP spid="84" grpId="0"/>
      <p:bldP spid="85" grpId="0"/>
      <p:bldP spid="89" grpId="0" animBg="1"/>
      <p:bldP spid="25" grpId="0" animBg="1"/>
      <p:bldP spid="2" grpId="0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33E275-8BAA-443B-B3FB-657F86CA1E01}"/>
              </a:ext>
            </a:extLst>
          </p:cNvPr>
          <p:cNvSpPr/>
          <p:nvPr/>
        </p:nvSpPr>
        <p:spPr>
          <a:xfrm>
            <a:off x="257175" y="1202551"/>
            <a:ext cx="862965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1. Sparse Matrix Basics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5F6D38-D311-4EB7-93B0-2B93933465BF}"/>
              </a:ext>
            </a:extLst>
          </p:cNvPr>
          <p:cNvSpPr/>
          <p:nvPr/>
        </p:nvSpPr>
        <p:spPr>
          <a:xfrm>
            <a:off x="257175" y="4919153"/>
            <a:ext cx="862965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4.</a:t>
            </a:r>
            <a:r>
              <a:rPr lang="tr-TR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Evaluation</a:t>
            </a:r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474A23-CEC6-4E38-868A-533128CD9428}"/>
              </a:ext>
            </a:extLst>
          </p:cNvPr>
          <p:cNvSpPr/>
          <p:nvPr/>
        </p:nvSpPr>
        <p:spPr>
          <a:xfrm>
            <a:off x="257175" y="5527262"/>
            <a:ext cx="862965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5. </a:t>
            </a:r>
            <a:r>
              <a:rPr lang="tr-TR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Conclusion</a:t>
            </a:r>
            <a:endParaRPr lang="en-US" sz="3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6A21BB2-52E7-4226-BF20-CA6523E08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Presentation Outline</a:t>
            </a:r>
            <a:endParaRPr lang="en-C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B8D11E-FDE7-4027-9432-048FD398E2D7}"/>
              </a:ext>
            </a:extLst>
          </p:cNvPr>
          <p:cNvSpPr/>
          <p:nvPr/>
        </p:nvSpPr>
        <p:spPr>
          <a:xfrm>
            <a:off x="257175" y="1784388"/>
            <a:ext cx="862965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2. Compression Formats &amp; Shortcomings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0181FC-5AFB-4A72-95FE-999E8C0FBB47}"/>
              </a:ext>
            </a:extLst>
          </p:cNvPr>
          <p:cNvSpPr/>
          <p:nvPr/>
        </p:nvSpPr>
        <p:spPr>
          <a:xfrm>
            <a:off x="257175" y="2366225"/>
            <a:ext cx="8629650" cy="5486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3. SMASH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283ED0-C27B-4449-B12F-AD7E82B0E41F}"/>
              </a:ext>
            </a:extLst>
          </p:cNvPr>
          <p:cNvSpPr/>
          <p:nvPr/>
        </p:nvSpPr>
        <p:spPr>
          <a:xfrm>
            <a:off x="1359588" y="3004457"/>
            <a:ext cx="7527237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 Software Compression Scheme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04BF48-6E72-4EEB-A3C7-97573CDC7DDF}"/>
              </a:ext>
            </a:extLst>
          </p:cNvPr>
          <p:cNvSpPr/>
          <p:nvPr/>
        </p:nvSpPr>
        <p:spPr>
          <a:xfrm>
            <a:off x="1359588" y="3642689"/>
            <a:ext cx="7527237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 Hardware Acceleration Unit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147FB9-D1DD-4CD0-80AA-878EBFD4D38D}"/>
              </a:ext>
            </a:extLst>
          </p:cNvPr>
          <p:cNvSpPr/>
          <p:nvPr/>
        </p:nvSpPr>
        <p:spPr>
          <a:xfrm>
            <a:off x="1359588" y="4280921"/>
            <a:ext cx="7527237" cy="5486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 Cross-Layer Interface</a:t>
            </a:r>
          </a:p>
        </p:txBody>
      </p:sp>
    </p:spTree>
    <p:extLst>
      <p:ext uri="{BB962C8B-B14F-4D97-AF65-F5344CB8AC3E}">
        <p14:creationId xmlns:p14="http://schemas.microsoft.com/office/powerpoint/2010/main" val="2908714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6554F0-9FDB-42EC-9F83-907A937755F6}"/>
              </a:ext>
            </a:extLst>
          </p:cNvPr>
          <p:cNvSpPr txBox="1"/>
          <p:nvPr/>
        </p:nvSpPr>
        <p:spPr>
          <a:xfrm>
            <a:off x="6570452" y="1988180"/>
            <a:ext cx="1598515" cy="496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25" b="1" dirty="0">
                <a:latin typeface="Courier New" panose="02070309020205020404" pitchFamily="49" charset="0"/>
                <a:cs typeface="Courier New" panose="02070309020205020404" pitchFamily="49" charset="0"/>
              </a:rPr>
              <a:t>MATINFO</a:t>
            </a:r>
            <a:endParaRPr lang="en-CH" sz="2625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4440C6-7A63-468E-A748-C1E092F5E400}"/>
              </a:ext>
            </a:extLst>
          </p:cNvPr>
          <p:cNvSpPr txBox="1"/>
          <p:nvPr/>
        </p:nvSpPr>
        <p:spPr>
          <a:xfrm>
            <a:off x="6570452" y="2330665"/>
            <a:ext cx="1800493" cy="496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25" b="1" dirty="0">
                <a:latin typeface="Courier New" panose="02070309020205020404" pitchFamily="49" charset="0"/>
                <a:cs typeface="Courier New" panose="02070309020205020404" pitchFamily="49" charset="0"/>
              </a:rPr>
              <a:t>BMAPINFO</a:t>
            </a:r>
            <a:endParaRPr lang="en-CH" sz="2625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CB43BE-EB67-4AD0-8766-642B223C5B49}"/>
              </a:ext>
            </a:extLst>
          </p:cNvPr>
          <p:cNvSpPr txBox="1"/>
          <p:nvPr/>
        </p:nvSpPr>
        <p:spPr>
          <a:xfrm>
            <a:off x="6570452" y="2667168"/>
            <a:ext cx="1396536" cy="496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25" b="1" dirty="0">
                <a:latin typeface="Courier New" panose="02070309020205020404" pitchFamily="49" charset="0"/>
                <a:cs typeface="Courier New" panose="02070309020205020404" pitchFamily="49" charset="0"/>
              </a:rPr>
              <a:t>RDBMAP</a:t>
            </a:r>
            <a:endParaRPr lang="en-CH" sz="2625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A9B629-271F-4D79-B26E-6CEDA7CEBC2A}"/>
              </a:ext>
            </a:extLst>
          </p:cNvPr>
          <p:cNvSpPr txBox="1"/>
          <p:nvPr/>
        </p:nvSpPr>
        <p:spPr>
          <a:xfrm>
            <a:off x="6570452" y="3340174"/>
            <a:ext cx="1194558" cy="496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25" b="1" dirty="0">
                <a:latin typeface="Courier New" panose="02070309020205020404" pitchFamily="49" charset="0"/>
                <a:cs typeface="Courier New" panose="02070309020205020404" pitchFamily="49" charset="0"/>
              </a:rPr>
              <a:t>RDIND</a:t>
            </a:r>
            <a:endParaRPr lang="en-CH" sz="2625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C8C43C-48FA-4B98-8324-F29AA9097D1A}"/>
              </a:ext>
            </a:extLst>
          </p:cNvPr>
          <p:cNvSpPr txBox="1"/>
          <p:nvPr/>
        </p:nvSpPr>
        <p:spPr>
          <a:xfrm>
            <a:off x="6570452" y="2986741"/>
            <a:ext cx="1194558" cy="496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25" b="1" dirty="0">
                <a:latin typeface="Courier New" panose="02070309020205020404" pitchFamily="49" charset="0"/>
                <a:cs typeface="Courier New" panose="02070309020205020404" pitchFamily="49" charset="0"/>
              </a:rPr>
              <a:t>PBMAP</a:t>
            </a:r>
            <a:endParaRPr lang="en-CH" sz="2625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6FF024E-A416-4EEC-9C25-405DF079C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SMASH: Cross-Layer Interface</a:t>
            </a:r>
            <a:endParaRPr lang="en-CH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AC1F07-90F0-4592-90EB-C6EEA394AE3A}"/>
              </a:ext>
            </a:extLst>
          </p:cNvPr>
          <p:cNvSpPr/>
          <p:nvPr/>
        </p:nvSpPr>
        <p:spPr>
          <a:xfrm>
            <a:off x="169011" y="1362249"/>
            <a:ext cx="564396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Need for a cross-layer interface that enables software to </a:t>
            </a:r>
            <a:r>
              <a:rPr lang="en-US" sz="2300" u="sng" dirty="0">
                <a:latin typeface="Segoe UI" panose="020B0502040204020203" pitchFamily="34" charset="0"/>
                <a:cs typeface="Segoe UI" panose="020B0502040204020203" pitchFamily="34" charset="0"/>
              </a:rPr>
              <a:t>control the BMU</a:t>
            </a:r>
          </a:p>
          <a:p>
            <a:endParaRPr lang="en-US" sz="23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Communicate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 the 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parameters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needed to calculate the index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Query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 the BMU to </a:t>
            </a:r>
            <a:r>
              <a:rPr lang="en-US" sz="23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retrieve the index</a:t>
            </a:r>
            <a:r>
              <a:rPr lang="en-US" sz="2300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of the next non-zero element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H" sz="2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78505C-D7C8-43A8-A8F2-B3339D3C89B7}"/>
              </a:ext>
            </a:extLst>
          </p:cNvPr>
          <p:cNvSpPr/>
          <p:nvPr/>
        </p:nvSpPr>
        <p:spPr>
          <a:xfrm>
            <a:off x="22078" y="4248645"/>
            <a:ext cx="9099844" cy="176320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latin typeface="Segoe UI" panose="020B0502040204020203" pitchFamily="34" charset="0"/>
                <a:cs typeface="Segoe UI" panose="020B0502040204020203" pitchFamily="34" charset="0"/>
              </a:rPr>
              <a:t>Enables SMASH to flexibly accelerate </a:t>
            </a:r>
          </a:p>
          <a:p>
            <a:pPr algn="ctr"/>
            <a:r>
              <a:rPr lang="en-US" sz="3500" b="1" dirty="0">
                <a:latin typeface="Segoe UI" panose="020B0502040204020203" pitchFamily="34" charset="0"/>
                <a:cs typeface="Segoe UI" panose="020B0502040204020203" pitchFamily="34" charset="0"/>
              </a:rPr>
              <a:t>a diverse range of operations </a:t>
            </a:r>
          </a:p>
          <a:p>
            <a:pPr algn="ctr"/>
            <a:r>
              <a:rPr lang="en-US" sz="3500" b="1" dirty="0">
                <a:latin typeface="Segoe UI" panose="020B0502040204020203" pitchFamily="34" charset="0"/>
                <a:cs typeface="Segoe UI" panose="020B0502040204020203" pitchFamily="34" charset="0"/>
              </a:rPr>
              <a:t>on any sparse matrix</a:t>
            </a:r>
            <a:endParaRPr lang="en-CH" sz="3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F474277-E36C-419F-A44A-2B1E009167AA}"/>
              </a:ext>
            </a:extLst>
          </p:cNvPr>
          <p:cNvSpPr/>
          <p:nvPr/>
        </p:nvSpPr>
        <p:spPr>
          <a:xfrm>
            <a:off x="6145516" y="1260747"/>
            <a:ext cx="2448386" cy="73945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SMASH ISA</a:t>
            </a:r>
            <a:endParaRPr lang="en-CH" sz="3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78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2" grpId="0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33E275-8BAA-443B-B3FB-657F86CA1E01}"/>
              </a:ext>
            </a:extLst>
          </p:cNvPr>
          <p:cNvSpPr/>
          <p:nvPr/>
        </p:nvSpPr>
        <p:spPr>
          <a:xfrm>
            <a:off x="257175" y="1202551"/>
            <a:ext cx="862965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1. Sparse Matrix Basics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5F6D38-D311-4EB7-93B0-2B93933465BF}"/>
              </a:ext>
            </a:extLst>
          </p:cNvPr>
          <p:cNvSpPr/>
          <p:nvPr/>
        </p:nvSpPr>
        <p:spPr>
          <a:xfrm>
            <a:off x="257175" y="4919153"/>
            <a:ext cx="8629650" cy="5486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4.</a:t>
            </a:r>
            <a:r>
              <a:rPr lang="tr-TR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Evaluation</a:t>
            </a:r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474A23-CEC6-4E38-868A-533128CD9428}"/>
              </a:ext>
            </a:extLst>
          </p:cNvPr>
          <p:cNvSpPr/>
          <p:nvPr/>
        </p:nvSpPr>
        <p:spPr>
          <a:xfrm>
            <a:off x="257175" y="5527262"/>
            <a:ext cx="862965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5. </a:t>
            </a:r>
            <a:r>
              <a:rPr lang="tr-TR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Conclusion</a:t>
            </a:r>
            <a:endParaRPr lang="en-US" sz="3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6A21BB2-52E7-4226-BF20-CA6523E08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Presentation Outline</a:t>
            </a:r>
            <a:endParaRPr lang="en-C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B8D11E-FDE7-4027-9432-048FD398E2D7}"/>
              </a:ext>
            </a:extLst>
          </p:cNvPr>
          <p:cNvSpPr/>
          <p:nvPr/>
        </p:nvSpPr>
        <p:spPr>
          <a:xfrm>
            <a:off x="257175" y="1784388"/>
            <a:ext cx="862965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2. Compression Formats &amp; Shortcomings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0181FC-5AFB-4A72-95FE-999E8C0FBB47}"/>
              </a:ext>
            </a:extLst>
          </p:cNvPr>
          <p:cNvSpPr/>
          <p:nvPr/>
        </p:nvSpPr>
        <p:spPr>
          <a:xfrm>
            <a:off x="257175" y="2366225"/>
            <a:ext cx="862965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3. SMASH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283ED0-C27B-4449-B12F-AD7E82B0E41F}"/>
              </a:ext>
            </a:extLst>
          </p:cNvPr>
          <p:cNvSpPr/>
          <p:nvPr/>
        </p:nvSpPr>
        <p:spPr>
          <a:xfrm>
            <a:off x="1359588" y="3004457"/>
            <a:ext cx="7527237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 Software Compression Scheme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04BF48-6E72-4EEB-A3C7-97573CDC7DDF}"/>
              </a:ext>
            </a:extLst>
          </p:cNvPr>
          <p:cNvSpPr/>
          <p:nvPr/>
        </p:nvSpPr>
        <p:spPr>
          <a:xfrm>
            <a:off x="1359588" y="3642689"/>
            <a:ext cx="7527237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 Hardware Acceleration Unit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147FB9-D1DD-4CD0-80AA-878EBFD4D38D}"/>
              </a:ext>
            </a:extLst>
          </p:cNvPr>
          <p:cNvSpPr/>
          <p:nvPr/>
        </p:nvSpPr>
        <p:spPr>
          <a:xfrm>
            <a:off x="1359588" y="4280921"/>
            <a:ext cx="7527237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 Cross-Layer Interface</a:t>
            </a:r>
          </a:p>
        </p:txBody>
      </p:sp>
    </p:spTree>
    <p:extLst>
      <p:ext uri="{BB962C8B-B14F-4D97-AF65-F5344CB8AC3E}">
        <p14:creationId xmlns:p14="http://schemas.microsoft.com/office/powerpoint/2010/main" val="1865205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8A2CE-7470-43C9-839D-67A8674CF86A}"/>
              </a:ext>
            </a:extLst>
          </p:cNvPr>
          <p:cNvSpPr txBox="1">
            <a:spLocks/>
          </p:cNvSpPr>
          <p:nvPr/>
        </p:nvSpPr>
        <p:spPr>
          <a:xfrm>
            <a:off x="130463" y="968235"/>
            <a:ext cx="9168492" cy="463661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Simulato</a:t>
            </a: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r: </a:t>
            </a:r>
            <a:r>
              <a:rPr lang="en-US" sz="25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ZSim</a:t>
            </a:r>
            <a:r>
              <a:rPr lang="en-US" sz="2500" dirty="0">
                <a:latin typeface="Segoe UI" panose="020B0502040204020203" pitchFamily="34" charset="0"/>
                <a:cs typeface="Segoe UI" panose="020B0502040204020203" pitchFamily="34" charset="0"/>
              </a:rPr>
              <a:t> S</a:t>
            </a:r>
            <a:r>
              <a:rPr lang="tr-TR" sz="2500" dirty="0">
                <a:latin typeface="Segoe UI" panose="020B0502040204020203" pitchFamily="34" charset="0"/>
                <a:cs typeface="Segoe UI" panose="020B0502040204020203" pitchFamily="34" charset="0"/>
              </a:rPr>
              <a:t>imulator</a:t>
            </a:r>
            <a:r>
              <a:rPr lang="en-US" sz="2500" dirty="0">
                <a:latin typeface="Segoe UI" panose="020B0502040204020203" pitchFamily="34" charset="0"/>
                <a:cs typeface="Segoe UI" panose="020B0502040204020203" pitchFamily="34" charset="0"/>
              </a:rPr>
              <a:t> [1]</a:t>
            </a:r>
            <a:endParaRPr lang="en-US" sz="2500" b="1" kern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tr-TR" sz="2800" b="1" kern="0" dirty="0">
                <a:latin typeface="Segoe UI" panose="020B0502040204020203" pitchFamily="34" charset="0"/>
                <a:cs typeface="Segoe UI" panose="020B0502040204020203" pitchFamily="34" charset="0"/>
              </a:rPr>
              <a:t>Workloads</a:t>
            </a:r>
            <a:r>
              <a:rPr lang="en-US" sz="2800" b="1" kern="0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500" b="1" kern="0" dirty="0">
                <a:latin typeface="Segoe UI" panose="020B0502040204020203" pitchFamily="34" charset="0"/>
                <a:cs typeface="Segoe UI" panose="020B0502040204020203" pitchFamily="34" charset="0"/>
              </a:rPr>
              <a:t>Sparse Matrix Kernels </a:t>
            </a:r>
          </a:p>
          <a:p>
            <a:pPr algn="l"/>
            <a:r>
              <a:rPr lang="en-US" sz="2500" b="1" kern="0" dirty="0">
                <a:latin typeface="Segoe UI" panose="020B0502040204020203" pitchFamily="34" charset="0"/>
                <a:cs typeface="Segoe UI" panose="020B0502040204020203" pitchFamily="34" charset="0"/>
              </a:rPr>
              <a:t>          	    </a:t>
            </a:r>
            <a:r>
              <a:rPr lang="en-US" sz="2500" kern="0" dirty="0" err="1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SpMV</a:t>
            </a:r>
            <a:r>
              <a:rPr lang="en-US" sz="2500" kern="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&amp; </a:t>
            </a:r>
            <a:r>
              <a:rPr lang="en-US" sz="2500" kern="0" dirty="0" err="1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SpMM</a:t>
            </a:r>
            <a:r>
              <a:rPr lang="en-US" sz="2500" kern="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500" kern="0" dirty="0">
                <a:latin typeface="Segoe UI" panose="020B0502040204020203" pitchFamily="34" charset="0"/>
                <a:cs typeface="Segoe UI" panose="020B0502040204020203" pitchFamily="34" charset="0"/>
              </a:rPr>
              <a:t>from TACO [2]</a:t>
            </a:r>
          </a:p>
          <a:p>
            <a:pPr algn="l">
              <a:spcBef>
                <a:spcPts val="0"/>
              </a:spcBef>
            </a:pPr>
            <a:endParaRPr lang="en-US" sz="2500" kern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500" b="1" kern="0" dirty="0">
                <a:latin typeface="Segoe UI" panose="020B0502040204020203" pitchFamily="34" charset="0"/>
                <a:cs typeface="Segoe UI" panose="020B0502040204020203" pitchFamily="34" charset="0"/>
              </a:rPr>
              <a:t>Graph Applications</a:t>
            </a:r>
          </a:p>
          <a:p>
            <a:pPr lvl="1" algn="l"/>
            <a:r>
              <a:rPr lang="en-US" sz="2500" kern="0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2500" kern="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PageRank &amp; Betweenness Centrality </a:t>
            </a:r>
            <a:r>
              <a:rPr lang="en-US" sz="2500" kern="0" dirty="0">
                <a:latin typeface="Segoe UI" panose="020B0502040204020203" pitchFamily="34" charset="0"/>
                <a:cs typeface="Segoe UI" panose="020B0502040204020203" pitchFamily="34" charset="0"/>
              </a:rPr>
              <a:t>from </a:t>
            </a:r>
            <a:r>
              <a:rPr lang="en-US" sz="25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Ligra</a:t>
            </a:r>
            <a:r>
              <a:rPr lang="en-US" sz="2500" kern="0" dirty="0">
                <a:latin typeface="Segoe UI" panose="020B0502040204020203" pitchFamily="34" charset="0"/>
                <a:cs typeface="Segoe UI" panose="020B0502040204020203" pitchFamily="34" charset="0"/>
              </a:rPr>
              <a:t> [3]</a:t>
            </a:r>
          </a:p>
          <a:p>
            <a:pPr lvl="1" algn="l"/>
            <a:endParaRPr lang="en-US" sz="2500" b="1" kern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US" sz="2800" b="1" kern="0" dirty="0">
                <a:latin typeface="Segoe UI" panose="020B0502040204020203" pitchFamily="34" charset="0"/>
                <a:cs typeface="Segoe UI" panose="020B0502040204020203" pitchFamily="34" charset="0"/>
              </a:rPr>
              <a:t>Input datasets:</a:t>
            </a:r>
          </a:p>
          <a:p>
            <a:pPr lvl="1" algn="l"/>
            <a:r>
              <a:rPr lang="en-US" sz="2500" kern="0" dirty="0">
                <a:latin typeface="Segoe UI" panose="020B0502040204020203" pitchFamily="34" charset="0"/>
                <a:cs typeface="Segoe UI" panose="020B0502040204020203" pitchFamily="34" charset="0"/>
              </a:rPr>
              <a:t>      </a:t>
            </a:r>
            <a:r>
              <a:rPr lang="en-US" sz="2500" kern="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 diverse sparse matrices </a:t>
            </a:r>
            <a:r>
              <a:rPr lang="en-US" sz="2500" kern="0" dirty="0">
                <a:latin typeface="Segoe UI" panose="020B0502040204020203" pitchFamily="34" charset="0"/>
                <a:cs typeface="Segoe UI" panose="020B0502040204020203" pitchFamily="34" charset="0"/>
              </a:rPr>
              <a:t>&amp; </a:t>
            </a:r>
            <a:r>
              <a:rPr lang="en-US" sz="2500" kern="0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 graphs</a:t>
            </a:r>
          </a:p>
          <a:p>
            <a:pPr lvl="1" algn="l"/>
            <a:r>
              <a:rPr lang="en-US" sz="2500" kern="0" dirty="0">
                <a:latin typeface="Segoe UI" panose="020B0502040204020203" pitchFamily="34" charset="0"/>
                <a:cs typeface="Segoe UI" panose="020B0502040204020203" pitchFamily="34" charset="0"/>
              </a:rPr>
              <a:t>      from the Sparse Suite Collection [4]</a:t>
            </a:r>
          </a:p>
          <a:p>
            <a:pPr lvl="1" algn="l"/>
            <a:r>
              <a:rPr lang="en-US" sz="2500" kern="0" dirty="0">
                <a:latin typeface="Segoe UI" panose="020B0502040204020203" pitchFamily="34" charset="0"/>
                <a:cs typeface="Segoe UI" panose="020B0502040204020203" pitchFamily="34" charset="0"/>
              </a:rPr>
              <a:t>     </a:t>
            </a:r>
            <a:endParaRPr lang="tr-TR" sz="2500" kern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en-US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B449A29-E4B1-4702-90FD-B6BB0D7D7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Methodology</a:t>
            </a:r>
            <a:endParaRPr lang="en-CH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7157E9-E16C-4D52-A5B2-A905A564280A}"/>
              </a:ext>
            </a:extLst>
          </p:cNvPr>
          <p:cNvSpPr txBox="1"/>
          <p:nvPr/>
        </p:nvSpPr>
        <p:spPr>
          <a:xfrm>
            <a:off x="1937771" y="6107764"/>
            <a:ext cx="5892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[1] Sanchez et al. “</a:t>
            </a:r>
            <a:r>
              <a:rPr lang="en-US" sz="1000" dirty="0" err="1"/>
              <a:t>ZSim</a:t>
            </a:r>
            <a:r>
              <a:rPr lang="en-US" sz="1000" dirty="0"/>
              <a:t>: Fast and Accurate Microarchitectural Simulation of Thousand-Core Systems” ISCA‘13</a:t>
            </a:r>
            <a:r>
              <a:rPr lang="en-US" sz="1000" i="1" dirty="0"/>
              <a:t> </a:t>
            </a:r>
          </a:p>
          <a:p>
            <a:r>
              <a:rPr lang="en-US" sz="1000" i="1" dirty="0"/>
              <a:t>[2] </a:t>
            </a:r>
            <a:r>
              <a:rPr lang="en-US" sz="1000" i="1" dirty="0" err="1"/>
              <a:t>Kjolstad</a:t>
            </a:r>
            <a:r>
              <a:rPr lang="en-US" sz="1000" i="1" dirty="0"/>
              <a:t> et al. “ </a:t>
            </a:r>
            <a:r>
              <a:rPr lang="en-US" sz="1000" dirty="0"/>
              <a:t>taco: A Tool to Generate Tensor Algebra Kernels“ ASE’17</a:t>
            </a:r>
            <a:endParaRPr lang="en-US" sz="1000" i="1" dirty="0"/>
          </a:p>
          <a:p>
            <a:r>
              <a:rPr lang="en-US" sz="1000" i="1" dirty="0"/>
              <a:t>[3] Shun et al. “</a:t>
            </a:r>
            <a:r>
              <a:rPr lang="en-US" sz="1000" i="1" dirty="0" err="1"/>
              <a:t>Ligra</a:t>
            </a:r>
            <a:r>
              <a:rPr lang="en-US" sz="1000" i="1" dirty="0"/>
              <a:t>: A Lightweight Graph Processing Framework for Shared Memory” PPoPP’13</a:t>
            </a:r>
          </a:p>
          <a:p>
            <a:r>
              <a:rPr lang="en-US" sz="1000" i="1" dirty="0"/>
              <a:t>[4] Davis et al. “The University of Florida Sparse Matrix Collection” TOMS’11</a:t>
            </a:r>
          </a:p>
          <a:p>
            <a:br>
              <a:rPr lang="en-US" sz="1000" dirty="0"/>
            </a:br>
            <a:endParaRPr lang="en-CH" sz="1000" i="1" dirty="0"/>
          </a:p>
        </p:txBody>
      </p:sp>
    </p:spTree>
    <p:extLst>
      <p:ext uri="{BB962C8B-B14F-4D97-AF65-F5344CB8AC3E}">
        <p14:creationId xmlns:p14="http://schemas.microsoft.com/office/powerpoint/2010/main" val="16852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B449A29-E4B1-4702-90FD-B6BB0D7D7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Evaluated Sparse Matrices</a:t>
            </a:r>
            <a:endParaRPr lang="en-CH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A5A658-D90A-4B47-BE60-D8CD4B858E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59" t="16834" r="31827" b="17620"/>
          <a:stretch/>
        </p:blipFill>
        <p:spPr>
          <a:xfrm>
            <a:off x="1226532" y="1191358"/>
            <a:ext cx="6435964" cy="5029834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865E048-A19B-4D90-B7FA-F8A32F8ABC73}"/>
              </a:ext>
            </a:extLst>
          </p:cNvPr>
          <p:cNvCxnSpPr/>
          <p:nvPr/>
        </p:nvCxnSpPr>
        <p:spPr>
          <a:xfrm flipH="1">
            <a:off x="7108372" y="2215243"/>
            <a:ext cx="865414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C674DDB-77FC-4065-AC54-9D1D7876BA03}"/>
              </a:ext>
            </a:extLst>
          </p:cNvPr>
          <p:cNvCxnSpPr/>
          <p:nvPr/>
        </p:nvCxnSpPr>
        <p:spPr>
          <a:xfrm flipH="1">
            <a:off x="7108372" y="5981700"/>
            <a:ext cx="865414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BEBCB5-2464-40D7-85A4-0AB696BF90BA}"/>
              </a:ext>
            </a:extLst>
          </p:cNvPr>
          <p:cNvCxnSpPr/>
          <p:nvPr/>
        </p:nvCxnSpPr>
        <p:spPr>
          <a:xfrm>
            <a:off x="7973786" y="2215243"/>
            <a:ext cx="0" cy="3766457"/>
          </a:xfrm>
          <a:prstGeom prst="line">
            <a:avLst/>
          </a:prstGeom>
          <a:ln w="412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43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BD848A-33F3-4DF0-A68B-CB6ABD7A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7" y="132334"/>
            <a:ext cx="9165489" cy="606084"/>
          </a:xfrm>
        </p:spPr>
        <p:txBody>
          <a:bodyPr>
            <a:noAutofit/>
          </a:bodyPr>
          <a:lstStyle/>
          <a:p>
            <a:r>
              <a:rPr lang="en-US" sz="3600" dirty="0"/>
              <a:t>Performance Improvement Using SMASH</a:t>
            </a:r>
            <a:endParaRPr lang="en-CH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48BBB8-AAAD-413D-A4B9-D89CE3CCFEFD}"/>
              </a:ext>
            </a:extLst>
          </p:cNvPr>
          <p:cNvSpPr/>
          <p:nvPr/>
        </p:nvSpPr>
        <p:spPr>
          <a:xfrm>
            <a:off x="22078" y="4762499"/>
            <a:ext cx="9099844" cy="15784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SMASH provides significant performance improvements over state-of-the-art formats</a:t>
            </a:r>
            <a:endParaRPr lang="en-CH" sz="3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C4041AC-988B-47F7-87CD-CC29113BF9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709770"/>
              </p:ext>
            </p:extLst>
          </p:nvPr>
        </p:nvGraphicFramePr>
        <p:xfrm>
          <a:off x="1267798" y="801564"/>
          <a:ext cx="7065215" cy="3960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66CD8D-CB18-4394-8CA9-DC1763D9458C}"/>
              </a:ext>
            </a:extLst>
          </p:cNvPr>
          <p:cNvCxnSpPr>
            <a:cxnSpLocks/>
          </p:cNvCxnSpPr>
          <p:nvPr/>
        </p:nvCxnSpPr>
        <p:spPr>
          <a:xfrm>
            <a:off x="2729687" y="2573668"/>
            <a:ext cx="5157677" cy="0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04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4" grpId="0" uiExpand="1">
        <p:bldSub>
          <a:bldChart bld="series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BD848A-33F3-4DF0-A68B-CB6ABD7A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7" y="132334"/>
            <a:ext cx="9165489" cy="606084"/>
          </a:xfrm>
        </p:spPr>
        <p:txBody>
          <a:bodyPr>
            <a:noAutofit/>
          </a:bodyPr>
          <a:lstStyle/>
          <a:p>
            <a:r>
              <a:rPr lang="en-US" sz="3600" dirty="0"/>
              <a:t>Number of Executed Instructions </a:t>
            </a:r>
            <a:endParaRPr lang="en-CH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48BBB8-AAAD-413D-A4B9-D89CE3CCFEFD}"/>
              </a:ext>
            </a:extLst>
          </p:cNvPr>
          <p:cNvSpPr/>
          <p:nvPr/>
        </p:nvSpPr>
        <p:spPr>
          <a:xfrm>
            <a:off x="22078" y="4762499"/>
            <a:ext cx="9099844" cy="15784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latin typeface="Segoe UI" panose="020B0502040204020203" pitchFamily="34" charset="0"/>
                <a:cs typeface="Segoe UI" panose="020B0502040204020203" pitchFamily="34" charset="0"/>
              </a:rPr>
              <a:t>SMASH significantly reduces </a:t>
            </a:r>
          </a:p>
          <a:p>
            <a:pPr algn="ctr"/>
            <a:r>
              <a:rPr lang="en-US" sz="3500" b="1" dirty="0">
                <a:latin typeface="Segoe UI" panose="020B0502040204020203" pitchFamily="34" charset="0"/>
                <a:cs typeface="Segoe UI" panose="020B0502040204020203" pitchFamily="34" charset="0"/>
              </a:rPr>
              <a:t>the number of executed instructions</a:t>
            </a:r>
            <a:endParaRPr lang="en-CH" sz="3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FD82A4F-6626-40FD-B4F7-5E37F36BA5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954775"/>
              </p:ext>
            </p:extLst>
          </p:nvPr>
        </p:nvGraphicFramePr>
        <p:xfrm>
          <a:off x="932418" y="808730"/>
          <a:ext cx="6740885" cy="4007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8964D8-D35F-4AEB-A297-7DB6EBBA5283}"/>
              </a:ext>
            </a:extLst>
          </p:cNvPr>
          <p:cNvCxnSpPr>
            <a:cxnSpLocks/>
          </p:cNvCxnSpPr>
          <p:nvPr/>
        </p:nvCxnSpPr>
        <p:spPr>
          <a:xfrm>
            <a:off x="2346810" y="1965570"/>
            <a:ext cx="5157677" cy="0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04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4" grpId="0" uiExpand="1">
        <p:bldSub>
          <a:bldChart bld="series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33E275-8BAA-443B-B3FB-657F86CA1E01}"/>
              </a:ext>
            </a:extLst>
          </p:cNvPr>
          <p:cNvSpPr/>
          <p:nvPr/>
        </p:nvSpPr>
        <p:spPr>
          <a:xfrm>
            <a:off x="257175" y="1627094"/>
            <a:ext cx="8629650" cy="5486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1. Sparse Matrix Basics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5F6D38-D311-4EB7-93B0-2B93933465BF}"/>
              </a:ext>
            </a:extLst>
          </p:cNvPr>
          <p:cNvSpPr/>
          <p:nvPr/>
        </p:nvSpPr>
        <p:spPr>
          <a:xfrm>
            <a:off x="257175" y="3372605"/>
            <a:ext cx="862965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4.</a:t>
            </a:r>
            <a:r>
              <a:rPr lang="tr-TR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Evaluation</a:t>
            </a:r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474A23-CEC6-4E38-868A-533128CD9428}"/>
              </a:ext>
            </a:extLst>
          </p:cNvPr>
          <p:cNvSpPr/>
          <p:nvPr/>
        </p:nvSpPr>
        <p:spPr>
          <a:xfrm>
            <a:off x="257175" y="3980714"/>
            <a:ext cx="862965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5. </a:t>
            </a:r>
            <a:r>
              <a:rPr lang="tr-TR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Conclusion</a:t>
            </a:r>
            <a:endParaRPr lang="en-US" sz="3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6A21BB2-52E7-4226-BF20-CA6523E08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Presentation Outline</a:t>
            </a:r>
            <a:endParaRPr lang="en-C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B8D11E-FDE7-4027-9432-048FD398E2D7}"/>
              </a:ext>
            </a:extLst>
          </p:cNvPr>
          <p:cNvSpPr/>
          <p:nvPr/>
        </p:nvSpPr>
        <p:spPr>
          <a:xfrm>
            <a:off x="257175" y="2208931"/>
            <a:ext cx="862965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2. Compression Formats &amp; Shortcomings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0181FC-5AFB-4A72-95FE-999E8C0FBB47}"/>
              </a:ext>
            </a:extLst>
          </p:cNvPr>
          <p:cNvSpPr/>
          <p:nvPr/>
        </p:nvSpPr>
        <p:spPr>
          <a:xfrm>
            <a:off x="257175" y="2790768"/>
            <a:ext cx="862965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3. SMASH</a:t>
            </a:r>
          </a:p>
        </p:txBody>
      </p:sp>
    </p:spTree>
    <p:extLst>
      <p:ext uri="{BB962C8B-B14F-4D97-AF65-F5344CB8AC3E}">
        <p14:creationId xmlns:p14="http://schemas.microsoft.com/office/powerpoint/2010/main" val="476454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B8ADE9D-60CC-4D29-AC13-675A5D91B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721410"/>
              </p:ext>
            </p:extLst>
          </p:nvPr>
        </p:nvGraphicFramePr>
        <p:xfrm>
          <a:off x="733603" y="1047749"/>
          <a:ext cx="7237639" cy="371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C96C575F-95AC-4D3D-ADA1-40AD15328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Sparsity Sweep for </a:t>
            </a:r>
            <a:r>
              <a:rPr lang="en-US" dirty="0" err="1"/>
              <a:t>SpMV</a:t>
            </a:r>
            <a:endParaRPr lang="en-CH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5A5EF2-E7AB-4377-ADB2-7D63CE7F2171}"/>
              </a:ext>
            </a:extLst>
          </p:cNvPr>
          <p:cNvSpPr/>
          <p:nvPr/>
        </p:nvSpPr>
        <p:spPr>
          <a:xfrm>
            <a:off x="22078" y="4762499"/>
            <a:ext cx="9099844" cy="15784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latin typeface="Segoe UI" panose="020B0502040204020203" pitchFamily="34" charset="0"/>
                <a:cs typeface="Segoe UI" panose="020B0502040204020203" pitchFamily="34" charset="0"/>
              </a:rPr>
              <a:t>SMASH provides speedups regardless </a:t>
            </a:r>
          </a:p>
          <a:p>
            <a:pPr algn="ctr"/>
            <a:r>
              <a:rPr lang="en-US" sz="3500" b="1" dirty="0">
                <a:latin typeface="Segoe UI" panose="020B0502040204020203" pitchFamily="34" charset="0"/>
                <a:cs typeface="Segoe UI" panose="020B0502040204020203" pitchFamily="34" charset="0"/>
              </a:rPr>
              <a:t>of the sparsity of the matrix</a:t>
            </a:r>
            <a:endParaRPr lang="en-CH" sz="3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86F918-307A-4835-BCE8-4505C5DD7349}"/>
              </a:ext>
            </a:extLst>
          </p:cNvPr>
          <p:cNvCxnSpPr>
            <a:cxnSpLocks/>
          </p:cNvCxnSpPr>
          <p:nvPr/>
        </p:nvCxnSpPr>
        <p:spPr>
          <a:xfrm>
            <a:off x="1918889" y="2627721"/>
            <a:ext cx="5914321" cy="0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"/>
        </p:bldSub>
      </p:bldGraphic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F32020-383A-4885-A8DC-5256E6C9291D}"/>
              </a:ext>
            </a:extLst>
          </p:cNvPr>
          <p:cNvSpPr txBox="1"/>
          <p:nvPr/>
        </p:nvSpPr>
        <p:spPr>
          <a:xfrm>
            <a:off x="128579" y="1309970"/>
            <a:ext cx="706244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SMASH configuration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Support for 4 matrices in the BMU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256 bytes / SRAM buffer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140 bytes for registers &amp; counters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87315E-2449-4451-BBDC-612A74F1A2CC}"/>
              </a:ext>
            </a:extLst>
          </p:cNvPr>
          <p:cNvSpPr/>
          <p:nvPr/>
        </p:nvSpPr>
        <p:spPr>
          <a:xfrm>
            <a:off x="61214" y="3651237"/>
            <a:ext cx="90215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0.076% </a:t>
            </a: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area overhead over an Intel Xeon CPU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F89B52-85CE-463E-BCE8-CBEE273A6C76}"/>
              </a:ext>
            </a:extLst>
          </p:cNvPr>
          <p:cNvSpPr/>
          <p:nvPr/>
        </p:nvSpPr>
        <p:spPr>
          <a:xfrm>
            <a:off x="0" y="4339121"/>
            <a:ext cx="9144000" cy="14125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SMASH incurs negligible area overhead</a:t>
            </a:r>
            <a:endParaRPr lang="en-CH" sz="35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66FAEFC-A511-4BF7-A6BF-61A37D170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Hardware Area Overhead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66024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61AF63-818F-4418-9D4D-57505B1B096D}"/>
              </a:ext>
            </a:extLst>
          </p:cNvPr>
          <p:cNvSpPr txBox="1"/>
          <p:nvPr/>
        </p:nvSpPr>
        <p:spPr>
          <a:xfrm>
            <a:off x="169011" y="1729679"/>
            <a:ext cx="8984265" cy="38625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5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Compression ratio sensitivity analysis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5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Distribution of non-zero elements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5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Detailed results for </a:t>
            </a:r>
            <a:r>
              <a:rPr lang="en-US" sz="35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SpMM</a:t>
            </a:r>
            <a:endParaRPr lang="en-US" sz="3500" dirty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5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Conversion from CSR to SMASH overhead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5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Software-only approaches executed </a:t>
            </a:r>
          </a:p>
          <a:p>
            <a:r>
              <a:rPr lang="en-US" sz="35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   in a real machine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500" b="1" dirty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1BF64E-423C-412B-B341-367F98F05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Results in the Paper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69064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33E275-8BAA-443B-B3FB-657F86CA1E01}"/>
              </a:ext>
            </a:extLst>
          </p:cNvPr>
          <p:cNvSpPr/>
          <p:nvPr/>
        </p:nvSpPr>
        <p:spPr>
          <a:xfrm>
            <a:off x="257175" y="1202551"/>
            <a:ext cx="862965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1. Sparse Matrix Basics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5F6D38-D311-4EB7-93B0-2B93933465BF}"/>
              </a:ext>
            </a:extLst>
          </p:cNvPr>
          <p:cNvSpPr/>
          <p:nvPr/>
        </p:nvSpPr>
        <p:spPr>
          <a:xfrm>
            <a:off x="257175" y="4919153"/>
            <a:ext cx="862965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4.</a:t>
            </a:r>
            <a:r>
              <a:rPr lang="tr-TR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Evaluation</a:t>
            </a:r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474A23-CEC6-4E38-868A-533128CD9428}"/>
              </a:ext>
            </a:extLst>
          </p:cNvPr>
          <p:cNvSpPr/>
          <p:nvPr/>
        </p:nvSpPr>
        <p:spPr>
          <a:xfrm>
            <a:off x="257175" y="5527262"/>
            <a:ext cx="8629650" cy="5486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5. </a:t>
            </a:r>
            <a:r>
              <a:rPr lang="tr-TR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Conclusion</a:t>
            </a:r>
            <a:endParaRPr lang="en-US" sz="3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6A21BB2-52E7-4226-BF20-CA6523E08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Presentation Outline</a:t>
            </a:r>
            <a:endParaRPr lang="en-C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B8D11E-FDE7-4027-9432-048FD398E2D7}"/>
              </a:ext>
            </a:extLst>
          </p:cNvPr>
          <p:cNvSpPr/>
          <p:nvPr/>
        </p:nvSpPr>
        <p:spPr>
          <a:xfrm>
            <a:off x="257175" y="1784388"/>
            <a:ext cx="862965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2. Compression Formats &amp; Shortcomings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0181FC-5AFB-4A72-95FE-999E8C0FBB47}"/>
              </a:ext>
            </a:extLst>
          </p:cNvPr>
          <p:cNvSpPr/>
          <p:nvPr/>
        </p:nvSpPr>
        <p:spPr>
          <a:xfrm>
            <a:off x="257175" y="2366225"/>
            <a:ext cx="862965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3. SMASH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283ED0-C27B-4449-B12F-AD7E82B0E41F}"/>
              </a:ext>
            </a:extLst>
          </p:cNvPr>
          <p:cNvSpPr/>
          <p:nvPr/>
        </p:nvSpPr>
        <p:spPr>
          <a:xfrm>
            <a:off x="1359588" y="3004457"/>
            <a:ext cx="7527237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 Software Compression Scheme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04BF48-6E72-4EEB-A3C7-97573CDC7DDF}"/>
              </a:ext>
            </a:extLst>
          </p:cNvPr>
          <p:cNvSpPr/>
          <p:nvPr/>
        </p:nvSpPr>
        <p:spPr>
          <a:xfrm>
            <a:off x="1359588" y="3642689"/>
            <a:ext cx="7527237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 Hardware Acceleration Unit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147FB9-D1DD-4CD0-80AA-878EBFD4D38D}"/>
              </a:ext>
            </a:extLst>
          </p:cNvPr>
          <p:cNvSpPr/>
          <p:nvPr/>
        </p:nvSpPr>
        <p:spPr>
          <a:xfrm>
            <a:off x="1359588" y="4280921"/>
            <a:ext cx="7527237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 Cross-layer Interface</a:t>
            </a:r>
          </a:p>
        </p:txBody>
      </p:sp>
    </p:spTree>
    <p:extLst>
      <p:ext uri="{BB962C8B-B14F-4D97-AF65-F5344CB8AC3E}">
        <p14:creationId xmlns:p14="http://schemas.microsoft.com/office/powerpoint/2010/main" val="352815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F0E3CE3-2F25-4A1A-9C49-06B94DD1B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&amp; Conclusion</a:t>
            </a:r>
            <a:endParaRPr lang="en-CH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B895A4-F716-46C2-A01B-30D609FF1DC6}"/>
              </a:ext>
            </a:extLst>
          </p:cNvPr>
          <p:cNvSpPr txBox="1"/>
          <p:nvPr/>
        </p:nvSpPr>
        <p:spPr>
          <a:xfrm>
            <a:off x="169011" y="949207"/>
            <a:ext cx="88946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Many important workloads heavily make use of 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sparse matrices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A5B588-C85F-48D4-B868-B093E3EFD0FA}"/>
              </a:ext>
            </a:extLst>
          </p:cNvPr>
          <p:cNvSpPr txBox="1"/>
          <p:nvPr/>
        </p:nvSpPr>
        <p:spPr>
          <a:xfrm>
            <a:off x="169011" y="1972141"/>
            <a:ext cx="872331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Shortcomings of existing compression formats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Expensive discovery of the positions of non-zero elements </a:t>
            </a:r>
            <a:r>
              <a:rPr lang="en-US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Narrow applicability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36969E-CE13-4194-841D-3C951B739649}"/>
              </a:ext>
            </a:extLst>
          </p:cNvPr>
          <p:cNvSpPr txBox="1"/>
          <p:nvPr/>
        </p:nvSpPr>
        <p:spPr>
          <a:xfrm>
            <a:off x="169010" y="3034310"/>
            <a:ext cx="8723316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SMASH</a:t>
            </a: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: hardware/software cooperative mechanism for efficient </a:t>
            </a:r>
          </a:p>
          <a:p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                   sparse matrix storage and computation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b="1" i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Software</a:t>
            </a: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: Efficient compression scheme using </a:t>
            </a:r>
          </a:p>
          <a:p>
            <a:pPr lvl="1"/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                     </a:t>
            </a:r>
            <a:r>
              <a:rPr lang="en-US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a hierarchy of bitmaps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b="1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Hardware</a:t>
            </a:r>
            <a:r>
              <a:rPr lang="en-US" sz="2100" i="1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Hardware unit interprets the </a:t>
            </a:r>
            <a:r>
              <a:rPr lang="en-US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bitmap hierarchy </a:t>
            </a:r>
          </a:p>
          <a:p>
            <a:pPr lvl="1"/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                       and accelerates indexing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ECC882-6025-4CA0-A764-B221C20F655F}"/>
              </a:ext>
            </a:extLst>
          </p:cNvPr>
          <p:cNvSpPr txBox="1"/>
          <p:nvPr/>
        </p:nvSpPr>
        <p:spPr>
          <a:xfrm>
            <a:off x="210342" y="5003760"/>
            <a:ext cx="87233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Performance improvement: </a:t>
            </a:r>
            <a:r>
              <a:rPr lang="en-US" sz="21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38% and 44% </a:t>
            </a: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for </a:t>
            </a:r>
            <a:r>
              <a:rPr lang="en-US" sz="21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SpMV</a:t>
            </a:r>
            <a:r>
              <a:rPr lang="en-US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and </a:t>
            </a:r>
            <a:r>
              <a:rPr lang="en-US" sz="21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SpMM</a:t>
            </a:r>
            <a:r>
              <a:rPr lang="en-US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    over </a:t>
            </a:r>
            <a:r>
              <a:rPr lang="en-GB" sz="2100" dirty="0">
                <a:latin typeface="Segoe UI" panose="020B0502040204020203" pitchFamily="34" charset="0"/>
                <a:cs typeface="Segoe UI" panose="020B0502040204020203" pitchFamily="34" charset="0"/>
              </a:rPr>
              <a:t>the widely used CSR format</a:t>
            </a:r>
          </a:p>
          <a:p>
            <a:endParaRPr lang="en-GB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SMASH is </a:t>
            </a:r>
            <a:r>
              <a:rPr lang="en-US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highly efficient, low-cost </a:t>
            </a: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and </a:t>
            </a:r>
            <a:r>
              <a:rPr lang="en-US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widely applicable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D59FF4-31CF-4E54-9EBC-6649306C6106}"/>
              </a:ext>
            </a:extLst>
          </p:cNvPr>
          <p:cNvSpPr txBox="1"/>
          <p:nvPr/>
        </p:nvSpPr>
        <p:spPr>
          <a:xfrm>
            <a:off x="169010" y="1288488"/>
            <a:ext cx="91056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Matrices are </a:t>
            </a:r>
            <a:r>
              <a:rPr lang="en-US" sz="21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extremely sparse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Compression </a:t>
            </a: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is essential to avoid storage/computational overheads</a:t>
            </a:r>
            <a:endParaRPr lang="en-US" sz="2100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83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080E8E-89DB-4EDA-9091-14AA26D97F0F}"/>
              </a:ext>
            </a:extLst>
          </p:cNvPr>
          <p:cNvSpPr/>
          <p:nvPr/>
        </p:nvSpPr>
        <p:spPr>
          <a:xfrm>
            <a:off x="0" y="0"/>
            <a:ext cx="9144000" cy="43790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9F9D11-B71B-4ECC-B434-C28CD352932E}"/>
              </a:ext>
            </a:extLst>
          </p:cNvPr>
          <p:cNvSpPr txBox="1"/>
          <p:nvPr/>
        </p:nvSpPr>
        <p:spPr>
          <a:xfrm>
            <a:off x="309828" y="366131"/>
            <a:ext cx="8487452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SMASH</a:t>
            </a:r>
            <a:r>
              <a:rPr lang="en-US" sz="315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/>
            <a:r>
              <a:rPr lang="en-US" sz="315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Co-Designing Software Compression </a:t>
            </a:r>
          </a:p>
          <a:p>
            <a:pPr algn="ctr"/>
            <a:r>
              <a:rPr lang="en-US" sz="315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Hardware-Accelerated Indexing </a:t>
            </a:r>
          </a:p>
          <a:p>
            <a:pPr algn="ctr"/>
            <a:r>
              <a:rPr lang="en-US" sz="315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Efficient Sparse Matrix Operations</a:t>
            </a:r>
            <a:endParaRPr lang="en-CH" sz="3150" b="1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83960D-C1E4-49EC-8ADF-F908E7DB619A}"/>
              </a:ext>
            </a:extLst>
          </p:cNvPr>
          <p:cNvSpPr txBox="1"/>
          <p:nvPr/>
        </p:nvSpPr>
        <p:spPr>
          <a:xfrm>
            <a:off x="211074" y="2830466"/>
            <a:ext cx="897562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Konstantinos Kanellopoulos</a:t>
            </a: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, Nandita Vijaykumar, Christina </a:t>
            </a:r>
            <a:r>
              <a:rPr 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Giannoula</a:t>
            </a: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</a:p>
          <a:p>
            <a:pPr algn="ctr"/>
            <a:r>
              <a:rPr 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Roknoddin</a:t>
            </a: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Azizi, Skanda </a:t>
            </a:r>
            <a:r>
              <a:rPr 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Koppula</a:t>
            </a: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, Nika Mansouri </a:t>
            </a:r>
            <a:r>
              <a:rPr 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Ghiasi</a:t>
            </a: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</a:p>
          <a:p>
            <a:pPr algn="ctr"/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Taha </a:t>
            </a:r>
            <a:r>
              <a:rPr 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Shahroodi</a:t>
            </a: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, Juan Gomez Luna, </a:t>
            </a:r>
            <a:r>
              <a:rPr 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Onur</a:t>
            </a: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Mutlu</a:t>
            </a:r>
            <a:endParaRPr lang="en-CH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E28C7D2F-2A79-43CC-893E-CF19FEFBA17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77442" y="4865457"/>
            <a:ext cx="3565212" cy="1317472"/>
            <a:chOff x="2817" y="2869"/>
            <a:chExt cx="2928" cy="1082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6CDBD085-B003-4CB9-BD71-9F8E894E5ED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7" y="2869"/>
              <a:ext cx="2928" cy="1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6D899021-A2B6-4E82-A345-BA236E7B1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2869"/>
              <a:ext cx="2928" cy="1081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3EDEE55-76D6-428E-A6DE-855F59B53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3351"/>
              <a:ext cx="217" cy="247"/>
            </a:xfrm>
            <a:custGeom>
              <a:avLst/>
              <a:gdLst>
                <a:gd name="T0" fmla="*/ 68 w 435"/>
                <a:gd name="T1" fmla="*/ 0 h 494"/>
                <a:gd name="T2" fmla="*/ 139 w 435"/>
                <a:gd name="T3" fmla="*/ 0 h 494"/>
                <a:gd name="T4" fmla="*/ 139 w 435"/>
                <a:gd name="T5" fmla="*/ 2 h 494"/>
                <a:gd name="T6" fmla="*/ 78 w 435"/>
                <a:gd name="T7" fmla="*/ 300 h 494"/>
                <a:gd name="T8" fmla="*/ 75 w 435"/>
                <a:gd name="T9" fmla="*/ 325 h 494"/>
                <a:gd name="T10" fmla="*/ 73 w 435"/>
                <a:gd name="T11" fmla="*/ 346 h 494"/>
                <a:gd name="T12" fmla="*/ 78 w 435"/>
                <a:gd name="T13" fmla="*/ 375 h 494"/>
                <a:gd name="T14" fmla="*/ 89 w 435"/>
                <a:gd name="T15" fmla="*/ 398 h 494"/>
                <a:gd name="T16" fmla="*/ 107 w 435"/>
                <a:gd name="T17" fmla="*/ 416 h 494"/>
                <a:gd name="T18" fmla="*/ 131 w 435"/>
                <a:gd name="T19" fmla="*/ 427 h 494"/>
                <a:gd name="T20" fmla="*/ 162 w 435"/>
                <a:gd name="T21" fmla="*/ 430 h 494"/>
                <a:gd name="T22" fmla="*/ 170 w 435"/>
                <a:gd name="T23" fmla="*/ 430 h 494"/>
                <a:gd name="T24" fmla="*/ 185 w 435"/>
                <a:gd name="T25" fmla="*/ 428 h 494"/>
                <a:gd name="T26" fmla="*/ 201 w 435"/>
                <a:gd name="T27" fmla="*/ 425 h 494"/>
                <a:gd name="T28" fmla="*/ 220 w 435"/>
                <a:gd name="T29" fmla="*/ 418 h 494"/>
                <a:gd name="T30" fmla="*/ 240 w 435"/>
                <a:gd name="T31" fmla="*/ 405 h 494"/>
                <a:gd name="T32" fmla="*/ 259 w 435"/>
                <a:gd name="T33" fmla="*/ 389 h 494"/>
                <a:gd name="T34" fmla="*/ 277 w 435"/>
                <a:gd name="T35" fmla="*/ 366 h 494"/>
                <a:gd name="T36" fmla="*/ 293 w 435"/>
                <a:gd name="T37" fmla="*/ 336 h 494"/>
                <a:gd name="T38" fmla="*/ 304 w 435"/>
                <a:gd name="T39" fmla="*/ 298 h 494"/>
                <a:gd name="T40" fmla="*/ 362 w 435"/>
                <a:gd name="T41" fmla="*/ 0 h 494"/>
                <a:gd name="T42" fmla="*/ 435 w 435"/>
                <a:gd name="T43" fmla="*/ 0 h 494"/>
                <a:gd name="T44" fmla="*/ 435 w 435"/>
                <a:gd name="T45" fmla="*/ 2 h 494"/>
                <a:gd name="T46" fmla="*/ 337 w 435"/>
                <a:gd name="T47" fmla="*/ 489 h 494"/>
                <a:gd name="T48" fmla="*/ 268 w 435"/>
                <a:gd name="T49" fmla="*/ 489 h 494"/>
                <a:gd name="T50" fmla="*/ 268 w 435"/>
                <a:gd name="T51" fmla="*/ 487 h 494"/>
                <a:gd name="T52" fmla="*/ 277 w 435"/>
                <a:gd name="T53" fmla="*/ 435 h 494"/>
                <a:gd name="T54" fmla="*/ 249 w 435"/>
                <a:gd name="T55" fmla="*/ 462 h 494"/>
                <a:gd name="T56" fmla="*/ 215 w 435"/>
                <a:gd name="T57" fmla="*/ 480 h 494"/>
                <a:gd name="T58" fmla="*/ 178 w 435"/>
                <a:gd name="T59" fmla="*/ 491 h 494"/>
                <a:gd name="T60" fmla="*/ 135 w 435"/>
                <a:gd name="T61" fmla="*/ 494 h 494"/>
                <a:gd name="T62" fmla="*/ 98 w 435"/>
                <a:gd name="T63" fmla="*/ 489 h 494"/>
                <a:gd name="T64" fmla="*/ 64 w 435"/>
                <a:gd name="T65" fmla="*/ 476 h 494"/>
                <a:gd name="T66" fmla="*/ 37 w 435"/>
                <a:gd name="T67" fmla="*/ 455 h 494"/>
                <a:gd name="T68" fmla="*/ 18 w 435"/>
                <a:gd name="T69" fmla="*/ 428 h 494"/>
                <a:gd name="T70" fmla="*/ 5 w 435"/>
                <a:gd name="T71" fmla="*/ 395 h 494"/>
                <a:gd name="T72" fmla="*/ 0 w 435"/>
                <a:gd name="T73" fmla="*/ 355 h 494"/>
                <a:gd name="T74" fmla="*/ 2 w 435"/>
                <a:gd name="T75" fmla="*/ 332 h 494"/>
                <a:gd name="T76" fmla="*/ 5 w 435"/>
                <a:gd name="T77" fmla="*/ 311 h 494"/>
                <a:gd name="T78" fmla="*/ 7 w 435"/>
                <a:gd name="T79" fmla="*/ 307 h 494"/>
                <a:gd name="T80" fmla="*/ 68 w 435"/>
                <a:gd name="T81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5" h="494">
                  <a:moveTo>
                    <a:pt x="68" y="0"/>
                  </a:moveTo>
                  <a:lnTo>
                    <a:pt x="139" y="0"/>
                  </a:lnTo>
                  <a:lnTo>
                    <a:pt x="139" y="2"/>
                  </a:lnTo>
                  <a:lnTo>
                    <a:pt x="78" y="300"/>
                  </a:lnTo>
                  <a:lnTo>
                    <a:pt x="75" y="325"/>
                  </a:lnTo>
                  <a:lnTo>
                    <a:pt x="73" y="346"/>
                  </a:lnTo>
                  <a:lnTo>
                    <a:pt x="78" y="375"/>
                  </a:lnTo>
                  <a:lnTo>
                    <a:pt x="89" y="398"/>
                  </a:lnTo>
                  <a:lnTo>
                    <a:pt x="107" y="416"/>
                  </a:lnTo>
                  <a:lnTo>
                    <a:pt x="131" y="427"/>
                  </a:lnTo>
                  <a:lnTo>
                    <a:pt x="162" y="430"/>
                  </a:lnTo>
                  <a:lnTo>
                    <a:pt x="170" y="430"/>
                  </a:lnTo>
                  <a:lnTo>
                    <a:pt x="185" y="428"/>
                  </a:lnTo>
                  <a:lnTo>
                    <a:pt x="201" y="425"/>
                  </a:lnTo>
                  <a:lnTo>
                    <a:pt x="220" y="418"/>
                  </a:lnTo>
                  <a:lnTo>
                    <a:pt x="240" y="405"/>
                  </a:lnTo>
                  <a:lnTo>
                    <a:pt x="259" y="389"/>
                  </a:lnTo>
                  <a:lnTo>
                    <a:pt x="277" y="366"/>
                  </a:lnTo>
                  <a:lnTo>
                    <a:pt x="293" y="336"/>
                  </a:lnTo>
                  <a:lnTo>
                    <a:pt x="304" y="298"/>
                  </a:lnTo>
                  <a:lnTo>
                    <a:pt x="362" y="0"/>
                  </a:lnTo>
                  <a:lnTo>
                    <a:pt x="435" y="0"/>
                  </a:lnTo>
                  <a:lnTo>
                    <a:pt x="435" y="2"/>
                  </a:lnTo>
                  <a:lnTo>
                    <a:pt x="337" y="489"/>
                  </a:lnTo>
                  <a:lnTo>
                    <a:pt x="268" y="489"/>
                  </a:lnTo>
                  <a:lnTo>
                    <a:pt x="268" y="487"/>
                  </a:lnTo>
                  <a:lnTo>
                    <a:pt x="277" y="435"/>
                  </a:lnTo>
                  <a:lnTo>
                    <a:pt x="249" y="462"/>
                  </a:lnTo>
                  <a:lnTo>
                    <a:pt x="215" y="480"/>
                  </a:lnTo>
                  <a:lnTo>
                    <a:pt x="178" y="491"/>
                  </a:lnTo>
                  <a:lnTo>
                    <a:pt x="135" y="494"/>
                  </a:lnTo>
                  <a:lnTo>
                    <a:pt x="98" y="489"/>
                  </a:lnTo>
                  <a:lnTo>
                    <a:pt x="64" y="476"/>
                  </a:lnTo>
                  <a:lnTo>
                    <a:pt x="37" y="455"/>
                  </a:lnTo>
                  <a:lnTo>
                    <a:pt x="18" y="428"/>
                  </a:lnTo>
                  <a:lnTo>
                    <a:pt x="5" y="395"/>
                  </a:lnTo>
                  <a:lnTo>
                    <a:pt x="0" y="355"/>
                  </a:lnTo>
                  <a:lnTo>
                    <a:pt x="2" y="332"/>
                  </a:lnTo>
                  <a:lnTo>
                    <a:pt x="5" y="311"/>
                  </a:lnTo>
                  <a:lnTo>
                    <a:pt x="7" y="307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4C210845-27D9-4A84-AEB1-7A8CF5FB6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3348"/>
              <a:ext cx="199" cy="247"/>
            </a:xfrm>
            <a:custGeom>
              <a:avLst/>
              <a:gdLst>
                <a:gd name="T0" fmla="*/ 289 w 397"/>
                <a:gd name="T1" fmla="*/ 0 h 495"/>
                <a:gd name="T2" fmla="*/ 321 w 397"/>
                <a:gd name="T3" fmla="*/ 2 h 495"/>
                <a:gd name="T4" fmla="*/ 350 w 397"/>
                <a:gd name="T5" fmla="*/ 11 h 495"/>
                <a:gd name="T6" fmla="*/ 374 w 397"/>
                <a:gd name="T7" fmla="*/ 25 h 495"/>
                <a:gd name="T8" fmla="*/ 396 w 397"/>
                <a:gd name="T9" fmla="*/ 45 h 495"/>
                <a:gd name="T10" fmla="*/ 397 w 397"/>
                <a:gd name="T11" fmla="*/ 47 h 495"/>
                <a:gd name="T12" fmla="*/ 339 w 397"/>
                <a:gd name="T13" fmla="*/ 98 h 495"/>
                <a:gd name="T14" fmla="*/ 339 w 397"/>
                <a:gd name="T15" fmla="*/ 96 h 495"/>
                <a:gd name="T16" fmla="*/ 319 w 397"/>
                <a:gd name="T17" fmla="*/ 79 h 495"/>
                <a:gd name="T18" fmla="*/ 296 w 397"/>
                <a:gd name="T19" fmla="*/ 66 h 495"/>
                <a:gd name="T20" fmla="*/ 270 w 397"/>
                <a:gd name="T21" fmla="*/ 63 h 495"/>
                <a:gd name="T22" fmla="*/ 238 w 397"/>
                <a:gd name="T23" fmla="*/ 68 h 495"/>
                <a:gd name="T24" fmla="*/ 208 w 397"/>
                <a:gd name="T25" fmla="*/ 80 h 495"/>
                <a:gd name="T26" fmla="*/ 181 w 397"/>
                <a:gd name="T27" fmla="*/ 100 h 495"/>
                <a:gd name="T28" fmla="*/ 158 w 397"/>
                <a:gd name="T29" fmla="*/ 127 h 495"/>
                <a:gd name="T30" fmla="*/ 142 w 397"/>
                <a:gd name="T31" fmla="*/ 159 h 495"/>
                <a:gd name="T32" fmla="*/ 131 w 397"/>
                <a:gd name="T33" fmla="*/ 194 h 495"/>
                <a:gd name="T34" fmla="*/ 71 w 397"/>
                <a:gd name="T35" fmla="*/ 495 h 495"/>
                <a:gd name="T36" fmla="*/ 0 w 397"/>
                <a:gd name="T37" fmla="*/ 495 h 495"/>
                <a:gd name="T38" fmla="*/ 0 w 397"/>
                <a:gd name="T39" fmla="*/ 493 h 495"/>
                <a:gd name="T40" fmla="*/ 98 w 397"/>
                <a:gd name="T41" fmla="*/ 6 h 495"/>
                <a:gd name="T42" fmla="*/ 167 w 397"/>
                <a:gd name="T43" fmla="*/ 6 h 495"/>
                <a:gd name="T44" fmla="*/ 167 w 397"/>
                <a:gd name="T45" fmla="*/ 8 h 495"/>
                <a:gd name="T46" fmla="*/ 156 w 397"/>
                <a:gd name="T47" fmla="*/ 61 h 495"/>
                <a:gd name="T48" fmla="*/ 183 w 397"/>
                <a:gd name="T49" fmla="*/ 36 h 495"/>
                <a:gd name="T50" fmla="*/ 215 w 397"/>
                <a:gd name="T51" fmla="*/ 16 h 495"/>
                <a:gd name="T52" fmla="*/ 250 w 397"/>
                <a:gd name="T53" fmla="*/ 4 h 495"/>
                <a:gd name="T54" fmla="*/ 289 w 397"/>
                <a:gd name="T5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7" h="495">
                  <a:moveTo>
                    <a:pt x="289" y="0"/>
                  </a:moveTo>
                  <a:lnTo>
                    <a:pt x="321" y="2"/>
                  </a:lnTo>
                  <a:lnTo>
                    <a:pt x="350" y="11"/>
                  </a:lnTo>
                  <a:lnTo>
                    <a:pt x="374" y="25"/>
                  </a:lnTo>
                  <a:lnTo>
                    <a:pt x="396" y="45"/>
                  </a:lnTo>
                  <a:lnTo>
                    <a:pt x="397" y="47"/>
                  </a:lnTo>
                  <a:lnTo>
                    <a:pt x="339" y="98"/>
                  </a:lnTo>
                  <a:lnTo>
                    <a:pt x="339" y="96"/>
                  </a:lnTo>
                  <a:lnTo>
                    <a:pt x="319" y="79"/>
                  </a:lnTo>
                  <a:lnTo>
                    <a:pt x="296" y="66"/>
                  </a:lnTo>
                  <a:lnTo>
                    <a:pt x="270" y="63"/>
                  </a:lnTo>
                  <a:lnTo>
                    <a:pt x="238" y="68"/>
                  </a:lnTo>
                  <a:lnTo>
                    <a:pt x="208" y="80"/>
                  </a:lnTo>
                  <a:lnTo>
                    <a:pt x="181" y="100"/>
                  </a:lnTo>
                  <a:lnTo>
                    <a:pt x="158" y="127"/>
                  </a:lnTo>
                  <a:lnTo>
                    <a:pt x="142" y="159"/>
                  </a:lnTo>
                  <a:lnTo>
                    <a:pt x="131" y="194"/>
                  </a:lnTo>
                  <a:lnTo>
                    <a:pt x="71" y="495"/>
                  </a:lnTo>
                  <a:lnTo>
                    <a:pt x="0" y="495"/>
                  </a:lnTo>
                  <a:lnTo>
                    <a:pt x="0" y="493"/>
                  </a:lnTo>
                  <a:lnTo>
                    <a:pt x="98" y="6"/>
                  </a:lnTo>
                  <a:lnTo>
                    <a:pt x="167" y="6"/>
                  </a:lnTo>
                  <a:lnTo>
                    <a:pt x="167" y="8"/>
                  </a:lnTo>
                  <a:lnTo>
                    <a:pt x="156" y="61"/>
                  </a:lnTo>
                  <a:lnTo>
                    <a:pt x="183" y="36"/>
                  </a:lnTo>
                  <a:lnTo>
                    <a:pt x="215" y="16"/>
                  </a:lnTo>
                  <a:lnTo>
                    <a:pt x="250" y="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A3881495-63FA-411F-903B-A71B5B87B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" y="3351"/>
              <a:ext cx="218" cy="244"/>
            </a:xfrm>
            <a:custGeom>
              <a:avLst/>
              <a:gdLst>
                <a:gd name="T0" fmla="*/ 105 w 435"/>
                <a:gd name="T1" fmla="*/ 0 h 489"/>
                <a:gd name="T2" fmla="*/ 435 w 435"/>
                <a:gd name="T3" fmla="*/ 0 h 489"/>
                <a:gd name="T4" fmla="*/ 422 w 435"/>
                <a:gd name="T5" fmla="*/ 58 h 489"/>
                <a:gd name="T6" fmla="*/ 422 w 435"/>
                <a:gd name="T7" fmla="*/ 60 h 489"/>
                <a:gd name="T8" fmla="*/ 98 w 435"/>
                <a:gd name="T9" fmla="*/ 425 h 489"/>
                <a:gd name="T10" fmla="*/ 355 w 435"/>
                <a:gd name="T11" fmla="*/ 425 h 489"/>
                <a:gd name="T12" fmla="*/ 342 w 435"/>
                <a:gd name="T13" fmla="*/ 489 h 489"/>
                <a:gd name="T14" fmla="*/ 0 w 435"/>
                <a:gd name="T15" fmla="*/ 489 h 489"/>
                <a:gd name="T16" fmla="*/ 11 w 435"/>
                <a:gd name="T17" fmla="*/ 428 h 489"/>
                <a:gd name="T18" fmla="*/ 12 w 435"/>
                <a:gd name="T19" fmla="*/ 428 h 489"/>
                <a:gd name="T20" fmla="*/ 334 w 435"/>
                <a:gd name="T21" fmla="*/ 62 h 489"/>
                <a:gd name="T22" fmla="*/ 92 w 435"/>
                <a:gd name="T23" fmla="*/ 62 h 489"/>
                <a:gd name="T24" fmla="*/ 92 w 435"/>
                <a:gd name="T25" fmla="*/ 62 h 489"/>
                <a:gd name="T26" fmla="*/ 105 w 435"/>
                <a:gd name="T27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5" h="489">
                  <a:moveTo>
                    <a:pt x="105" y="0"/>
                  </a:moveTo>
                  <a:lnTo>
                    <a:pt x="435" y="0"/>
                  </a:lnTo>
                  <a:lnTo>
                    <a:pt x="422" y="58"/>
                  </a:lnTo>
                  <a:lnTo>
                    <a:pt x="422" y="60"/>
                  </a:lnTo>
                  <a:lnTo>
                    <a:pt x="98" y="425"/>
                  </a:lnTo>
                  <a:lnTo>
                    <a:pt x="355" y="425"/>
                  </a:lnTo>
                  <a:lnTo>
                    <a:pt x="342" y="489"/>
                  </a:lnTo>
                  <a:lnTo>
                    <a:pt x="0" y="489"/>
                  </a:lnTo>
                  <a:lnTo>
                    <a:pt x="11" y="428"/>
                  </a:lnTo>
                  <a:lnTo>
                    <a:pt x="12" y="428"/>
                  </a:lnTo>
                  <a:lnTo>
                    <a:pt x="334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D97AB79-B95A-4A91-8486-31BEE003D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" y="3351"/>
              <a:ext cx="83" cy="244"/>
            </a:xfrm>
            <a:custGeom>
              <a:avLst/>
              <a:gdLst>
                <a:gd name="T0" fmla="*/ 98 w 167"/>
                <a:gd name="T1" fmla="*/ 0 h 489"/>
                <a:gd name="T2" fmla="*/ 167 w 167"/>
                <a:gd name="T3" fmla="*/ 0 h 489"/>
                <a:gd name="T4" fmla="*/ 71 w 167"/>
                <a:gd name="T5" fmla="*/ 489 h 489"/>
                <a:gd name="T6" fmla="*/ 0 w 167"/>
                <a:gd name="T7" fmla="*/ 489 h 489"/>
                <a:gd name="T8" fmla="*/ 0 w 167"/>
                <a:gd name="T9" fmla="*/ 487 h 489"/>
                <a:gd name="T10" fmla="*/ 98 w 167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489">
                  <a:moveTo>
                    <a:pt x="98" y="0"/>
                  </a:moveTo>
                  <a:lnTo>
                    <a:pt x="167" y="0"/>
                  </a:lnTo>
                  <a:lnTo>
                    <a:pt x="71" y="489"/>
                  </a:lnTo>
                  <a:lnTo>
                    <a:pt x="0" y="489"/>
                  </a:lnTo>
                  <a:lnTo>
                    <a:pt x="0" y="48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D7DED4AA-5984-494E-A637-428174F18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3239"/>
              <a:ext cx="216" cy="356"/>
            </a:xfrm>
            <a:custGeom>
              <a:avLst/>
              <a:gdLst>
                <a:gd name="T0" fmla="*/ 144 w 433"/>
                <a:gd name="T1" fmla="*/ 0 h 713"/>
                <a:gd name="T2" fmla="*/ 215 w 433"/>
                <a:gd name="T3" fmla="*/ 0 h 713"/>
                <a:gd name="T4" fmla="*/ 160 w 433"/>
                <a:gd name="T5" fmla="*/ 272 h 713"/>
                <a:gd name="T6" fmla="*/ 188 w 433"/>
                <a:gd name="T7" fmla="*/ 249 h 713"/>
                <a:gd name="T8" fmla="*/ 220 w 433"/>
                <a:gd name="T9" fmla="*/ 231 h 713"/>
                <a:gd name="T10" fmla="*/ 257 w 433"/>
                <a:gd name="T11" fmla="*/ 220 h 713"/>
                <a:gd name="T12" fmla="*/ 298 w 433"/>
                <a:gd name="T13" fmla="*/ 218 h 713"/>
                <a:gd name="T14" fmla="*/ 337 w 433"/>
                <a:gd name="T15" fmla="*/ 222 h 713"/>
                <a:gd name="T16" fmla="*/ 369 w 433"/>
                <a:gd name="T17" fmla="*/ 234 h 713"/>
                <a:gd name="T18" fmla="*/ 396 w 433"/>
                <a:gd name="T19" fmla="*/ 256 h 713"/>
                <a:gd name="T20" fmla="*/ 417 w 433"/>
                <a:gd name="T21" fmla="*/ 282 h 713"/>
                <a:gd name="T22" fmla="*/ 429 w 433"/>
                <a:gd name="T23" fmla="*/ 316 h 713"/>
                <a:gd name="T24" fmla="*/ 433 w 433"/>
                <a:gd name="T25" fmla="*/ 355 h 713"/>
                <a:gd name="T26" fmla="*/ 431 w 433"/>
                <a:gd name="T27" fmla="*/ 380 h 713"/>
                <a:gd name="T28" fmla="*/ 428 w 433"/>
                <a:gd name="T29" fmla="*/ 405 h 713"/>
                <a:gd name="T30" fmla="*/ 366 w 433"/>
                <a:gd name="T31" fmla="*/ 713 h 713"/>
                <a:gd name="T32" fmla="*/ 295 w 433"/>
                <a:gd name="T33" fmla="*/ 713 h 713"/>
                <a:gd name="T34" fmla="*/ 355 w 433"/>
                <a:gd name="T35" fmla="*/ 410 h 713"/>
                <a:gd name="T36" fmla="*/ 358 w 433"/>
                <a:gd name="T37" fmla="*/ 387 h 713"/>
                <a:gd name="T38" fmla="*/ 360 w 433"/>
                <a:gd name="T39" fmla="*/ 366 h 713"/>
                <a:gd name="T40" fmla="*/ 357 w 433"/>
                <a:gd name="T41" fmla="*/ 336 h 713"/>
                <a:gd name="T42" fmla="*/ 346 w 433"/>
                <a:gd name="T43" fmla="*/ 313 h 713"/>
                <a:gd name="T44" fmla="*/ 328 w 433"/>
                <a:gd name="T45" fmla="*/ 295 h 713"/>
                <a:gd name="T46" fmla="*/ 303 w 433"/>
                <a:gd name="T47" fmla="*/ 284 h 713"/>
                <a:gd name="T48" fmla="*/ 273 w 433"/>
                <a:gd name="T49" fmla="*/ 281 h 713"/>
                <a:gd name="T50" fmla="*/ 266 w 433"/>
                <a:gd name="T51" fmla="*/ 281 h 713"/>
                <a:gd name="T52" fmla="*/ 254 w 433"/>
                <a:gd name="T53" fmla="*/ 282 h 713"/>
                <a:gd name="T54" fmla="*/ 240 w 433"/>
                <a:gd name="T55" fmla="*/ 286 h 713"/>
                <a:gd name="T56" fmla="*/ 222 w 433"/>
                <a:gd name="T57" fmla="*/ 291 h 713"/>
                <a:gd name="T58" fmla="*/ 204 w 433"/>
                <a:gd name="T59" fmla="*/ 300 h 713"/>
                <a:gd name="T60" fmla="*/ 186 w 433"/>
                <a:gd name="T61" fmla="*/ 313 h 713"/>
                <a:gd name="T62" fmla="*/ 169 w 433"/>
                <a:gd name="T63" fmla="*/ 329 h 713"/>
                <a:gd name="T64" fmla="*/ 154 w 433"/>
                <a:gd name="T65" fmla="*/ 352 h 713"/>
                <a:gd name="T66" fmla="*/ 140 w 433"/>
                <a:gd name="T67" fmla="*/ 378 h 713"/>
                <a:gd name="T68" fmla="*/ 131 w 433"/>
                <a:gd name="T69" fmla="*/ 414 h 713"/>
                <a:gd name="T70" fmla="*/ 71 w 433"/>
                <a:gd name="T71" fmla="*/ 713 h 713"/>
                <a:gd name="T72" fmla="*/ 0 w 433"/>
                <a:gd name="T73" fmla="*/ 713 h 713"/>
                <a:gd name="T74" fmla="*/ 144 w 433"/>
                <a:gd name="T75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3" h="713">
                  <a:moveTo>
                    <a:pt x="144" y="0"/>
                  </a:moveTo>
                  <a:lnTo>
                    <a:pt x="215" y="0"/>
                  </a:lnTo>
                  <a:lnTo>
                    <a:pt x="160" y="272"/>
                  </a:lnTo>
                  <a:lnTo>
                    <a:pt x="188" y="249"/>
                  </a:lnTo>
                  <a:lnTo>
                    <a:pt x="220" y="231"/>
                  </a:lnTo>
                  <a:lnTo>
                    <a:pt x="257" y="220"/>
                  </a:lnTo>
                  <a:lnTo>
                    <a:pt x="298" y="218"/>
                  </a:lnTo>
                  <a:lnTo>
                    <a:pt x="337" y="222"/>
                  </a:lnTo>
                  <a:lnTo>
                    <a:pt x="369" y="234"/>
                  </a:lnTo>
                  <a:lnTo>
                    <a:pt x="396" y="256"/>
                  </a:lnTo>
                  <a:lnTo>
                    <a:pt x="417" y="282"/>
                  </a:lnTo>
                  <a:lnTo>
                    <a:pt x="429" y="316"/>
                  </a:lnTo>
                  <a:lnTo>
                    <a:pt x="433" y="355"/>
                  </a:lnTo>
                  <a:lnTo>
                    <a:pt x="431" y="380"/>
                  </a:lnTo>
                  <a:lnTo>
                    <a:pt x="428" y="405"/>
                  </a:lnTo>
                  <a:lnTo>
                    <a:pt x="366" y="713"/>
                  </a:lnTo>
                  <a:lnTo>
                    <a:pt x="295" y="713"/>
                  </a:lnTo>
                  <a:lnTo>
                    <a:pt x="355" y="410"/>
                  </a:lnTo>
                  <a:lnTo>
                    <a:pt x="358" y="387"/>
                  </a:lnTo>
                  <a:lnTo>
                    <a:pt x="360" y="366"/>
                  </a:lnTo>
                  <a:lnTo>
                    <a:pt x="357" y="336"/>
                  </a:lnTo>
                  <a:lnTo>
                    <a:pt x="346" y="313"/>
                  </a:lnTo>
                  <a:lnTo>
                    <a:pt x="328" y="295"/>
                  </a:lnTo>
                  <a:lnTo>
                    <a:pt x="303" y="284"/>
                  </a:lnTo>
                  <a:lnTo>
                    <a:pt x="273" y="281"/>
                  </a:lnTo>
                  <a:lnTo>
                    <a:pt x="266" y="281"/>
                  </a:lnTo>
                  <a:lnTo>
                    <a:pt x="254" y="282"/>
                  </a:lnTo>
                  <a:lnTo>
                    <a:pt x="240" y="286"/>
                  </a:lnTo>
                  <a:lnTo>
                    <a:pt x="222" y="291"/>
                  </a:lnTo>
                  <a:lnTo>
                    <a:pt x="204" y="300"/>
                  </a:lnTo>
                  <a:lnTo>
                    <a:pt x="186" y="313"/>
                  </a:lnTo>
                  <a:lnTo>
                    <a:pt x="169" y="329"/>
                  </a:lnTo>
                  <a:lnTo>
                    <a:pt x="154" y="352"/>
                  </a:lnTo>
                  <a:lnTo>
                    <a:pt x="140" y="378"/>
                  </a:lnTo>
                  <a:lnTo>
                    <a:pt x="131" y="414"/>
                  </a:lnTo>
                  <a:lnTo>
                    <a:pt x="7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ECF7CF08-05F4-4264-A8CF-5E02F0151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3348"/>
              <a:ext cx="198" cy="250"/>
            </a:xfrm>
            <a:custGeom>
              <a:avLst/>
              <a:gdLst>
                <a:gd name="T0" fmla="*/ 256 w 396"/>
                <a:gd name="T1" fmla="*/ 0 h 500"/>
                <a:gd name="T2" fmla="*/ 291 w 396"/>
                <a:gd name="T3" fmla="*/ 2 h 500"/>
                <a:gd name="T4" fmla="*/ 322 w 396"/>
                <a:gd name="T5" fmla="*/ 11 h 500"/>
                <a:gd name="T6" fmla="*/ 350 w 396"/>
                <a:gd name="T7" fmla="*/ 25 h 500"/>
                <a:gd name="T8" fmla="*/ 375 w 396"/>
                <a:gd name="T9" fmla="*/ 45 h 500"/>
                <a:gd name="T10" fmla="*/ 396 w 396"/>
                <a:gd name="T11" fmla="*/ 72 h 500"/>
                <a:gd name="T12" fmla="*/ 396 w 396"/>
                <a:gd name="T13" fmla="*/ 73 h 500"/>
                <a:gd name="T14" fmla="*/ 396 w 396"/>
                <a:gd name="T15" fmla="*/ 73 h 500"/>
                <a:gd name="T16" fmla="*/ 345 w 396"/>
                <a:gd name="T17" fmla="*/ 118 h 500"/>
                <a:gd name="T18" fmla="*/ 343 w 396"/>
                <a:gd name="T19" fmla="*/ 116 h 500"/>
                <a:gd name="T20" fmla="*/ 323 w 396"/>
                <a:gd name="T21" fmla="*/ 91 h 500"/>
                <a:gd name="T22" fmla="*/ 302 w 396"/>
                <a:gd name="T23" fmla="*/ 75 h 500"/>
                <a:gd name="T24" fmla="*/ 277 w 396"/>
                <a:gd name="T25" fmla="*/ 66 h 500"/>
                <a:gd name="T26" fmla="*/ 249 w 396"/>
                <a:gd name="T27" fmla="*/ 63 h 500"/>
                <a:gd name="T28" fmla="*/ 210 w 396"/>
                <a:gd name="T29" fmla="*/ 68 h 500"/>
                <a:gd name="T30" fmla="*/ 174 w 396"/>
                <a:gd name="T31" fmla="*/ 84 h 500"/>
                <a:gd name="T32" fmla="*/ 142 w 396"/>
                <a:gd name="T33" fmla="*/ 111 h 500"/>
                <a:gd name="T34" fmla="*/ 121 w 396"/>
                <a:gd name="T35" fmla="*/ 136 h 500"/>
                <a:gd name="T36" fmla="*/ 105 w 396"/>
                <a:gd name="T37" fmla="*/ 164 h 500"/>
                <a:gd name="T38" fmla="*/ 94 w 396"/>
                <a:gd name="T39" fmla="*/ 194 h 500"/>
                <a:gd name="T40" fmla="*/ 86 w 396"/>
                <a:gd name="T41" fmla="*/ 223 h 500"/>
                <a:gd name="T42" fmla="*/ 80 w 396"/>
                <a:gd name="T43" fmla="*/ 249 h 500"/>
                <a:gd name="T44" fmla="*/ 73 w 396"/>
                <a:gd name="T45" fmla="*/ 285 h 500"/>
                <a:gd name="T46" fmla="*/ 71 w 396"/>
                <a:gd name="T47" fmla="*/ 322 h 500"/>
                <a:gd name="T48" fmla="*/ 75 w 396"/>
                <a:gd name="T49" fmla="*/ 356 h 500"/>
                <a:gd name="T50" fmla="*/ 84 w 396"/>
                <a:gd name="T51" fmla="*/ 383 h 500"/>
                <a:gd name="T52" fmla="*/ 96 w 396"/>
                <a:gd name="T53" fmla="*/ 402 h 500"/>
                <a:gd name="T54" fmla="*/ 114 w 396"/>
                <a:gd name="T55" fmla="*/ 418 h 500"/>
                <a:gd name="T56" fmla="*/ 133 w 396"/>
                <a:gd name="T57" fmla="*/ 429 h 500"/>
                <a:gd name="T58" fmla="*/ 155 w 396"/>
                <a:gd name="T59" fmla="*/ 434 h 500"/>
                <a:gd name="T60" fmla="*/ 176 w 396"/>
                <a:gd name="T61" fmla="*/ 436 h 500"/>
                <a:gd name="T62" fmla="*/ 208 w 396"/>
                <a:gd name="T63" fmla="*/ 434 h 500"/>
                <a:gd name="T64" fmla="*/ 236 w 396"/>
                <a:gd name="T65" fmla="*/ 424 h 500"/>
                <a:gd name="T66" fmla="*/ 265 w 396"/>
                <a:gd name="T67" fmla="*/ 406 h 500"/>
                <a:gd name="T68" fmla="*/ 293 w 396"/>
                <a:gd name="T69" fmla="*/ 381 h 500"/>
                <a:gd name="T70" fmla="*/ 293 w 396"/>
                <a:gd name="T71" fmla="*/ 379 h 500"/>
                <a:gd name="T72" fmla="*/ 293 w 396"/>
                <a:gd name="T73" fmla="*/ 381 h 500"/>
                <a:gd name="T74" fmla="*/ 334 w 396"/>
                <a:gd name="T75" fmla="*/ 431 h 500"/>
                <a:gd name="T76" fmla="*/ 334 w 396"/>
                <a:gd name="T77" fmla="*/ 431 h 500"/>
                <a:gd name="T78" fmla="*/ 298 w 396"/>
                <a:gd name="T79" fmla="*/ 461 h 500"/>
                <a:gd name="T80" fmla="*/ 259 w 396"/>
                <a:gd name="T81" fmla="*/ 482 h 500"/>
                <a:gd name="T82" fmla="*/ 217 w 396"/>
                <a:gd name="T83" fmla="*/ 495 h 500"/>
                <a:gd name="T84" fmla="*/ 172 w 396"/>
                <a:gd name="T85" fmla="*/ 500 h 500"/>
                <a:gd name="T86" fmla="*/ 130 w 396"/>
                <a:gd name="T87" fmla="*/ 497 h 500"/>
                <a:gd name="T88" fmla="*/ 91 w 396"/>
                <a:gd name="T89" fmla="*/ 484 h 500"/>
                <a:gd name="T90" fmla="*/ 61 w 396"/>
                <a:gd name="T91" fmla="*/ 465 h 500"/>
                <a:gd name="T92" fmla="*/ 34 w 396"/>
                <a:gd name="T93" fmla="*/ 440 h 500"/>
                <a:gd name="T94" fmla="*/ 16 w 396"/>
                <a:gd name="T95" fmla="*/ 406 h 500"/>
                <a:gd name="T96" fmla="*/ 4 w 396"/>
                <a:gd name="T97" fmla="*/ 368 h 500"/>
                <a:gd name="T98" fmla="*/ 0 w 396"/>
                <a:gd name="T99" fmla="*/ 324 h 500"/>
                <a:gd name="T100" fmla="*/ 2 w 396"/>
                <a:gd name="T101" fmla="*/ 303 h 500"/>
                <a:gd name="T102" fmla="*/ 4 w 396"/>
                <a:gd name="T103" fmla="*/ 276 h 500"/>
                <a:gd name="T104" fmla="*/ 7 w 396"/>
                <a:gd name="T105" fmla="*/ 249 h 500"/>
                <a:gd name="T106" fmla="*/ 22 w 396"/>
                <a:gd name="T107" fmla="*/ 192 h 500"/>
                <a:gd name="T108" fmla="*/ 41 w 396"/>
                <a:gd name="T109" fmla="*/ 143 h 500"/>
                <a:gd name="T110" fmla="*/ 64 w 396"/>
                <a:gd name="T111" fmla="*/ 100 h 500"/>
                <a:gd name="T112" fmla="*/ 94 w 396"/>
                <a:gd name="T113" fmla="*/ 64 h 500"/>
                <a:gd name="T114" fmla="*/ 128 w 396"/>
                <a:gd name="T115" fmla="*/ 36 h 500"/>
                <a:gd name="T116" fmla="*/ 167 w 396"/>
                <a:gd name="T117" fmla="*/ 16 h 500"/>
                <a:gd name="T118" fmla="*/ 210 w 396"/>
                <a:gd name="T119" fmla="*/ 4 h 500"/>
                <a:gd name="T120" fmla="*/ 256 w 396"/>
                <a:gd name="T121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500">
                  <a:moveTo>
                    <a:pt x="256" y="0"/>
                  </a:moveTo>
                  <a:lnTo>
                    <a:pt x="291" y="2"/>
                  </a:lnTo>
                  <a:lnTo>
                    <a:pt x="322" y="11"/>
                  </a:lnTo>
                  <a:lnTo>
                    <a:pt x="350" y="25"/>
                  </a:lnTo>
                  <a:lnTo>
                    <a:pt x="375" y="45"/>
                  </a:lnTo>
                  <a:lnTo>
                    <a:pt x="396" y="72"/>
                  </a:lnTo>
                  <a:lnTo>
                    <a:pt x="396" y="73"/>
                  </a:lnTo>
                  <a:lnTo>
                    <a:pt x="396" y="73"/>
                  </a:lnTo>
                  <a:lnTo>
                    <a:pt x="345" y="118"/>
                  </a:lnTo>
                  <a:lnTo>
                    <a:pt x="343" y="116"/>
                  </a:lnTo>
                  <a:lnTo>
                    <a:pt x="323" y="91"/>
                  </a:lnTo>
                  <a:lnTo>
                    <a:pt x="302" y="75"/>
                  </a:lnTo>
                  <a:lnTo>
                    <a:pt x="277" y="66"/>
                  </a:lnTo>
                  <a:lnTo>
                    <a:pt x="249" y="63"/>
                  </a:lnTo>
                  <a:lnTo>
                    <a:pt x="210" y="68"/>
                  </a:lnTo>
                  <a:lnTo>
                    <a:pt x="174" y="84"/>
                  </a:lnTo>
                  <a:lnTo>
                    <a:pt x="142" y="111"/>
                  </a:lnTo>
                  <a:lnTo>
                    <a:pt x="121" y="136"/>
                  </a:lnTo>
                  <a:lnTo>
                    <a:pt x="105" y="164"/>
                  </a:lnTo>
                  <a:lnTo>
                    <a:pt x="94" y="194"/>
                  </a:lnTo>
                  <a:lnTo>
                    <a:pt x="86" y="223"/>
                  </a:lnTo>
                  <a:lnTo>
                    <a:pt x="80" y="249"/>
                  </a:lnTo>
                  <a:lnTo>
                    <a:pt x="73" y="285"/>
                  </a:lnTo>
                  <a:lnTo>
                    <a:pt x="71" y="322"/>
                  </a:lnTo>
                  <a:lnTo>
                    <a:pt x="75" y="356"/>
                  </a:lnTo>
                  <a:lnTo>
                    <a:pt x="84" y="383"/>
                  </a:lnTo>
                  <a:lnTo>
                    <a:pt x="96" y="402"/>
                  </a:lnTo>
                  <a:lnTo>
                    <a:pt x="114" y="418"/>
                  </a:lnTo>
                  <a:lnTo>
                    <a:pt x="133" y="429"/>
                  </a:lnTo>
                  <a:lnTo>
                    <a:pt x="155" y="434"/>
                  </a:lnTo>
                  <a:lnTo>
                    <a:pt x="176" y="436"/>
                  </a:lnTo>
                  <a:lnTo>
                    <a:pt x="208" y="434"/>
                  </a:lnTo>
                  <a:lnTo>
                    <a:pt x="236" y="424"/>
                  </a:lnTo>
                  <a:lnTo>
                    <a:pt x="265" y="406"/>
                  </a:lnTo>
                  <a:lnTo>
                    <a:pt x="293" y="381"/>
                  </a:lnTo>
                  <a:lnTo>
                    <a:pt x="293" y="379"/>
                  </a:lnTo>
                  <a:lnTo>
                    <a:pt x="293" y="381"/>
                  </a:lnTo>
                  <a:lnTo>
                    <a:pt x="334" y="431"/>
                  </a:lnTo>
                  <a:lnTo>
                    <a:pt x="334" y="431"/>
                  </a:lnTo>
                  <a:lnTo>
                    <a:pt x="298" y="461"/>
                  </a:lnTo>
                  <a:lnTo>
                    <a:pt x="259" y="482"/>
                  </a:lnTo>
                  <a:lnTo>
                    <a:pt x="217" y="495"/>
                  </a:lnTo>
                  <a:lnTo>
                    <a:pt x="172" y="500"/>
                  </a:lnTo>
                  <a:lnTo>
                    <a:pt x="130" y="497"/>
                  </a:lnTo>
                  <a:lnTo>
                    <a:pt x="91" y="484"/>
                  </a:lnTo>
                  <a:lnTo>
                    <a:pt x="61" y="465"/>
                  </a:lnTo>
                  <a:lnTo>
                    <a:pt x="34" y="440"/>
                  </a:lnTo>
                  <a:lnTo>
                    <a:pt x="16" y="406"/>
                  </a:lnTo>
                  <a:lnTo>
                    <a:pt x="4" y="368"/>
                  </a:lnTo>
                  <a:lnTo>
                    <a:pt x="0" y="324"/>
                  </a:lnTo>
                  <a:lnTo>
                    <a:pt x="2" y="303"/>
                  </a:lnTo>
                  <a:lnTo>
                    <a:pt x="4" y="276"/>
                  </a:lnTo>
                  <a:lnTo>
                    <a:pt x="7" y="249"/>
                  </a:lnTo>
                  <a:lnTo>
                    <a:pt x="22" y="192"/>
                  </a:lnTo>
                  <a:lnTo>
                    <a:pt x="41" y="143"/>
                  </a:lnTo>
                  <a:lnTo>
                    <a:pt x="64" y="100"/>
                  </a:lnTo>
                  <a:lnTo>
                    <a:pt x="94" y="64"/>
                  </a:lnTo>
                  <a:lnTo>
                    <a:pt x="128" y="36"/>
                  </a:lnTo>
                  <a:lnTo>
                    <a:pt x="167" y="16"/>
                  </a:lnTo>
                  <a:lnTo>
                    <a:pt x="210" y="4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1959789D-A313-4A80-AE84-BAFE9C232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3239"/>
              <a:ext cx="44" cy="44"/>
            </a:xfrm>
            <a:custGeom>
              <a:avLst/>
              <a:gdLst>
                <a:gd name="T0" fmla="*/ 17 w 88"/>
                <a:gd name="T1" fmla="*/ 0 h 89"/>
                <a:gd name="T2" fmla="*/ 88 w 88"/>
                <a:gd name="T3" fmla="*/ 0 h 89"/>
                <a:gd name="T4" fmla="*/ 71 w 88"/>
                <a:gd name="T5" fmla="*/ 89 h 89"/>
                <a:gd name="T6" fmla="*/ 0 w 88"/>
                <a:gd name="T7" fmla="*/ 89 h 89"/>
                <a:gd name="T8" fmla="*/ 17 w 8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9">
                  <a:moveTo>
                    <a:pt x="17" y="0"/>
                  </a:moveTo>
                  <a:lnTo>
                    <a:pt x="88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E057B3C7-C86C-4C10-A13E-E0A521D68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9DBF7735-8A27-4A69-BA60-9F04535A0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DB2088F6-5B22-4A3C-8F70-7D0ACC9C7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" y="3239"/>
              <a:ext cx="941" cy="356"/>
            </a:xfrm>
            <a:custGeom>
              <a:avLst/>
              <a:gdLst>
                <a:gd name="T0" fmla="*/ 144 w 1883"/>
                <a:gd name="T1" fmla="*/ 0 h 713"/>
                <a:gd name="T2" fmla="*/ 1501 w 1883"/>
                <a:gd name="T3" fmla="*/ 0 h 713"/>
                <a:gd name="T4" fmla="*/ 1444 w 1883"/>
                <a:gd name="T5" fmla="*/ 277 h 713"/>
                <a:gd name="T6" fmla="*/ 1604 w 1883"/>
                <a:gd name="T7" fmla="*/ 277 h 713"/>
                <a:gd name="T8" fmla="*/ 1661 w 1883"/>
                <a:gd name="T9" fmla="*/ 0 h 713"/>
                <a:gd name="T10" fmla="*/ 1883 w 1883"/>
                <a:gd name="T11" fmla="*/ 0 h 713"/>
                <a:gd name="T12" fmla="*/ 1741 w 1883"/>
                <a:gd name="T13" fmla="*/ 713 h 713"/>
                <a:gd name="T14" fmla="*/ 1519 w 1883"/>
                <a:gd name="T15" fmla="*/ 713 h 713"/>
                <a:gd name="T16" fmla="*/ 1572 w 1883"/>
                <a:gd name="T17" fmla="*/ 437 h 713"/>
                <a:gd name="T18" fmla="*/ 1412 w 1883"/>
                <a:gd name="T19" fmla="*/ 437 h 713"/>
                <a:gd name="T20" fmla="*/ 1359 w 1883"/>
                <a:gd name="T21" fmla="*/ 713 h 713"/>
                <a:gd name="T22" fmla="*/ 1136 w 1883"/>
                <a:gd name="T23" fmla="*/ 713 h 713"/>
                <a:gd name="T24" fmla="*/ 1244 w 1883"/>
                <a:gd name="T25" fmla="*/ 178 h 713"/>
                <a:gd name="T26" fmla="*/ 1057 w 1883"/>
                <a:gd name="T27" fmla="*/ 178 h 713"/>
                <a:gd name="T28" fmla="*/ 949 w 1883"/>
                <a:gd name="T29" fmla="*/ 713 h 713"/>
                <a:gd name="T30" fmla="*/ 727 w 1883"/>
                <a:gd name="T31" fmla="*/ 713 h 713"/>
                <a:gd name="T32" fmla="*/ 836 w 1883"/>
                <a:gd name="T33" fmla="*/ 178 h 713"/>
                <a:gd name="T34" fmla="*/ 328 w 1883"/>
                <a:gd name="T35" fmla="*/ 178 h 713"/>
                <a:gd name="T36" fmla="*/ 309 w 1883"/>
                <a:gd name="T37" fmla="*/ 277 h 713"/>
                <a:gd name="T38" fmla="*/ 628 w 1883"/>
                <a:gd name="T39" fmla="*/ 277 h 713"/>
                <a:gd name="T40" fmla="*/ 596 w 1883"/>
                <a:gd name="T41" fmla="*/ 437 h 713"/>
                <a:gd name="T42" fmla="*/ 277 w 1883"/>
                <a:gd name="T43" fmla="*/ 437 h 713"/>
                <a:gd name="T44" fmla="*/ 257 w 1883"/>
                <a:gd name="T45" fmla="*/ 535 h 713"/>
                <a:gd name="T46" fmla="*/ 577 w 1883"/>
                <a:gd name="T47" fmla="*/ 535 h 713"/>
                <a:gd name="T48" fmla="*/ 541 w 1883"/>
                <a:gd name="T49" fmla="*/ 713 h 713"/>
                <a:gd name="T50" fmla="*/ 0 w 1883"/>
                <a:gd name="T51" fmla="*/ 713 h 713"/>
                <a:gd name="T52" fmla="*/ 144 w 1883"/>
                <a:gd name="T53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83" h="713">
                  <a:moveTo>
                    <a:pt x="144" y="0"/>
                  </a:moveTo>
                  <a:lnTo>
                    <a:pt x="1501" y="0"/>
                  </a:lnTo>
                  <a:lnTo>
                    <a:pt x="1444" y="277"/>
                  </a:lnTo>
                  <a:lnTo>
                    <a:pt x="1604" y="277"/>
                  </a:lnTo>
                  <a:lnTo>
                    <a:pt x="1661" y="0"/>
                  </a:lnTo>
                  <a:lnTo>
                    <a:pt x="1883" y="0"/>
                  </a:lnTo>
                  <a:lnTo>
                    <a:pt x="1741" y="713"/>
                  </a:lnTo>
                  <a:lnTo>
                    <a:pt x="1519" y="713"/>
                  </a:lnTo>
                  <a:lnTo>
                    <a:pt x="1572" y="437"/>
                  </a:lnTo>
                  <a:lnTo>
                    <a:pt x="1412" y="437"/>
                  </a:lnTo>
                  <a:lnTo>
                    <a:pt x="1359" y="713"/>
                  </a:lnTo>
                  <a:lnTo>
                    <a:pt x="1136" y="713"/>
                  </a:lnTo>
                  <a:lnTo>
                    <a:pt x="1244" y="178"/>
                  </a:lnTo>
                  <a:lnTo>
                    <a:pt x="1057" y="178"/>
                  </a:lnTo>
                  <a:lnTo>
                    <a:pt x="949" y="713"/>
                  </a:lnTo>
                  <a:lnTo>
                    <a:pt x="727" y="713"/>
                  </a:lnTo>
                  <a:lnTo>
                    <a:pt x="836" y="178"/>
                  </a:lnTo>
                  <a:lnTo>
                    <a:pt x="328" y="178"/>
                  </a:lnTo>
                  <a:lnTo>
                    <a:pt x="309" y="277"/>
                  </a:lnTo>
                  <a:lnTo>
                    <a:pt x="628" y="277"/>
                  </a:lnTo>
                  <a:lnTo>
                    <a:pt x="596" y="437"/>
                  </a:lnTo>
                  <a:lnTo>
                    <a:pt x="277" y="437"/>
                  </a:lnTo>
                  <a:lnTo>
                    <a:pt x="257" y="535"/>
                  </a:lnTo>
                  <a:lnTo>
                    <a:pt x="577" y="535"/>
                  </a:lnTo>
                  <a:lnTo>
                    <a:pt x="54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F6695B25-D379-4599-BBFA-BE4F746565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27"/>
          <a:stretch/>
        </p:blipFill>
        <p:spPr>
          <a:xfrm>
            <a:off x="6773307" y="4981815"/>
            <a:ext cx="1992443" cy="1234524"/>
          </a:xfrm>
          <a:prstGeom prst="rect">
            <a:avLst/>
          </a:prstGeom>
        </p:spPr>
      </p:pic>
      <p:pic>
        <p:nvPicPr>
          <p:cNvPr id="21" name="Google Shape;59;p13">
            <a:extLst>
              <a:ext uri="{FF2B5EF4-FFF2-40B4-BE49-F238E27FC236}">
                <a16:creationId xmlns:a16="http://schemas.microsoft.com/office/drawing/2014/main" id="{BF54FEA5-0C13-4834-A65F-080E50EAEB0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9" t="-1735" r="-29" b="50000"/>
          <a:stretch/>
        </p:blipFill>
        <p:spPr>
          <a:xfrm>
            <a:off x="452672" y="5302584"/>
            <a:ext cx="2201641" cy="460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11198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C8D61051-F090-4E57-8482-FF8407E33DF5}"/>
              </a:ext>
            </a:extLst>
          </p:cNvPr>
          <p:cNvSpPr/>
          <p:nvPr/>
        </p:nvSpPr>
        <p:spPr>
          <a:xfrm>
            <a:off x="1" y="1109160"/>
            <a:ext cx="9143999" cy="8123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625" b="1" i="1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6BF8057-6133-48D2-BF20-92B87873C4D0}"/>
              </a:ext>
            </a:extLst>
          </p:cNvPr>
          <p:cNvSpPr txBox="1"/>
          <p:nvPr/>
        </p:nvSpPr>
        <p:spPr>
          <a:xfrm>
            <a:off x="576380" y="1221957"/>
            <a:ext cx="82599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B050"/>
                </a:solidFill>
              </a:rPr>
              <a:t>SMALL BITMAPS          </a:t>
            </a:r>
            <a:r>
              <a:rPr lang="en-US" sz="3000" b="1" dirty="0"/>
              <a:t>VS</a:t>
            </a:r>
            <a:r>
              <a:rPr lang="en-US" sz="3000" b="1" dirty="0">
                <a:solidFill>
                  <a:srgbClr val="00B050"/>
                </a:solidFill>
              </a:rPr>
              <a:t>        </a:t>
            </a:r>
            <a:r>
              <a:rPr lang="en-US" sz="3000" b="1" dirty="0">
                <a:solidFill>
                  <a:srgbClr val="FF0000"/>
                </a:solidFill>
              </a:rPr>
              <a:t>ZERO COMPUTATION</a:t>
            </a:r>
            <a:endParaRPr lang="en-US" sz="3000" b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D39170-AD3C-49FB-B706-B32707E46CBD}"/>
              </a:ext>
            </a:extLst>
          </p:cNvPr>
          <p:cNvSpPr/>
          <p:nvPr/>
        </p:nvSpPr>
        <p:spPr>
          <a:xfrm>
            <a:off x="1708713" y="2951724"/>
            <a:ext cx="1910443" cy="818784"/>
          </a:xfrm>
          <a:prstGeom prst="rect">
            <a:avLst/>
          </a:prstGeom>
          <a:solidFill>
            <a:srgbClr val="C0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537EF-D37F-4862-9F3A-A509EC7598F9}"/>
              </a:ext>
            </a:extLst>
          </p:cNvPr>
          <p:cNvSpPr txBox="1"/>
          <p:nvPr/>
        </p:nvSpPr>
        <p:spPr>
          <a:xfrm>
            <a:off x="2207643" y="2537398"/>
            <a:ext cx="1034194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b="1" i="1" dirty="0"/>
              <a:t>MATRIX</a:t>
            </a:r>
            <a:endParaRPr lang="en-CH" sz="2025" b="1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DF2F50-54FA-444C-B56C-9940CE01D546}"/>
              </a:ext>
            </a:extLst>
          </p:cNvPr>
          <p:cNvSpPr/>
          <p:nvPr/>
        </p:nvSpPr>
        <p:spPr>
          <a:xfrm>
            <a:off x="5988504" y="2964351"/>
            <a:ext cx="1587953" cy="35136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B9A0FB-22BB-40A5-B3C8-203F8BC28A5A}"/>
              </a:ext>
            </a:extLst>
          </p:cNvPr>
          <p:cNvSpPr txBox="1"/>
          <p:nvPr/>
        </p:nvSpPr>
        <p:spPr>
          <a:xfrm>
            <a:off x="6317652" y="2595032"/>
            <a:ext cx="1034194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b="1" i="1" dirty="0"/>
              <a:t>MATRIX</a:t>
            </a:r>
            <a:endParaRPr lang="en-CH" sz="2025" b="1" i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2589D9-11BE-4AEC-AECB-E01EDDA95EFA}"/>
              </a:ext>
            </a:extLst>
          </p:cNvPr>
          <p:cNvSpPr/>
          <p:nvPr/>
        </p:nvSpPr>
        <p:spPr>
          <a:xfrm>
            <a:off x="5988504" y="3435391"/>
            <a:ext cx="1587953" cy="351362"/>
          </a:xfrm>
          <a:prstGeom prst="rect">
            <a:avLst/>
          </a:prstGeom>
          <a:solidFill>
            <a:srgbClr val="C0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80CD33-8EAE-4704-B923-8EAC5E3E2897}"/>
              </a:ext>
            </a:extLst>
          </p:cNvPr>
          <p:cNvSpPr/>
          <p:nvPr/>
        </p:nvSpPr>
        <p:spPr>
          <a:xfrm>
            <a:off x="5988504" y="3945253"/>
            <a:ext cx="1587953" cy="35136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516B7E-9149-4F07-9C9D-9A0CB2C92FC2}"/>
              </a:ext>
            </a:extLst>
          </p:cNvPr>
          <p:cNvSpPr/>
          <p:nvPr/>
        </p:nvSpPr>
        <p:spPr>
          <a:xfrm>
            <a:off x="5988504" y="4416293"/>
            <a:ext cx="1587953" cy="35136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4F4FD1-9E32-4E73-9383-FD0AB10E18E7}"/>
              </a:ext>
            </a:extLst>
          </p:cNvPr>
          <p:cNvSpPr/>
          <p:nvPr/>
        </p:nvSpPr>
        <p:spPr>
          <a:xfrm>
            <a:off x="1704630" y="3932525"/>
            <a:ext cx="1910443" cy="818784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31AD5F-E9AB-47E9-BC29-7FBA6E78DCAB}"/>
              </a:ext>
            </a:extLst>
          </p:cNvPr>
          <p:cNvSpPr/>
          <p:nvPr/>
        </p:nvSpPr>
        <p:spPr>
          <a:xfrm>
            <a:off x="723336" y="3690574"/>
            <a:ext cx="362514" cy="35136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0CAB22-3A9B-45FF-8A5F-7E8D4CC17C77}"/>
              </a:ext>
            </a:extLst>
          </p:cNvPr>
          <p:cNvSpPr/>
          <p:nvPr/>
        </p:nvSpPr>
        <p:spPr>
          <a:xfrm>
            <a:off x="4994976" y="3156019"/>
            <a:ext cx="362514" cy="35136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DA8622-112E-4191-8399-BF73A8234E9F}"/>
              </a:ext>
            </a:extLst>
          </p:cNvPr>
          <p:cNvSpPr/>
          <p:nvPr/>
        </p:nvSpPr>
        <p:spPr>
          <a:xfrm>
            <a:off x="4994976" y="3507381"/>
            <a:ext cx="362514" cy="351362"/>
          </a:xfrm>
          <a:prstGeom prst="rect">
            <a:avLst/>
          </a:prstGeom>
          <a:solidFill>
            <a:srgbClr val="C0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75" b="1" dirty="0">
                <a:solidFill>
                  <a:schemeClr val="bg1"/>
                </a:solidFill>
              </a:rPr>
              <a:t>1</a:t>
            </a:r>
            <a:endParaRPr lang="en-CH" sz="1875" b="1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3A5252-AE00-4480-BEC3-67B18760CF53}"/>
              </a:ext>
            </a:extLst>
          </p:cNvPr>
          <p:cNvSpPr/>
          <p:nvPr/>
        </p:nvSpPr>
        <p:spPr>
          <a:xfrm>
            <a:off x="4994976" y="3858743"/>
            <a:ext cx="362514" cy="35136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F5501E-ED1D-4CC7-BCD2-22E4A9970632}"/>
              </a:ext>
            </a:extLst>
          </p:cNvPr>
          <p:cNvSpPr/>
          <p:nvPr/>
        </p:nvSpPr>
        <p:spPr>
          <a:xfrm>
            <a:off x="4994976" y="4210105"/>
            <a:ext cx="362514" cy="35136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F43001-BA9A-4BE1-8971-D60ABF995541}"/>
              </a:ext>
            </a:extLst>
          </p:cNvPr>
          <p:cNvCxnSpPr>
            <a:cxnSpLocks/>
          </p:cNvCxnSpPr>
          <p:nvPr/>
        </p:nvCxnSpPr>
        <p:spPr>
          <a:xfrm>
            <a:off x="4278086" y="2426217"/>
            <a:ext cx="0" cy="3452069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232F4FE9-E0BC-4269-837B-C32E03D95A2D}"/>
              </a:ext>
            </a:extLst>
          </p:cNvPr>
          <p:cNvSpPr/>
          <p:nvPr/>
        </p:nvSpPr>
        <p:spPr>
          <a:xfrm>
            <a:off x="1743000" y="5059035"/>
            <a:ext cx="1910443" cy="818784"/>
          </a:xfrm>
          <a:prstGeom prst="rect">
            <a:avLst/>
          </a:prstGeom>
          <a:solidFill>
            <a:srgbClr val="C0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D6FD781-98DE-4F29-AB6A-29AF6D20AA4B}"/>
              </a:ext>
            </a:extLst>
          </p:cNvPr>
          <p:cNvSpPr/>
          <p:nvPr/>
        </p:nvSpPr>
        <p:spPr>
          <a:xfrm>
            <a:off x="5988504" y="5226083"/>
            <a:ext cx="1587953" cy="418025"/>
          </a:xfrm>
          <a:prstGeom prst="rect">
            <a:avLst/>
          </a:prstGeom>
          <a:solidFill>
            <a:srgbClr val="C0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7019FC-1A64-4B87-9A63-14DCD30BF28B}"/>
              </a:ext>
            </a:extLst>
          </p:cNvPr>
          <p:cNvSpPr txBox="1"/>
          <p:nvPr/>
        </p:nvSpPr>
        <p:spPr>
          <a:xfrm rot="16200000">
            <a:off x="-116960" y="3442347"/>
            <a:ext cx="1180131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b="1" i="1" dirty="0"/>
              <a:t>Bitmap-0</a:t>
            </a:r>
            <a:endParaRPr lang="en-CH" sz="2025" b="1" i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693502-5153-443D-A827-50FF6E9E378F}"/>
              </a:ext>
            </a:extLst>
          </p:cNvPr>
          <p:cNvSpPr txBox="1"/>
          <p:nvPr/>
        </p:nvSpPr>
        <p:spPr>
          <a:xfrm rot="16200000">
            <a:off x="4134476" y="3574159"/>
            <a:ext cx="1180131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b="1" i="1" dirty="0"/>
              <a:t>Bitmap-0</a:t>
            </a:r>
            <a:endParaRPr lang="en-CH" sz="2025" b="1" i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BDE238-DA9D-438A-A4F0-64BC9A6975CD}"/>
              </a:ext>
            </a:extLst>
          </p:cNvPr>
          <p:cNvSpPr txBox="1"/>
          <p:nvPr/>
        </p:nvSpPr>
        <p:spPr>
          <a:xfrm>
            <a:off x="5378613" y="5219766"/>
            <a:ext cx="633315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b="1" i="1" dirty="0"/>
              <a:t>NZA</a:t>
            </a:r>
            <a:endParaRPr lang="en-CH" sz="2025" b="1" i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526711-AC71-40C2-9FB6-53DE0E460028}"/>
              </a:ext>
            </a:extLst>
          </p:cNvPr>
          <p:cNvSpPr txBox="1"/>
          <p:nvPr/>
        </p:nvSpPr>
        <p:spPr>
          <a:xfrm>
            <a:off x="1117111" y="5226083"/>
            <a:ext cx="633315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b="1" i="1" dirty="0"/>
              <a:t>NZA</a:t>
            </a:r>
            <a:endParaRPr lang="en-CH" sz="2025" b="1" i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82D6E4-7F56-437E-AB42-72DDDE3AFF54}"/>
              </a:ext>
            </a:extLst>
          </p:cNvPr>
          <p:cNvSpPr/>
          <p:nvPr/>
        </p:nvSpPr>
        <p:spPr>
          <a:xfrm>
            <a:off x="723336" y="3331699"/>
            <a:ext cx="362514" cy="351362"/>
          </a:xfrm>
          <a:prstGeom prst="rect">
            <a:avLst/>
          </a:prstGeom>
          <a:solidFill>
            <a:srgbClr val="C0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75" b="1" dirty="0">
                <a:solidFill>
                  <a:schemeClr val="bg1"/>
                </a:solidFill>
              </a:rPr>
              <a:t>1</a:t>
            </a:r>
            <a:endParaRPr lang="en-CH" sz="1875" b="1" dirty="0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0BA2A6F-8A3A-45DD-B03F-E945CF0AE64F}"/>
              </a:ext>
            </a:extLst>
          </p:cNvPr>
          <p:cNvSpPr/>
          <p:nvPr/>
        </p:nvSpPr>
        <p:spPr>
          <a:xfrm>
            <a:off x="1868055" y="2995328"/>
            <a:ext cx="362514" cy="35136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BE32DCC-9312-4504-9F8F-A7FAF8E6719F}"/>
              </a:ext>
            </a:extLst>
          </p:cNvPr>
          <p:cNvSpPr/>
          <p:nvPr/>
        </p:nvSpPr>
        <p:spPr>
          <a:xfrm>
            <a:off x="1868055" y="3378457"/>
            <a:ext cx="362514" cy="351362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>
                <a:solidFill>
                  <a:schemeClr val="tx1"/>
                </a:solidFill>
              </a:rPr>
              <a:t>A</a:t>
            </a:r>
            <a:endParaRPr lang="en-CH" sz="1650" b="1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C16824F-998D-441D-818A-D7515E2307BC}"/>
              </a:ext>
            </a:extLst>
          </p:cNvPr>
          <p:cNvSpPr/>
          <p:nvPr/>
        </p:nvSpPr>
        <p:spPr>
          <a:xfrm>
            <a:off x="2272959" y="2995328"/>
            <a:ext cx="362514" cy="35136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CA0A398-BF10-4205-879D-04705ADCD78F}"/>
              </a:ext>
            </a:extLst>
          </p:cNvPr>
          <p:cNvSpPr/>
          <p:nvPr/>
        </p:nvSpPr>
        <p:spPr>
          <a:xfrm>
            <a:off x="2272959" y="3378457"/>
            <a:ext cx="362514" cy="35136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1647977-1B7B-42BE-8A31-92E315C1FB09}"/>
              </a:ext>
            </a:extLst>
          </p:cNvPr>
          <p:cNvSpPr/>
          <p:nvPr/>
        </p:nvSpPr>
        <p:spPr>
          <a:xfrm>
            <a:off x="2677863" y="2995327"/>
            <a:ext cx="362514" cy="35136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57B9C31-EFC8-44CF-A7DE-065314CA8258}"/>
              </a:ext>
            </a:extLst>
          </p:cNvPr>
          <p:cNvSpPr/>
          <p:nvPr/>
        </p:nvSpPr>
        <p:spPr>
          <a:xfrm>
            <a:off x="2672175" y="3378457"/>
            <a:ext cx="362514" cy="351362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>
                <a:solidFill>
                  <a:schemeClr val="tx1"/>
                </a:solidFill>
              </a:rPr>
              <a:t>B</a:t>
            </a:r>
            <a:endParaRPr lang="en-CH" sz="1650" b="1" dirty="0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9B6485D-7BCD-4707-9AB7-7CE5D4D49543}"/>
              </a:ext>
            </a:extLst>
          </p:cNvPr>
          <p:cNvSpPr/>
          <p:nvPr/>
        </p:nvSpPr>
        <p:spPr>
          <a:xfrm>
            <a:off x="3077079" y="3379005"/>
            <a:ext cx="362514" cy="35136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371B9AF-ADF3-4B18-ADC1-D6B0964BAE7D}"/>
              </a:ext>
            </a:extLst>
          </p:cNvPr>
          <p:cNvSpPr/>
          <p:nvPr/>
        </p:nvSpPr>
        <p:spPr>
          <a:xfrm>
            <a:off x="3072113" y="2994190"/>
            <a:ext cx="362514" cy="35136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97352DB-8ECC-4B22-9082-9D38E0874F2C}"/>
              </a:ext>
            </a:extLst>
          </p:cNvPr>
          <p:cNvSpPr/>
          <p:nvPr/>
        </p:nvSpPr>
        <p:spPr>
          <a:xfrm>
            <a:off x="6123289" y="3482689"/>
            <a:ext cx="261183" cy="256766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A</a:t>
            </a:r>
            <a:endParaRPr lang="en-CH" sz="1350" b="1" dirty="0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EFCB9A2-258A-4E43-A21E-67C4F6E207DA}"/>
              </a:ext>
            </a:extLst>
          </p:cNvPr>
          <p:cNvSpPr/>
          <p:nvPr/>
        </p:nvSpPr>
        <p:spPr>
          <a:xfrm>
            <a:off x="6486599" y="3485836"/>
            <a:ext cx="261183" cy="25676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DA9E39F-2BB1-4E24-8E2B-78F4C938DC3E}"/>
              </a:ext>
            </a:extLst>
          </p:cNvPr>
          <p:cNvSpPr/>
          <p:nvPr/>
        </p:nvSpPr>
        <p:spPr>
          <a:xfrm>
            <a:off x="6856347" y="3485836"/>
            <a:ext cx="261183" cy="256766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B</a:t>
            </a:r>
            <a:endParaRPr lang="en-CH" sz="1350" b="1" dirty="0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8C1028-E0A7-4766-891A-365EFF452CE9}"/>
              </a:ext>
            </a:extLst>
          </p:cNvPr>
          <p:cNvSpPr/>
          <p:nvPr/>
        </p:nvSpPr>
        <p:spPr>
          <a:xfrm>
            <a:off x="7223740" y="3485836"/>
            <a:ext cx="261183" cy="25676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579AF7E-76A8-4C37-B78A-5DFEDDF6FDFF}"/>
              </a:ext>
            </a:extLst>
          </p:cNvPr>
          <p:cNvSpPr/>
          <p:nvPr/>
        </p:nvSpPr>
        <p:spPr>
          <a:xfrm>
            <a:off x="6119285" y="3010373"/>
            <a:ext cx="261183" cy="25676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0C7BDDC-99E0-451C-93C6-DF1865A80227}"/>
              </a:ext>
            </a:extLst>
          </p:cNvPr>
          <p:cNvSpPr/>
          <p:nvPr/>
        </p:nvSpPr>
        <p:spPr>
          <a:xfrm>
            <a:off x="6482596" y="3013520"/>
            <a:ext cx="261183" cy="25676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C5627FE-35BD-4B88-BF5C-70D4DA773B77}"/>
              </a:ext>
            </a:extLst>
          </p:cNvPr>
          <p:cNvSpPr/>
          <p:nvPr/>
        </p:nvSpPr>
        <p:spPr>
          <a:xfrm>
            <a:off x="6852344" y="3013520"/>
            <a:ext cx="261183" cy="25676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CFAA6F0-1147-4EDC-A0D5-D300AAE8AA8B}"/>
              </a:ext>
            </a:extLst>
          </p:cNvPr>
          <p:cNvSpPr/>
          <p:nvPr/>
        </p:nvSpPr>
        <p:spPr>
          <a:xfrm>
            <a:off x="7219736" y="3013520"/>
            <a:ext cx="261183" cy="25676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C9F23F8-E71D-40E6-9050-A53453FF0F6E}"/>
              </a:ext>
            </a:extLst>
          </p:cNvPr>
          <p:cNvSpPr/>
          <p:nvPr/>
        </p:nvSpPr>
        <p:spPr>
          <a:xfrm>
            <a:off x="6119285" y="3987013"/>
            <a:ext cx="261183" cy="25676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9DD931E-E3A7-4092-8D4C-5D271D0F94C4}"/>
              </a:ext>
            </a:extLst>
          </p:cNvPr>
          <p:cNvSpPr/>
          <p:nvPr/>
        </p:nvSpPr>
        <p:spPr>
          <a:xfrm>
            <a:off x="6482596" y="3990160"/>
            <a:ext cx="261183" cy="25676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7C04D0E-C5E5-4AE5-881C-B2F58104CAD4}"/>
              </a:ext>
            </a:extLst>
          </p:cNvPr>
          <p:cNvSpPr/>
          <p:nvPr/>
        </p:nvSpPr>
        <p:spPr>
          <a:xfrm>
            <a:off x="6852344" y="3990160"/>
            <a:ext cx="261183" cy="25676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E5A0F93-D7E4-4814-AF15-9AB3933015AD}"/>
              </a:ext>
            </a:extLst>
          </p:cNvPr>
          <p:cNvSpPr/>
          <p:nvPr/>
        </p:nvSpPr>
        <p:spPr>
          <a:xfrm>
            <a:off x="7219736" y="3990160"/>
            <a:ext cx="261183" cy="25676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0A0A76D-FBBC-443C-B8DD-AEB4BF075737}"/>
              </a:ext>
            </a:extLst>
          </p:cNvPr>
          <p:cNvSpPr/>
          <p:nvPr/>
        </p:nvSpPr>
        <p:spPr>
          <a:xfrm>
            <a:off x="6127529" y="4454381"/>
            <a:ext cx="261183" cy="25676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17B85F2-FBD7-40B0-A75B-8FE4D7ECDBAC}"/>
              </a:ext>
            </a:extLst>
          </p:cNvPr>
          <p:cNvSpPr/>
          <p:nvPr/>
        </p:nvSpPr>
        <p:spPr>
          <a:xfrm>
            <a:off x="6490839" y="4457528"/>
            <a:ext cx="261183" cy="25676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096B90D-C137-4C7A-8DAB-FD2E6FBFEE93}"/>
              </a:ext>
            </a:extLst>
          </p:cNvPr>
          <p:cNvSpPr/>
          <p:nvPr/>
        </p:nvSpPr>
        <p:spPr>
          <a:xfrm>
            <a:off x="6860587" y="4457528"/>
            <a:ext cx="261183" cy="25676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058EB7F-2A71-4A0C-AE4F-A620B57BB482}"/>
              </a:ext>
            </a:extLst>
          </p:cNvPr>
          <p:cNvSpPr/>
          <p:nvPr/>
        </p:nvSpPr>
        <p:spPr>
          <a:xfrm>
            <a:off x="7227980" y="4457528"/>
            <a:ext cx="261183" cy="25676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838B20B-7B03-4EB1-BB26-EC0AA4C7D268}"/>
              </a:ext>
            </a:extLst>
          </p:cNvPr>
          <p:cNvSpPr/>
          <p:nvPr/>
        </p:nvSpPr>
        <p:spPr>
          <a:xfrm>
            <a:off x="1872986" y="3965083"/>
            <a:ext cx="362514" cy="35136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E70E758-AA91-459E-8825-696FD453614D}"/>
              </a:ext>
            </a:extLst>
          </p:cNvPr>
          <p:cNvSpPr/>
          <p:nvPr/>
        </p:nvSpPr>
        <p:spPr>
          <a:xfrm>
            <a:off x="2277890" y="3965083"/>
            <a:ext cx="362514" cy="35136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3B29D64-5E57-4A64-8E48-DD7D0C42F853}"/>
              </a:ext>
            </a:extLst>
          </p:cNvPr>
          <p:cNvSpPr/>
          <p:nvPr/>
        </p:nvSpPr>
        <p:spPr>
          <a:xfrm>
            <a:off x="2277890" y="4348211"/>
            <a:ext cx="362514" cy="35136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BAC5803-D4FE-4D6E-974D-2D24B0446F3C}"/>
              </a:ext>
            </a:extLst>
          </p:cNvPr>
          <p:cNvSpPr/>
          <p:nvPr/>
        </p:nvSpPr>
        <p:spPr>
          <a:xfrm>
            <a:off x="2682794" y="3965082"/>
            <a:ext cx="362514" cy="35136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44F293E-4927-470D-A5E0-9D4FB353DC15}"/>
              </a:ext>
            </a:extLst>
          </p:cNvPr>
          <p:cNvSpPr/>
          <p:nvPr/>
        </p:nvSpPr>
        <p:spPr>
          <a:xfrm>
            <a:off x="3080278" y="4348211"/>
            <a:ext cx="362514" cy="35136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0DCF14F-552F-44EB-9B37-3783CD02BB4F}"/>
              </a:ext>
            </a:extLst>
          </p:cNvPr>
          <p:cNvSpPr/>
          <p:nvPr/>
        </p:nvSpPr>
        <p:spPr>
          <a:xfrm>
            <a:off x="3077044" y="3963944"/>
            <a:ext cx="362514" cy="35136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11E2859-A23D-44F1-9159-352131CF1521}"/>
              </a:ext>
            </a:extLst>
          </p:cNvPr>
          <p:cNvSpPr/>
          <p:nvPr/>
        </p:nvSpPr>
        <p:spPr>
          <a:xfrm>
            <a:off x="2682794" y="4349155"/>
            <a:ext cx="362514" cy="35136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86A7A31-D32C-4249-B867-6AF79366718E}"/>
              </a:ext>
            </a:extLst>
          </p:cNvPr>
          <p:cNvSpPr/>
          <p:nvPr/>
        </p:nvSpPr>
        <p:spPr>
          <a:xfrm>
            <a:off x="1872986" y="4352679"/>
            <a:ext cx="362514" cy="35136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3BBBDEF-3932-4D0F-B3FD-7C1D6795891C}"/>
              </a:ext>
            </a:extLst>
          </p:cNvPr>
          <p:cNvSpPr/>
          <p:nvPr/>
        </p:nvSpPr>
        <p:spPr>
          <a:xfrm>
            <a:off x="1913568" y="5100053"/>
            <a:ext cx="362514" cy="35136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59EAC92-5DDD-4B87-948A-5D9CA3871A9D}"/>
              </a:ext>
            </a:extLst>
          </p:cNvPr>
          <p:cNvSpPr/>
          <p:nvPr/>
        </p:nvSpPr>
        <p:spPr>
          <a:xfrm>
            <a:off x="1913568" y="5483182"/>
            <a:ext cx="362514" cy="351362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>
                <a:solidFill>
                  <a:schemeClr val="tx1"/>
                </a:solidFill>
              </a:rPr>
              <a:t>A</a:t>
            </a:r>
            <a:endParaRPr lang="en-CH" sz="1650" b="1" dirty="0">
              <a:solidFill>
                <a:schemeClr val="tx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2DB7BB7-A538-4F5A-8F49-AFB464BFF9ED}"/>
              </a:ext>
            </a:extLst>
          </p:cNvPr>
          <p:cNvSpPr/>
          <p:nvPr/>
        </p:nvSpPr>
        <p:spPr>
          <a:xfrm>
            <a:off x="2318472" y="5100053"/>
            <a:ext cx="362514" cy="35136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1CFF4B1-FDDA-49BD-BAC9-6C7C412B97F2}"/>
              </a:ext>
            </a:extLst>
          </p:cNvPr>
          <p:cNvSpPr/>
          <p:nvPr/>
        </p:nvSpPr>
        <p:spPr>
          <a:xfrm>
            <a:off x="2318472" y="5483182"/>
            <a:ext cx="362514" cy="35136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5C77102-4962-4DBA-8F9B-EFE75D2D78EE}"/>
              </a:ext>
            </a:extLst>
          </p:cNvPr>
          <p:cNvSpPr/>
          <p:nvPr/>
        </p:nvSpPr>
        <p:spPr>
          <a:xfrm>
            <a:off x="2723376" y="5100052"/>
            <a:ext cx="362514" cy="35136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A4AD3EC-D99C-43E3-8F51-392F91D410E0}"/>
              </a:ext>
            </a:extLst>
          </p:cNvPr>
          <p:cNvSpPr/>
          <p:nvPr/>
        </p:nvSpPr>
        <p:spPr>
          <a:xfrm>
            <a:off x="2717688" y="5483182"/>
            <a:ext cx="362514" cy="351362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>
                <a:solidFill>
                  <a:schemeClr val="tx1"/>
                </a:solidFill>
              </a:rPr>
              <a:t>B</a:t>
            </a:r>
            <a:endParaRPr lang="en-CH" sz="1650" b="1" dirty="0">
              <a:solidFill>
                <a:schemeClr val="tx1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8F2D8CC-E683-4F1A-83B9-95080BD52434}"/>
              </a:ext>
            </a:extLst>
          </p:cNvPr>
          <p:cNvSpPr/>
          <p:nvPr/>
        </p:nvSpPr>
        <p:spPr>
          <a:xfrm>
            <a:off x="3118510" y="5483730"/>
            <a:ext cx="362514" cy="35136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421EAB8-C4EC-4C23-A54F-41491585E9C8}"/>
              </a:ext>
            </a:extLst>
          </p:cNvPr>
          <p:cNvSpPr/>
          <p:nvPr/>
        </p:nvSpPr>
        <p:spPr>
          <a:xfrm>
            <a:off x="3117626" y="5098915"/>
            <a:ext cx="362514" cy="35136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CEE319A-0864-4873-9FF8-E19A147E4CBA}"/>
              </a:ext>
            </a:extLst>
          </p:cNvPr>
          <p:cNvSpPr/>
          <p:nvPr/>
        </p:nvSpPr>
        <p:spPr>
          <a:xfrm>
            <a:off x="6127529" y="5318746"/>
            <a:ext cx="261183" cy="256766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A</a:t>
            </a:r>
            <a:endParaRPr lang="en-CH" sz="1350" b="1" dirty="0">
              <a:solidFill>
                <a:schemeClr val="tx1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6EA25C5-A312-47CC-8E80-29EEE1EA7DF2}"/>
              </a:ext>
            </a:extLst>
          </p:cNvPr>
          <p:cNvSpPr/>
          <p:nvPr/>
        </p:nvSpPr>
        <p:spPr>
          <a:xfrm>
            <a:off x="6490839" y="5321893"/>
            <a:ext cx="261183" cy="25676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C017C84-4B77-4F02-8392-246672B17969}"/>
              </a:ext>
            </a:extLst>
          </p:cNvPr>
          <p:cNvSpPr/>
          <p:nvPr/>
        </p:nvSpPr>
        <p:spPr>
          <a:xfrm>
            <a:off x="6860587" y="5321893"/>
            <a:ext cx="261183" cy="256766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B</a:t>
            </a:r>
            <a:endParaRPr lang="en-CH" sz="1350" b="1" dirty="0">
              <a:solidFill>
                <a:schemeClr val="tx1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84923CB-3935-45D3-8C29-FE82D2A08E03}"/>
              </a:ext>
            </a:extLst>
          </p:cNvPr>
          <p:cNvSpPr/>
          <p:nvPr/>
        </p:nvSpPr>
        <p:spPr>
          <a:xfrm>
            <a:off x="7227980" y="5321893"/>
            <a:ext cx="261183" cy="25676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35F66211-9475-46F7-B85E-F47B5503D490}"/>
              </a:ext>
            </a:extLst>
          </p:cNvPr>
          <p:cNvCxnSpPr>
            <a:stCxn id="35" idx="3"/>
            <a:endCxn id="7" idx="1"/>
          </p:cNvCxnSpPr>
          <p:nvPr/>
        </p:nvCxnSpPr>
        <p:spPr>
          <a:xfrm flipV="1">
            <a:off x="1085850" y="3361117"/>
            <a:ext cx="622863" cy="146264"/>
          </a:xfrm>
          <a:prstGeom prst="bentConnector3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or: Elbow 91">
            <a:extLst>
              <a:ext uri="{FF2B5EF4-FFF2-40B4-BE49-F238E27FC236}">
                <a16:creationId xmlns:a16="http://schemas.microsoft.com/office/drawing/2014/main" id="{AC0D85ED-8BAF-408F-BAC3-A55CAF1CFE2F}"/>
              </a:ext>
            </a:extLst>
          </p:cNvPr>
          <p:cNvCxnSpPr>
            <a:cxnSpLocks/>
            <a:stCxn id="18" idx="3"/>
            <a:endCxn id="16" idx="1"/>
          </p:cNvCxnSpPr>
          <p:nvPr/>
        </p:nvCxnSpPr>
        <p:spPr>
          <a:xfrm>
            <a:off x="1085850" y="3866255"/>
            <a:ext cx="618780" cy="475662"/>
          </a:xfrm>
          <a:prstGeom prst="bentConnector3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or: Elbow 94">
            <a:extLst>
              <a:ext uri="{FF2B5EF4-FFF2-40B4-BE49-F238E27FC236}">
                <a16:creationId xmlns:a16="http://schemas.microsoft.com/office/drawing/2014/main" id="{CBEC5917-7F5B-4838-982A-8C8A9C3EE921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5357491" y="3140032"/>
            <a:ext cx="631013" cy="176925"/>
          </a:xfrm>
          <a:prstGeom prst="bentConnector3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or: Elbow 96">
            <a:extLst>
              <a:ext uri="{FF2B5EF4-FFF2-40B4-BE49-F238E27FC236}">
                <a16:creationId xmlns:a16="http://schemas.microsoft.com/office/drawing/2014/main" id="{F7B676A3-E37F-4509-AEBD-0DCC0761E1BA}"/>
              </a:ext>
            </a:extLst>
          </p:cNvPr>
          <p:cNvCxnSpPr>
            <a:cxnSpLocks/>
            <a:stCxn id="20" idx="3"/>
            <a:endCxn id="13" idx="1"/>
          </p:cNvCxnSpPr>
          <p:nvPr/>
        </p:nvCxnSpPr>
        <p:spPr>
          <a:xfrm flipV="1">
            <a:off x="5357491" y="3611072"/>
            <a:ext cx="631013" cy="71990"/>
          </a:xfrm>
          <a:prstGeom prst="bentConnector3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or: Elbow 99">
            <a:extLst>
              <a:ext uri="{FF2B5EF4-FFF2-40B4-BE49-F238E27FC236}">
                <a16:creationId xmlns:a16="http://schemas.microsoft.com/office/drawing/2014/main" id="{93635B16-F91A-4A15-AB56-A59184E44994}"/>
              </a:ext>
            </a:extLst>
          </p:cNvPr>
          <p:cNvCxnSpPr>
            <a:cxnSpLocks/>
            <a:stCxn id="21" idx="3"/>
            <a:endCxn id="14" idx="1"/>
          </p:cNvCxnSpPr>
          <p:nvPr/>
        </p:nvCxnSpPr>
        <p:spPr>
          <a:xfrm>
            <a:off x="5357491" y="4034424"/>
            <a:ext cx="631013" cy="86510"/>
          </a:xfrm>
          <a:prstGeom prst="bentConnector3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or: Elbow 102">
            <a:extLst>
              <a:ext uri="{FF2B5EF4-FFF2-40B4-BE49-F238E27FC236}">
                <a16:creationId xmlns:a16="http://schemas.microsoft.com/office/drawing/2014/main" id="{DDAADF9C-DF28-4F98-AC0B-9059A6D0483A}"/>
              </a:ext>
            </a:extLst>
          </p:cNvPr>
          <p:cNvCxnSpPr>
            <a:cxnSpLocks/>
            <a:stCxn id="22" idx="3"/>
            <a:endCxn id="15" idx="1"/>
          </p:cNvCxnSpPr>
          <p:nvPr/>
        </p:nvCxnSpPr>
        <p:spPr>
          <a:xfrm>
            <a:off x="5357490" y="4385787"/>
            <a:ext cx="631014" cy="206188"/>
          </a:xfrm>
          <a:prstGeom prst="bentConnector3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CDAD9537-3003-4AF0-88C1-9E76CF10CA95}"/>
              </a:ext>
            </a:extLst>
          </p:cNvPr>
          <p:cNvSpPr/>
          <p:nvPr/>
        </p:nvSpPr>
        <p:spPr>
          <a:xfrm>
            <a:off x="7715482" y="4945161"/>
            <a:ext cx="1072986" cy="4385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250" b="1" i="1" dirty="0"/>
              <a:t>Two 0’s</a:t>
            </a:r>
            <a:endParaRPr lang="en-CH" sz="2250" i="1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3F25FB2-FFFD-454D-A6B4-0BBF2AEB14E1}"/>
              </a:ext>
            </a:extLst>
          </p:cNvPr>
          <p:cNvSpPr/>
          <p:nvPr/>
        </p:nvSpPr>
        <p:spPr>
          <a:xfrm>
            <a:off x="397145" y="4904640"/>
            <a:ext cx="909352" cy="4385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250" b="1" i="1" dirty="0"/>
              <a:t>Six 0’s</a:t>
            </a:r>
            <a:endParaRPr lang="en-CH" sz="2250" i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A4BD617-188F-4C7F-A64A-382201723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Compression Ratio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92815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EB2E"/>
                                      </p:to>
                                    </p:animClr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EB2E"/>
                                      </p:to>
                                    </p:animClr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EB2E"/>
                                      </p:to>
                                    </p:animClr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EB2E"/>
                                      </p:to>
                                    </p:animClr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EB2E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EB2E"/>
                                      </p:to>
                                    </p:animClr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EB2E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EB2E"/>
                                      </p:to>
                                    </p:animClr>
                                    <p:set>
                                      <p:cBhvr>
                                        <p:cTn id="19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10" grpId="0" animBg="1"/>
      <p:bldP spid="12" grpId="0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8" grpId="0" animBg="1"/>
      <p:bldP spid="29" grpId="0" animBg="1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4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76" grpId="0" animBg="1"/>
      <p:bldP spid="7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44499-FC32-43B4-9E48-2032B84B122F}"/>
              </a:ext>
            </a:extLst>
          </p:cNvPr>
          <p:cNvSpPr txBox="1">
            <a:spLocks/>
          </p:cNvSpPr>
          <p:nvPr/>
        </p:nvSpPr>
        <p:spPr>
          <a:xfrm>
            <a:off x="178361" y="901253"/>
            <a:ext cx="8496407" cy="62865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E27D74-4094-4966-95B7-DEFEFA396C76}"/>
              </a:ext>
            </a:extLst>
          </p:cNvPr>
          <p:cNvSpPr/>
          <p:nvPr/>
        </p:nvSpPr>
        <p:spPr>
          <a:xfrm>
            <a:off x="299684" y="2203105"/>
            <a:ext cx="1877901" cy="18257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D64696-7892-40FA-A630-C9954F0A0FD9}"/>
              </a:ext>
            </a:extLst>
          </p:cNvPr>
          <p:cNvSpPr/>
          <p:nvPr/>
        </p:nvSpPr>
        <p:spPr>
          <a:xfrm>
            <a:off x="500435" y="1771051"/>
            <a:ext cx="1723822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25" b="1" i="1" dirty="0"/>
              <a:t>MATRIX A</a:t>
            </a:r>
            <a:r>
              <a:rPr lang="en-GB" sz="2400" b="1" i="1" dirty="0"/>
              <a:t> </a:t>
            </a:r>
            <a:endParaRPr lang="en-CH" sz="2400" b="1" i="1" dirty="0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529B5F97-2682-4640-85F3-35943F8D056F}"/>
              </a:ext>
            </a:extLst>
          </p:cNvPr>
          <p:cNvSpPr/>
          <p:nvPr/>
        </p:nvSpPr>
        <p:spPr>
          <a:xfrm>
            <a:off x="2231086" y="2911690"/>
            <a:ext cx="413426" cy="408562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>
              <a:solidFill>
                <a:sysClr val="windowText" lastClr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38FD5C-0CA6-4DE1-9076-703CD41C33C5}"/>
              </a:ext>
            </a:extLst>
          </p:cNvPr>
          <p:cNvSpPr/>
          <p:nvPr/>
        </p:nvSpPr>
        <p:spPr>
          <a:xfrm>
            <a:off x="2720993" y="2203105"/>
            <a:ext cx="1877901" cy="18257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A10AD9-2374-432D-A117-CA88C7C4F12F}"/>
              </a:ext>
            </a:extLst>
          </p:cNvPr>
          <p:cNvSpPr/>
          <p:nvPr/>
        </p:nvSpPr>
        <p:spPr>
          <a:xfrm>
            <a:off x="2930384" y="1771051"/>
            <a:ext cx="1615254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25" b="1" i="1" dirty="0"/>
              <a:t>MATRIX B</a:t>
            </a:r>
            <a:r>
              <a:rPr lang="en-GB" sz="2400" b="1" i="1" dirty="0"/>
              <a:t> </a:t>
            </a:r>
            <a:endParaRPr lang="en-CH" sz="2400" b="1" i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D80D25-23B7-4D03-9319-F9D7B220DECB}"/>
              </a:ext>
            </a:extLst>
          </p:cNvPr>
          <p:cNvCxnSpPr/>
          <p:nvPr/>
        </p:nvCxnSpPr>
        <p:spPr>
          <a:xfrm>
            <a:off x="4902663" y="1450816"/>
            <a:ext cx="0" cy="3433864"/>
          </a:xfrm>
          <a:prstGeom prst="line">
            <a:avLst/>
          </a:prstGeom>
          <a:ln w="412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D725E4D-5C99-48F5-B99F-DF82C90DD095}"/>
              </a:ext>
            </a:extLst>
          </p:cNvPr>
          <p:cNvSpPr/>
          <p:nvPr/>
        </p:nvSpPr>
        <p:spPr>
          <a:xfrm>
            <a:off x="350118" y="2227307"/>
            <a:ext cx="393953" cy="34533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Α</a:t>
            </a:r>
            <a:endParaRPr lang="en-CH" sz="2400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CD8618E-F5FC-4B43-A36B-0825B18DBC71}"/>
              </a:ext>
            </a:extLst>
          </p:cNvPr>
          <p:cNvSpPr/>
          <p:nvPr/>
        </p:nvSpPr>
        <p:spPr>
          <a:xfrm>
            <a:off x="2755285" y="2244258"/>
            <a:ext cx="393953" cy="34533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D</a:t>
            </a:r>
            <a:endParaRPr lang="en-CH" sz="2400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45F7984-C197-4F64-B95D-E5A1FCD44D9A}"/>
              </a:ext>
            </a:extLst>
          </p:cNvPr>
          <p:cNvSpPr/>
          <p:nvPr/>
        </p:nvSpPr>
        <p:spPr>
          <a:xfrm>
            <a:off x="825152" y="2232889"/>
            <a:ext cx="393953" cy="345332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Β</a:t>
            </a:r>
            <a:endParaRPr lang="en-CH" sz="2400" b="1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C277D13-2264-4516-A57D-20C6AB007A37}"/>
              </a:ext>
            </a:extLst>
          </p:cNvPr>
          <p:cNvSpPr/>
          <p:nvPr/>
        </p:nvSpPr>
        <p:spPr>
          <a:xfrm>
            <a:off x="2755285" y="2676312"/>
            <a:ext cx="393953" cy="345332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E</a:t>
            </a:r>
            <a:endParaRPr lang="en-CH" sz="2400" b="1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6048924-9939-4E4F-B9B3-DDE7B863B49A}"/>
              </a:ext>
            </a:extLst>
          </p:cNvPr>
          <p:cNvSpPr/>
          <p:nvPr/>
        </p:nvSpPr>
        <p:spPr>
          <a:xfrm>
            <a:off x="2755285" y="3598008"/>
            <a:ext cx="393953" cy="345332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F</a:t>
            </a:r>
            <a:endParaRPr lang="en-CH" sz="2400" b="1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1BABD39-9C56-443D-8A60-6264A9A0B20C}"/>
              </a:ext>
            </a:extLst>
          </p:cNvPr>
          <p:cNvSpPr/>
          <p:nvPr/>
        </p:nvSpPr>
        <p:spPr>
          <a:xfrm>
            <a:off x="1300186" y="2238471"/>
            <a:ext cx="393953" cy="34533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C</a:t>
            </a:r>
            <a:endParaRPr lang="en-CH" sz="2400" b="1" dirty="0"/>
          </a:p>
        </p:txBody>
      </p: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307F61F8-BAE9-4066-82BB-33D68BCF60F2}"/>
              </a:ext>
            </a:extLst>
          </p:cNvPr>
          <p:cNvCxnSpPr>
            <a:cxnSpLocks/>
            <a:stCxn id="12" idx="2"/>
            <a:endCxn id="13" idx="1"/>
          </p:cNvCxnSpPr>
          <p:nvPr/>
        </p:nvCxnSpPr>
        <p:spPr>
          <a:xfrm rot="5400000" flipH="1" flipV="1">
            <a:off x="1573333" y="1390686"/>
            <a:ext cx="155714" cy="2208191"/>
          </a:xfrm>
          <a:prstGeom prst="curvedConnector4">
            <a:avLst>
              <a:gd name="adj1" fmla="val -110106"/>
              <a:gd name="adj2" fmla="val 54460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E1950BD9-432F-43E7-8CFF-0AFFAD180E97}"/>
              </a:ext>
            </a:extLst>
          </p:cNvPr>
          <p:cNvCxnSpPr>
            <a:cxnSpLocks/>
            <a:stCxn id="14" idx="2"/>
            <a:endCxn id="16" idx="1"/>
          </p:cNvCxnSpPr>
          <p:nvPr/>
        </p:nvCxnSpPr>
        <p:spPr>
          <a:xfrm rot="16200000" flipH="1">
            <a:off x="1753327" y="1847022"/>
            <a:ext cx="270758" cy="1733156"/>
          </a:xfrm>
          <a:prstGeom prst="curvedConnector2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08B0C7C4-A308-41E7-9FA8-34FFD5B3F2DE}"/>
              </a:ext>
            </a:extLst>
          </p:cNvPr>
          <p:cNvCxnSpPr>
            <a:cxnSpLocks/>
            <a:stCxn id="18" idx="2"/>
            <a:endCxn id="17" idx="1"/>
          </p:cNvCxnSpPr>
          <p:nvPr/>
        </p:nvCxnSpPr>
        <p:spPr>
          <a:xfrm rot="16200000" flipH="1">
            <a:off x="1532788" y="2548178"/>
            <a:ext cx="1186871" cy="1258121"/>
          </a:xfrm>
          <a:prstGeom prst="curvedConnector2">
            <a:avLst/>
          </a:prstGeom>
          <a:ln w="25400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Multiplication Sign 38">
            <a:extLst>
              <a:ext uri="{FF2B5EF4-FFF2-40B4-BE49-F238E27FC236}">
                <a16:creationId xmlns:a16="http://schemas.microsoft.com/office/drawing/2014/main" id="{FE127746-1424-4241-81B8-6C65C9783C5C}"/>
              </a:ext>
            </a:extLst>
          </p:cNvPr>
          <p:cNvSpPr/>
          <p:nvPr/>
        </p:nvSpPr>
        <p:spPr>
          <a:xfrm>
            <a:off x="1723622" y="3192765"/>
            <a:ext cx="227502" cy="246142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DFBAF1-4857-45CF-8938-FB947DDCC666}"/>
              </a:ext>
            </a:extLst>
          </p:cNvPr>
          <p:cNvSpPr/>
          <p:nvPr/>
        </p:nvSpPr>
        <p:spPr>
          <a:xfrm>
            <a:off x="5160395" y="2307094"/>
            <a:ext cx="424391" cy="419808"/>
          </a:xfrm>
          <a:prstGeom prst="rect">
            <a:avLst/>
          </a:prstGeom>
          <a:solidFill>
            <a:srgbClr val="C0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bg1"/>
                </a:solidFill>
              </a:rPr>
              <a:t>0</a:t>
            </a:r>
            <a:endParaRPr lang="en-CH" sz="2700" b="1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9AD8D3-417E-4576-997F-87BF5E573BC1}"/>
              </a:ext>
            </a:extLst>
          </p:cNvPr>
          <p:cNvSpPr/>
          <p:nvPr/>
        </p:nvSpPr>
        <p:spPr>
          <a:xfrm>
            <a:off x="5584785" y="2307094"/>
            <a:ext cx="424366" cy="419809"/>
          </a:xfrm>
          <a:prstGeom prst="rect">
            <a:avLst/>
          </a:prstGeom>
          <a:solidFill>
            <a:srgbClr val="C0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bg1"/>
                </a:solidFill>
              </a:rPr>
              <a:t>1</a:t>
            </a:r>
            <a:endParaRPr lang="en-CH" sz="2700" b="1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87E92A-14BC-4D95-8D86-68E93A12FB6D}"/>
              </a:ext>
            </a:extLst>
          </p:cNvPr>
          <p:cNvSpPr/>
          <p:nvPr/>
        </p:nvSpPr>
        <p:spPr>
          <a:xfrm>
            <a:off x="6009151" y="2307459"/>
            <a:ext cx="424357" cy="419809"/>
          </a:xfrm>
          <a:prstGeom prst="rect">
            <a:avLst/>
          </a:prstGeom>
          <a:solidFill>
            <a:srgbClr val="C0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bg1"/>
                </a:solidFill>
              </a:rPr>
              <a:t>2</a:t>
            </a:r>
            <a:endParaRPr lang="en-CH" sz="2700" b="1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F08D33A-7108-4526-A318-C4852C6F8BF9}"/>
              </a:ext>
            </a:extLst>
          </p:cNvPr>
          <p:cNvSpPr/>
          <p:nvPr/>
        </p:nvSpPr>
        <p:spPr>
          <a:xfrm>
            <a:off x="5206434" y="3537644"/>
            <a:ext cx="424411" cy="39033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9E616E-EC59-4DE3-8C8B-411D948F3925}"/>
              </a:ext>
            </a:extLst>
          </p:cNvPr>
          <p:cNvSpPr/>
          <p:nvPr/>
        </p:nvSpPr>
        <p:spPr>
          <a:xfrm>
            <a:off x="5630844" y="3537643"/>
            <a:ext cx="424406" cy="39033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5C00D13-71B5-491F-AC7F-50B18DBDF049}"/>
              </a:ext>
            </a:extLst>
          </p:cNvPr>
          <p:cNvSpPr/>
          <p:nvPr/>
        </p:nvSpPr>
        <p:spPr>
          <a:xfrm>
            <a:off x="6055249" y="3537643"/>
            <a:ext cx="424393" cy="390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F27B22E-102C-4CAB-9733-45E4D9C950F1}"/>
              </a:ext>
            </a:extLst>
          </p:cNvPr>
          <p:cNvSpPr/>
          <p:nvPr/>
        </p:nvSpPr>
        <p:spPr>
          <a:xfrm>
            <a:off x="5221665" y="3560142"/>
            <a:ext cx="393953" cy="34533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Α</a:t>
            </a:r>
            <a:endParaRPr lang="en-CH" sz="2400" b="1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0A6D02B-D150-48FD-8CBC-B6C991BBBE18}"/>
              </a:ext>
            </a:extLst>
          </p:cNvPr>
          <p:cNvSpPr/>
          <p:nvPr/>
        </p:nvSpPr>
        <p:spPr>
          <a:xfrm>
            <a:off x="5645478" y="3560142"/>
            <a:ext cx="393953" cy="345332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Β</a:t>
            </a:r>
            <a:endParaRPr lang="en-CH" sz="2400" b="1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1503321-A179-4FCD-95B8-6D91AD9FDB67}"/>
              </a:ext>
            </a:extLst>
          </p:cNvPr>
          <p:cNvSpPr/>
          <p:nvPr/>
        </p:nvSpPr>
        <p:spPr>
          <a:xfrm>
            <a:off x="6071068" y="3553008"/>
            <a:ext cx="393953" cy="34533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C</a:t>
            </a:r>
            <a:endParaRPr lang="en-CH" sz="2400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3D3C88B-E712-49DA-833D-D8D52EE9F84A}"/>
              </a:ext>
            </a:extLst>
          </p:cNvPr>
          <p:cNvSpPr/>
          <p:nvPr/>
        </p:nvSpPr>
        <p:spPr>
          <a:xfrm>
            <a:off x="7129545" y="3553009"/>
            <a:ext cx="424411" cy="39033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E570E7-70A4-4372-A5C3-0FE4A632B588}"/>
              </a:ext>
            </a:extLst>
          </p:cNvPr>
          <p:cNvSpPr/>
          <p:nvPr/>
        </p:nvSpPr>
        <p:spPr>
          <a:xfrm>
            <a:off x="7553956" y="3553009"/>
            <a:ext cx="424406" cy="39033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3139539-1038-42A9-8B1F-E69D9D1B707E}"/>
              </a:ext>
            </a:extLst>
          </p:cNvPr>
          <p:cNvSpPr/>
          <p:nvPr/>
        </p:nvSpPr>
        <p:spPr>
          <a:xfrm>
            <a:off x="7978361" y="3553008"/>
            <a:ext cx="424393" cy="390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E780E65-B09A-46D0-9F0D-6C71DB72C582}"/>
              </a:ext>
            </a:extLst>
          </p:cNvPr>
          <p:cNvSpPr/>
          <p:nvPr/>
        </p:nvSpPr>
        <p:spPr>
          <a:xfrm>
            <a:off x="7144777" y="3575507"/>
            <a:ext cx="393953" cy="34533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</a:t>
            </a:r>
            <a:endParaRPr lang="en-CH" sz="2400" b="1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66447B1-A596-4BBA-9052-128523069D06}"/>
              </a:ext>
            </a:extLst>
          </p:cNvPr>
          <p:cNvSpPr/>
          <p:nvPr/>
        </p:nvSpPr>
        <p:spPr>
          <a:xfrm>
            <a:off x="7568590" y="3575507"/>
            <a:ext cx="393953" cy="345332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E</a:t>
            </a:r>
            <a:endParaRPr lang="en-CH" sz="2400" b="1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5E3EDBC-1ED8-4F75-A1D0-55D514809923}"/>
              </a:ext>
            </a:extLst>
          </p:cNvPr>
          <p:cNvSpPr/>
          <p:nvPr/>
        </p:nvSpPr>
        <p:spPr>
          <a:xfrm>
            <a:off x="7994180" y="3568374"/>
            <a:ext cx="393953" cy="345332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F</a:t>
            </a:r>
            <a:endParaRPr lang="en-CH" sz="2400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FD8F342-4A3E-4B94-8CC7-A2D96EEB3DA2}"/>
              </a:ext>
            </a:extLst>
          </p:cNvPr>
          <p:cNvSpPr/>
          <p:nvPr/>
        </p:nvSpPr>
        <p:spPr>
          <a:xfrm>
            <a:off x="7103362" y="2307094"/>
            <a:ext cx="424391" cy="419808"/>
          </a:xfrm>
          <a:prstGeom prst="rect">
            <a:avLst/>
          </a:prstGeom>
          <a:solidFill>
            <a:srgbClr val="C0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bg1"/>
                </a:solidFill>
              </a:rPr>
              <a:t>0</a:t>
            </a:r>
            <a:endParaRPr lang="en-CH" sz="2700" b="1" dirty="0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F743CDA-67C3-46CD-B5EF-50B407555EEA}"/>
              </a:ext>
            </a:extLst>
          </p:cNvPr>
          <p:cNvSpPr/>
          <p:nvPr/>
        </p:nvSpPr>
        <p:spPr>
          <a:xfrm>
            <a:off x="7527752" y="2307094"/>
            <a:ext cx="424366" cy="419809"/>
          </a:xfrm>
          <a:prstGeom prst="rect">
            <a:avLst/>
          </a:prstGeom>
          <a:solidFill>
            <a:srgbClr val="C0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bg1"/>
                </a:solidFill>
              </a:rPr>
              <a:t>1</a:t>
            </a:r>
            <a:endParaRPr lang="en-CH" sz="2700" b="1" dirty="0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D7796F2-D864-45A9-8826-D4FC6282A1E6}"/>
              </a:ext>
            </a:extLst>
          </p:cNvPr>
          <p:cNvSpPr/>
          <p:nvPr/>
        </p:nvSpPr>
        <p:spPr>
          <a:xfrm>
            <a:off x="7952118" y="2307459"/>
            <a:ext cx="424357" cy="419809"/>
          </a:xfrm>
          <a:prstGeom prst="rect">
            <a:avLst/>
          </a:prstGeom>
          <a:solidFill>
            <a:srgbClr val="C0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bg1"/>
                </a:solidFill>
              </a:rPr>
              <a:t>3</a:t>
            </a:r>
            <a:endParaRPr lang="en-CH" sz="2700" b="1" dirty="0">
              <a:solidFill>
                <a:schemeClr val="bg1"/>
              </a:solidFill>
            </a:endParaRP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ADF465E9-78F3-49D4-A44E-1088DF12F235}"/>
              </a:ext>
            </a:extLst>
          </p:cNvPr>
          <p:cNvCxnSpPr>
            <a:stCxn id="4" idx="2"/>
            <a:endCxn id="42" idx="2"/>
          </p:cNvCxnSpPr>
          <p:nvPr/>
        </p:nvCxnSpPr>
        <p:spPr>
          <a:xfrm rot="16200000" flipH="1">
            <a:off x="6344074" y="1755419"/>
            <a:ext cx="9525" cy="1942967"/>
          </a:xfrm>
          <a:prstGeom prst="bentConnector3">
            <a:avLst>
              <a:gd name="adj1" fmla="val 1800000"/>
            </a:avLst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AE0153AE-3F3D-4519-A060-BAEC85DDDCD1}"/>
              </a:ext>
            </a:extLst>
          </p:cNvPr>
          <p:cNvCxnSpPr/>
          <p:nvPr/>
        </p:nvCxnSpPr>
        <p:spPr>
          <a:xfrm rot="16200000" flipH="1">
            <a:off x="6763688" y="1762158"/>
            <a:ext cx="9525" cy="1942967"/>
          </a:xfrm>
          <a:prstGeom prst="bentConnector3">
            <a:avLst>
              <a:gd name="adj1" fmla="val 3560000"/>
            </a:avLst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15E1E6D6-E4D0-4B49-B1F6-5D870196FAD8}"/>
              </a:ext>
            </a:extLst>
          </p:cNvPr>
          <p:cNvCxnSpPr/>
          <p:nvPr/>
        </p:nvCxnSpPr>
        <p:spPr>
          <a:xfrm rot="16200000" flipH="1">
            <a:off x="7192959" y="1758789"/>
            <a:ext cx="9525" cy="1942967"/>
          </a:xfrm>
          <a:prstGeom prst="bentConnector3">
            <a:avLst>
              <a:gd name="adj1" fmla="val 5880000"/>
            </a:avLst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Multiplication Sign 46">
            <a:extLst>
              <a:ext uri="{FF2B5EF4-FFF2-40B4-BE49-F238E27FC236}">
                <a16:creationId xmlns:a16="http://schemas.microsoft.com/office/drawing/2014/main" id="{465CACD2-FC6B-470B-96BC-AA45EDDDF6B2}"/>
              </a:ext>
            </a:extLst>
          </p:cNvPr>
          <p:cNvSpPr/>
          <p:nvPr/>
        </p:nvSpPr>
        <p:spPr>
          <a:xfrm>
            <a:off x="7063787" y="3167747"/>
            <a:ext cx="227502" cy="246142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 dirty="0">
              <a:solidFill>
                <a:sysClr val="windowText" lastClr="000000"/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260CB35-9928-4FB6-BDF8-D9B8CE6015D0}"/>
              </a:ext>
            </a:extLst>
          </p:cNvPr>
          <p:cNvSpPr/>
          <p:nvPr/>
        </p:nvSpPr>
        <p:spPr>
          <a:xfrm>
            <a:off x="3873535" y="5023800"/>
            <a:ext cx="4529219" cy="1023374"/>
          </a:xfrm>
          <a:prstGeom prst="roundRect">
            <a:avLst/>
          </a:prstGeom>
          <a:solidFill>
            <a:srgbClr val="FF0000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INDEX  MATCHING</a:t>
            </a:r>
          </a:p>
          <a:p>
            <a:pPr algn="ctr"/>
            <a:r>
              <a:rPr lang="en-US" sz="2700" b="1" dirty="0"/>
              <a:t>FOR EVERY INNER PRODUCT</a:t>
            </a:r>
            <a:endParaRPr lang="en-CH" sz="2700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95660F2-01AD-4E9D-95AE-3EA6F118D5A0}"/>
              </a:ext>
            </a:extLst>
          </p:cNvPr>
          <p:cNvSpPr txBox="1"/>
          <p:nvPr/>
        </p:nvSpPr>
        <p:spPr>
          <a:xfrm>
            <a:off x="5417740" y="1958644"/>
            <a:ext cx="97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/>
              <a:t>col_ind</a:t>
            </a:r>
            <a:endParaRPr lang="en-CH" b="1" i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9ED6363-9CAE-410F-BA65-3C8E423B5B85}"/>
              </a:ext>
            </a:extLst>
          </p:cNvPr>
          <p:cNvSpPr txBox="1"/>
          <p:nvPr/>
        </p:nvSpPr>
        <p:spPr>
          <a:xfrm>
            <a:off x="7269360" y="1949917"/>
            <a:ext cx="97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/>
              <a:t>row_ind</a:t>
            </a:r>
            <a:endParaRPr lang="en-CH" b="1" i="1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56195B7-1B60-4F12-A068-28A52A551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Sparse Matrix </a:t>
            </a:r>
            <a:r>
              <a:rPr lang="en-US" sz="3000" dirty="0" err="1"/>
              <a:t>Matrix</a:t>
            </a:r>
            <a:r>
              <a:rPr lang="en-US" sz="3000" dirty="0"/>
              <a:t> Multiplication with CSR</a:t>
            </a:r>
            <a:endParaRPr lang="en-CH" sz="3000" dirty="0"/>
          </a:p>
        </p:txBody>
      </p:sp>
    </p:spTree>
    <p:extLst>
      <p:ext uri="{BB962C8B-B14F-4D97-AF65-F5344CB8AC3E}">
        <p14:creationId xmlns:p14="http://schemas.microsoft.com/office/powerpoint/2010/main" val="44369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7" grpId="0" animBg="1"/>
      <p:bldP spid="4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3D703D8-886B-4349-ABE0-0922229059FF}"/>
              </a:ext>
            </a:extLst>
          </p:cNvPr>
          <p:cNvSpPr/>
          <p:nvPr/>
        </p:nvSpPr>
        <p:spPr>
          <a:xfrm>
            <a:off x="3111693" y="1334425"/>
            <a:ext cx="37068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i="1" dirty="0"/>
              <a:t>CSR-based  </a:t>
            </a:r>
            <a:r>
              <a:rPr lang="en-GB" sz="3000" b="1" i="1" dirty="0" err="1"/>
              <a:t>SpMV</a:t>
            </a:r>
            <a:endParaRPr lang="en-CH" sz="3000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6A4B7C9-A27B-4F3E-8B59-FBAA4DACBDFA}"/>
              </a:ext>
            </a:extLst>
          </p:cNvPr>
          <p:cNvSpPr/>
          <p:nvPr/>
        </p:nvSpPr>
        <p:spPr>
          <a:xfrm>
            <a:off x="6606816" y="2486044"/>
            <a:ext cx="549697" cy="18257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899BD671-5937-4A4E-B35F-F1CB1EB6AB10}"/>
              </a:ext>
            </a:extLst>
          </p:cNvPr>
          <p:cNvSpPr/>
          <p:nvPr/>
        </p:nvSpPr>
        <p:spPr>
          <a:xfrm>
            <a:off x="6296679" y="2053989"/>
            <a:ext cx="1304400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25" b="1" i="1" dirty="0"/>
              <a:t>VECTOR</a:t>
            </a:r>
            <a:endParaRPr lang="en-CH" sz="2625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80B83E68-0F5A-42CE-94EB-7AB10E5F2FBD}"/>
              </a:ext>
            </a:extLst>
          </p:cNvPr>
          <p:cNvSpPr/>
          <p:nvPr/>
        </p:nvSpPr>
        <p:spPr>
          <a:xfrm>
            <a:off x="6606816" y="2486044"/>
            <a:ext cx="549697" cy="302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5115785-D3E8-414D-A4E5-BA93CDF6AEDD}"/>
              </a:ext>
            </a:extLst>
          </p:cNvPr>
          <p:cNvSpPr/>
          <p:nvPr/>
        </p:nvSpPr>
        <p:spPr>
          <a:xfrm>
            <a:off x="6606815" y="2788669"/>
            <a:ext cx="549697" cy="302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DCBC8FA9-45FF-410E-9E38-076BFF0E5BEB}"/>
              </a:ext>
            </a:extLst>
          </p:cNvPr>
          <p:cNvSpPr/>
          <p:nvPr/>
        </p:nvSpPr>
        <p:spPr>
          <a:xfrm>
            <a:off x="6606815" y="3091294"/>
            <a:ext cx="549697" cy="302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A0146922-F6C7-4235-A688-C60499DB3C3D}"/>
              </a:ext>
            </a:extLst>
          </p:cNvPr>
          <p:cNvSpPr/>
          <p:nvPr/>
        </p:nvSpPr>
        <p:spPr>
          <a:xfrm>
            <a:off x="6606815" y="3393919"/>
            <a:ext cx="549697" cy="302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A7174D0-C3BE-489B-A7C0-887C1C5EC89A}"/>
              </a:ext>
            </a:extLst>
          </p:cNvPr>
          <p:cNvSpPr/>
          <p:nvPr/>
        </p:nvSpPr>
        <p:spPr>
          <a:xfrm>
            <a:off x="6606815" y="3696544"/>
            <a:ext cx="549697" cy="302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DAFD834-6B92-443F-A89E-F8464BE85990}"/>
              </a:ext>
            </a:extLst>
          </p:cNvPr>
          <p:cNvSpPr/>
          <p:nvPr/>
        </p:nvSpPr>
        <p:spPr>
          <a:xfrm>
            <a:off x="6606814" y="4003787"/>
            <a:ext cx="549697" cy="302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3B0456C3-72CB-4540-81F0-9277354EF4D9}"/>
              </a:ext>
            </a:extLst>
          </p:cNvPr>
          <p:cNvSpPr/>
          <p:nvPr/>
        </p:nvSpPr>
        <p:spPr>
          <a:xfrm>
            <a:off x="7198053" y="2437120"/>
            <a:ext cx="285698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50" b="1" dirty="0"/>
              <a:t>0</a:t>
            </a:r>
            <a:endParaRPr lang="en-CH" sz="2250" b="1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A16FD6A3-7240-4177-83EA-ABE271B43C91}"/>
              </a:ext>
            </a:extLst>
          </p:cNvPr>
          <p:cNvSpPr/>
          <p:nvPr/>
        </p:nvSpPr>
        <p:spPr>
          <a:xfrm>
            <a:off x="7198053" y="2749945"/>
            <a:ext cx="285698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50" b="1" dirty="0"/>
              <a:t>1</a:t>
            </a:r>
            <a:endParaRPr lang="en-CH" sz="2250" b="1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0ECF445-AB27-4E09-A04E-31F2A0488000}"/>
              </a:ext>
            </a:extLst>
          </p:cNvPr>
          <p:cNvSpPr/>
          <p:nvPr/>
        </p:nvSpPr>
        <p:spPr>
          <a:xfrm>
            <a:off x="7198052" y="3035865"/>
            <a:ext cx="285698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50" b="1" dirty="0"/>
              <a:t>2</a:t>
            </a:r>
            <a:endParaRPr lang="en-CH" sz="2250" b="1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0F8A8C7-DD75-4146-B4D2-252CF57FC17C}"/>
              </a:ext>
            </a:extLst>
          </p:cNvPr>
          <p:cNvSpPr/>
          <p:nvPr/>
        </p:nvSpPr>
        <p:spPr>
          <a:xfrm>
            <a:off x="7198052" y="3344995"/>
            <a:ext cx="285698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50" b="1" dirty="0"/>
              <a:t>3</a:t>
            </a:r>
            <a:endParaRPr lang="en-CH" sz="2250" b="1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CB724964-0DAC-459E-8E5C-7D8C8FD710B4}"/>
              </a:ext>
            </a:extLst>
          </p:cNvPr>
          <p:cNvSpPr/>
          <p:nvPr/>
        </p:nvSpPr>
        <p:spPr>
          <a:xfrm>
            <a:off x="7198052" y="3657820"/>
            <a:ext cx="285698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50" b="1" dirty="0"/>
              <a:t>4</a:t>
            </a:r>
            <a:endParaRPr lang="en-CH" sz="2250" b="1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C4DE9D01-C61B-4BCC-ADAB-277236727DE5}"/>
              </a:ext>
            </a:extLst>
          </p:cNvPr>
          <p:cNvSpPr/>
          <p:nvPr/>
        </p:nvSpPr>
        <p:spPr>
          <a:xfrm>
            <a:off x="7198052" y="3963556"/>
            <a:ext cx="285698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50" b="1" dirty="0"/>
              <a:t>5</a:t>
            </a:r>
            <a:endParaRPr lang="en-CH" sz="2250" b="1" dirty="0"/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9F7BB2F2-95C1-49E3-8559-6EAF62BA401D}"/>
              </a:ext>
            </a:extLst>
          </p:cNvPr>
          <p:cNvCxnSpPr>
            <a:stCxn id="111" idx="3"/>
            <a:endCxn id="128" idx="1"/>
          </p:cNvCxnSpPr>
          <p:nvPr/>
        </p:nvCxnSpPr>
        <p:spPr>
          <a:xfrm flipV="1">
            <a:off x="5533394" y="3545231"/>
            <a:ext cx="1073421" cy="92447"/>
          </a:xfrm>
          <a:prstGeom prst="straightConnector1">
            <a:avLst/>
          </a:prstGeom>
          <a:ln w="635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5FEE2EB4-B8EC-4D7F-A930-15A6516BFD05}"/>
              </a:ext>
            </a:extLst>
          </p:cNvPr>
          <p:cNvSpPr/>
          <p:nvPr/>
        </p:nvSpPr>
        <p:spPr>
          <a:xfrm>
            <a:off x="2731712" y="4323071"/>
            <a:ext cx="3434177" cy="1039201"/>
          </a:xfrm>
          <a:prstGeom prst="roundRect">
            <a:avLst/>
          </a:prstGeom>
          <a:solidFill>
            <a:srgbClr val="FF0000"/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25" b="1" dirty="0"/>
              <a:t>INDIRECT ACCESS TO LOAD THE VECTOR</a:t>
            </a:r>
            <a:endParaRPr lang="en-CH" sz="2625" b="1" dirty="0"/>
          </a:p>
        </p:txBody>
      </p: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CDF0BCEC-8231-4360-849B-04A6C5E4D303}"/>
              </a:ext>
            </a:extLst>
          </p:cNvPr>
          <p:cNvCxnSpPr>
            <a:cxnSpLocks/>
          </p:cNvCxnSpPr>
          <p:nvPr/>
        </p:nvCxnSpPr>
        <p:spPr>
          <a:xfrm flipV="1">
            <a:off x="5858323" y="3640560"/>
            <a:ext cx="1" cy="682511"/>
          </a:xfrm>
          <a:prstGeom prst="straightConnector1">
            <a:avLst/>
          </a:prstGeom>
          <a:ln w="730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9A4A56-9299-4273-8FE7-79C8D44FAF72}"/>
              </a:ext>
            </a:extLst>
          </p:cNvPr>
          <p:cNvGrpSpPr/>
          <p:nvPr/>
        </p:nvGrpSpPr>
        <p:grpSpPr>
          <a:xfrm>
            <a:off x="2445687" y="2401725"/>
            <a:ext cx="3087707" cy="1446451"/>
            <a:chOff x="2692065" y="2995873"/>
            <a:chExt cx="3526652" cy="1432482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00FCC625-E555-4E11-97C6-368304CC6CC2}"/>
                </a:ext>
              </a:extLst>
            </p:cNvPr>
            <p:cNvSpPr/>
            <p:nvPr/>
          </p:nvSpPr>
          <p:spPr>
            <a:xfrm>
              <a:off x="4005277" y="3030285"/>
              <a:ext cx="479394" cy="3939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250" b="1" dirty="0">
                  <a:solidFill>
                    <a:schemeClr val="bg1"/>
                  </a:solidFill>
                </a:rPr>
                <a:t>0</a:t>
              </a:r>
              <a:endParaRPr lang="en-CH" sz="2250" b="1" dirty="0">
                <a:solidFill>
                  <a:schemeClr val="bg1"/>
                </a:solidFill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B6C093EA-008B-4A8E-9A53-1703D6EABB07}"/>
                </a:ext>
              </a:extLst>
            </p:cNvPr>
            <p:cNvSpPr/>
            <p:nvPr/>
          </p:nvSpPr>
          <p:spPr>
            <a:xfrm>
              <a:off x="4441157" y="3030285"/>
              <a:ext cx="479394" cy="3939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250" b="1" dirty="0">
                  <a:solidFill>
                    <a:schemeClr val="bg1"/>
                  </a:solidFill>
                </a:rPr>
                <a:t>1</a:t>
              </a:r>
              <a:endParaRPr lang="en-CH" sz="2250" b="1" dirty="0">
                <a:solidFill>
                  <a:schemeClr val="bg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B3BCC7A1-FF6F-455A-98F2-C169819D3247}"/>
                </a:ext>
              </a:extLst>
            </p:cNvPr>
            <p:cNvSpPr/>
            <p:nvPr/>
          </p:nvSpPr>
          <p:spPr>
            <a:xfrm>
              <a:off x="4873879" y="3030285"/>
              <a:ext cx="479394" cy="3939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250" b="1" dirty="0">
                  <a:solidFill>
                    <a:schemeClr val="bg1"/>
                  </a:solidFill>
                </a:rPr>
                <a:t>3</a:t>
              </a:r>
              <a:endParaRPr lang="en-CH" sz="2250" b="1" dirty="0">
                <a:solidFill>
                  <a:schemeClr val="bg1"/>
                </a:solidFill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3EA655AF-846E-452E-9228-5912A2BA9C81}"/>
                </a:ext>
              </a:extLst>
            </p:cNvPr>
            <p:cNvSpPr/>
            <p:nvPr/>
          </p:nvSpPr>
          <p:spPr>
            <a:xfrm>
              <a:off x="5306601" y="3030285"/>
              <a:ext cx="479394" cy="3939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250" b="1" dirty="0">
                  <a:solidFill>
                    <a:schemeClr val="bg1"/>
                  </a:solidFill>
                </a:rPr>
                <a:t>4</a:t>
              </a:r>
              <a:endParaRPr lang="en-CH" sz="2250" b="1" dirty="0">
                <a:solidFill>
                  <a:schemeClr val="bg1"/>
                </a:solidFill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BD4E01D9-A1F1-47EA-AB1F-3F6C0C9C0269}"/>
                </a:ext>
              </a:extLst>
            </p:cNvPr>
            <p:cNvSpPr/>
            <p:nvPr/>
          </p:nvSpPr>
          <p:spPr>
            <a:xfrm>
              <a:off x="5739323" y="3030285"/>
              <a:ext cx="479394" cy="3939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250" b="1" dirty="0">
                  <a:solidFill>
                    <a:schemeClr val="bg1"/>
                  </a:solidFill>
                </a:rPr>
                <a:t>5</a:t>
              </a:r>
              <a:endParaRPr lang="en-CH" sz="2250" b="1" dirty="0">
                <a:solidFill>
                  <a:schemeClr val="bg1"/>
                </a:solidFill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683180BB-8932-4262-B35B-34B6E81E924A}"/>
                </a:ext>
              </a:extLst>
            </p:cNvPr>
            <p:cNvSpPr txBox="1"/>
            <p:nvPr/>
          </p:nvSpPr>
          <p:spPr>
            <a:xfrm>
              <a:off x="2692065" y="2995873"/>
              <a:ext cx="1450933" cy="434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50" b="1" i="1" dirty="0" err="1"/>
                <a:t>row_ptr</a:t>
              </a:r>
              <a:endParaRPr lang="en-CH" sz="2250" b="1" i="1" dirty="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5102D2C3-1982-43B8-A486-F65C408E3382}"/>
                </a:ext>
              </a:extLst>
            </p:cNvPr>
            <p:cNvSpPr/>
            <p:nvPr/>
          </p:nvSpPr>
          <p:spPr>
            <a:xfrm>
              <a:off x="4005277" y="4022925"/>
              <a:ext cx="479394" cy="393930"/>
            </a:xfrm>
            <a:prstGeom prst="rect">
              <a:avLst/>
            </a:prstGeom>
            <a:solidFill>
              <a:srgbClr val="C00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250" b="1" dirty="0">
                  <a:solidFill>
                    <a:schemeClr val="bg1"/>
                  </a:solidFill>
                </a:rPr>
                <a:t>0</a:t>
              </a:r>
              <a:endParaRPr lang="en-CH" sz="2250" b="1" dirty="0">
                <a:solidFill>
                  <a:schemeClr val="bg1"/>
                </a:solidFill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48A9F7C7-A77F-4DD9-BFD0-AFB97411156F}"/>
                </a:ext>
              </a:extLst>
            </p:cNvPr>
            <p:cNvSpPr/>
            <p:nvPr/>
          </p:nvSpPr>
          <p:spPr>
            <a:xfrm>
              <a:off x="4441157" y="4022925"/>
              <a:ext cx="479394" cy="393930"/>
            </a:xfrm>
            <a:prstGeom prst="rect">
              <a:avLst/>
            </a:prstGeom>
            <a:solidFill>
              <a:srgbClr val="C00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250" b="1" dirty="0">
                  <a:solidFill>
                    <a:schemeClr val="bg1"/>
                  </a:solidFill>
                </a:rPr>
                <a:t>2</a:t>
              </a:r>
              <a:endParaRPr lang="en-CH" sz="2250" b="1" dirty="0">
                <a:solidFill>
                  <a:schemeClr val="bg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144756FF-0962-40DB-AC86-6CD61EC6E866}"/>
                </a:ext>
              </a:extLst>
            </p:cNvPr>
            <p:cNvSpPr/>
            <p:nvPr/>
          </p:nvSpPr>
          <p:spPr>
            <a:xfrm>
              <a:off x="4873879" y="4022925"/>
              <a:ext cx="479394" cy="393930"/>
            </a:xfrm>
            <a:prstGeom prst="rect">
              <a:avLst/>
            </a:prstGeom>
            <a:solidFill>
              <a:srgbClr val="C00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250" b="1" dirty="0">
                  <a:solidFill>
                    <a:schemeClr val="bg1"/>
                  </a:solidFill>
                </a:rPr>
                <a:t>3</a:t>
              </a:r>
              <a:endParaRPr lang="en-CH" sz="2250" b="1" dirty="0">
                <a:solidFill>
                  <a:schemeClr val="bg1"/>
                </a:solidFill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63C26B7-3D3C-4078-9BED-D4BE6DB4A978}"/>
                </a:ext>
              </a:extLst>
            </p:cNvPr>
            <p:cNvSpPr/>
            <p:nvPr/>
          </p:nvSpPr>
          <p:spPr>
            <a:xfrm>
              <a:off x="5306601" y="4022925"/>
              <a:ext cx="479394" cy="393930"/>
            </a:xfrm>
            <a:prstGeom prst="rect">
              <a:avLst/>
            </a:prstGeom>
            <a:solidFill>
              <a:srgbClr val="C00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250" b="1" dirty="0">
                  <a:solidFill>
                    <a:schemeClr val="bg1"/>
                  </a:solidFill>
                </a:rPr>
                <a:t>1</a:t>
              </a:r>
              <a:endParaRPr lang="en-CH" sz="2250" b="1" dirty="0">
                <a:solidFill>
                  <a:schemeClr val="bg1"/>
                </a:solidFill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A5E0866-29B3-4B49-8239-36897645C33B}"/>
                </a:ext>
              </a:extLst>
            </p:cNvPr>
            <p:cNvSpPr/>
            <p:nvPr/>
          </p:nvSpPr>
          <p:spPr>
            <a:xfrm>
              <a:off x="5739323" y="4022925"/>
              <a:ext cx="479394" cy="393930"/>
            </a:xfrm>
            <a:prstGeom prst="rect">
              <a:avLst/>
            </a:prstGeom>
            <a:solidFill>
              <a:srgbClr val="C00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250" b="1" dirty="0">
                  <a:solidFill>
                    <a:schemeClr val="bg1"/>
                  </a:solidFill>
                </a:rPr>
                <a:t>3</a:t>
              </a:r>
              <a:endParaRPr lang="en-CH" sz="2250" b="1" dirty="0">
                <a:solidFill>
                  <a:schemeClr val="bg1"/>
                </a:solidFill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88CDCAC-9332-4D31-A05A-D040E6DE67F0}"/>
                </a:ext>
              </a:extLst>
            </p:cNvPr>
            <p:cNvSpPr txBox="1"/>
            <p:nvPr/>
          </p:nvSpPr>
          <p:spPr>
            <a:xfrm>
              <a:off x="2766123" y="3994009"/>
              <a:ext cx="1296563" cy="434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50" b="1" i="1" dirty="0" err="1"/>
                <a:t>col_ind</a:t>
              </a:r>
              <a:endParaRPr lang="en-CH" sz="2250" b="1" i="1" dirty="0"/>
            </a:p>
          </p:txBody>
        </p:sp>
        <p:cxnSp>
          <p:nvCxnSpPr>
            <p:cNvPr id="116" name="Connector: Curved 115">
              <a:extLst>
                <a:ext uri="{FF2B5EF4-FFF2-40B4-BE49-F238E27FC236}">
                  <a16:creationId xmlns:a16="http://schemas.microsoft.com/office/drawing/2014/main" id="{0579E174-CA39-4467-9FBC-0B7EA5C77DEA}"/>
                </a:ext>
              </a:extLst>
            </p:cNvPr>
            <p:cNvCxnSpPr>
              <a:stCxn id="101" idx="0"/>
              <a:endCxn id="102" idx="0"/>
            </p:cNvCxnSpPr>
            <p:nvPr/>
          </p:nvCxnSpPr>
          <p:spPr>
            <a:xfrm rot="5400000" flipH="1" flipV="1">
              <a:off x="4462914" y="2812345"/>
              <a:ext cx="12700" cy="435880"/>
            </a:xfrm>
            <a:prstGeom prst="curvedConnector3">
              <a:avLst>
                <a:gd name="adj1" fmla="val 1800000"/>
              </a:avLst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or: Curved 119">
              <a:extLst>
                <a:ext uri="{FF2B5EF4-FFF2-40B4-BE49-F238E27FC236}">
                  <a16:creationId xmlns:a16="http://schemas.microsoft.com/office/drawing/2014/main" id="{EA5C9979-C915-47EF-AF7E-E2FB2E28457B}"/>
                </a:ext>
              </a:extLst>
            </p:cNvPr>
            <p:cNvCxnSpPr>
              <a:stCxn id="102" idx="0"/>
              <a:endCxn id="103" idx="0"/>
            </p:cNvCxnSpPr>
            <p:nvPr/>
          </p:nvCxnSpPr>
          <p:spPr>
            <a:xfrm rot="5400000" flipH="1" flipV="1">
              <a:off x="4897215" y="2813924"/>
              <a:ext cx="12700" cy="432722"/>
            </a:xfrm>
            <a:prstGeom prst="curvedConnector3">
              <a:avLst>
                <a:gd name="adj1" fmla="val 1800000"/>
              </a:avLst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52B9F39F-D488-4DC7-9ECB-8ECC741D3C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04902" y="3424215"/>
              <a:ext cx="1579" cy="581276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or: Curved 20">
              <a:extLst>
                <a:ext uri="{FF2B5EF4-FFF2-40B4-BE49-F238E27FC236}">
                  <a16:creationId xmlns:a16="http://schemas.microsoft.com/office/drawing/2014/main" id="{78F56AEA-6199-499E-9953-D32271C41C59}"/>
                </a:ext>
              </a:extLst>
            </p:cNvPr>
            <p:cNvCxnSpPr>
              <a:stCxn id="107" idx="0"/>
              <a:endCxn id="108" idx="0"/>
            </p:cNvCxnSpPr>
            <p:nvPr/>
          </p:nvCxnSpPr>
          <p:spPr>
            <a:xfrm rot="5400000" flipH="1" flipV="1">
              <a:off x="4462914" y="3804985"/>
              <a:ext cx="12700" cy="435880"/>
            </a:xfrm>
            <a:prstGeom prst="curvedConnector3">
              <a:avLst>
                <a:gd name="adj1" fmla="val 1800000"/>
              </a:avLst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Connector: Curved 57">
              <a:extLst>
                <a:ext uri="{FF2B5EF4-FFF2-40B4-BE49-F238E27FC236}">
                  <a16:creationId xmlns:a16="http://schemas.microsoft.com/office/drawing/2014/main" id="{65059C68-6AF3-4D5B-B119-302A328AA86E}"/>
                </a:ext>
              </a:extLst>
            </p:cNvPr>
            <p:cNvCxnSpPr/>
            <p:nvPr/>
          </p:nvCxnSpPr>
          <p:spPr>
            <a:xfrm rot="5400000" flipH="1" flipV="1">
              <a:off x="4898794" y="3804985"/>
              <a:ext cx="12700" cy="435880"/>
            </a:xfrm>
            <a:prstGeom prst="curvedConnector3">
              <a:avLst>
                <a:gd name="adj1" fmla="val 1800000"/>
              </a:avLst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Connector: Curved 58">
              <a:extLst>
                <a:ext uri="{FF2B5EF4-FFF2-40B4-BE49-F238E27FC236}">
                  <a16:creationId xmlns:a16="http://schemas.microsoft.com/office/drawing/2014/main" id="{F2B67FBE-E0FA-4A7A-949E-4DE7385B7EFF}"/>
                </a:ext>
              </a:extLst>
            </p:cNvPr>
            <p:cNvCxnSpPr/>
            <p:nvPr/>
          </p:nvCxnSpPr>
          <p:spPr>
            <a:xfrm rot="5400000" flipH="1" flipV="1">
              <a:off x="5346924" y="2817719"/>
              <a:ext cx="12700" cy="432722"/>
            </a:xfrm>
            <a:prstGeom prst="curvedConnector3">
              <a:avLst>
                <a:gd name="adj1" fmla="val 1800000"/>
              </a:avLst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56E94E5F-0913-4F81-AEE7-9C251AE4F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CSR-based </a:t>
            </a:r>
            <a:r>
              <a:rPr lang="en-US" dirty="0" err="1"/>
              <a:t>SpMV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16619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D8520B2-7BA5-4A06-8605-1380F9E2E5F9}"/>
              </a:ext>
            </a:extLst>
          </p:cNvPr>
          <p:cNvSpPr/>
          <p:nvPr/>
        </p:nvSpPr>
        <p:spPr>
          <a:xfrm>
            <a:off x="5477629" y="2851931"/>
            <a:ext cx="526992" cy="297525"/>
          </a:xfrm>
          <a:prstGeom prst="rect">
            <a:avLst/>
          </a:prstGeom>
          <a:solidFill>
            <a:srgbClr val="C00000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NZ</a:t>
            </a:r>
            <a:endParaRPr lang="en-CH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220065-71E4-4D40-8414-E1D0ACFCB52E}"/>
              </a:ext>
            </a:extLst>
          </p:cNvPr>
          <p:cNvSpPr/>
          <p:nvPr/>
        </p:nvSpPr>
        <p:spPr>
          <a:xfrm>
            <a:off x="8022372" y="2834884"/>
            <a:ext cx="548689" cy="18257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6CD284-A098-4969-A611-893D7B77EED0}"/>
              </a:ext>
            </a:extLst>
          </p:cNvPr>
          <p:cNvSpPr/>
          <p:nvPr/>
        </p:nvSpPr>
        <p:spPr>
          <a:xfrm>
            <a:off x="5854835" y="2173372"/>
            <a:ext cx="1312427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25" b="1" i="1" dirty="0"/>
              <a:t>NZA</a:t>
            </a:r>
            <a:endParaRPr lang="en-CH" sz="2400" b="1" i="1" dirty="0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15327B57-020F-4109-B9AA-F87D517AF626}"/>
              </a:ext>
            </a:extLst>
          </p:cNvPr>
          <p:cNvSpPr/>
          <p:nvPr/>
        </p:nvSpPr>
        <p:spPr>
          <a:xfrm>
            <a:off x="7305283" y="3304733"/>
            <a:ext cx="413426" cy="408562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>
              <a:solidFill>
                <a:sysClr val="windowText" lastClr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823921-3682-45A6-B62F-52BEB90D26DB}"/>
              </a:ext>
            </a:extLst>
          </p:cNvPr>
          <p:cNvSpPr/>
          <p:nvPr/>
        </p:nvSpPr>
        <p:spPr>
          <a:xfrm>
            <a:off x="7718709" y="2352544"/>
            <a:ext cx="1248467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25" b="1" i="1" dirty="0"/>
              <a:t>VECTOR</a:t>
            </a:r>
            <a:endParaRPr lang="en-CH" sz="2625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F5A87C-452E-4774-AD7A-425364654F1C}"/>
              </a:ext>
            </a:extLst>
          </p:cNvPr>
          <p:cNvSpPr/>
          <p:nvPr/>
        </p:nvSpPr>
        <p:spPr>
          <a:xfrm>
            <a:off x="151558" y="2338172"/>
            <a:ext cx="4966877" cy="3249386"/>
          </a:xfrm>
          <a:prstGeom prst="rect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030CC8-6BBC-44C0-8F29-9B9DEBA8AE94}"/>
              </a:ext>
            </a:extLst>
          </p:cNvPr>
          <p:cNvSpPr/>
          <p:nvPr/>
        </p:nvSpPr>
        <p:spPr>
          <a:xfrm>
            <a:off x="358271" y="1896037"/>
            <a:ext cx="1248467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25" b="1" i="1" dirty="0"/>
              <a:t>BMU</a:t>
            </a:r>
            <a:endParaRPr lang="en-CH" sz="2625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F22D1A-B4C5-4CEF-9CD7-A55397E4CDE8}"/>
              </a:ext>
            </a:extLst>
          </p:cNvPr>
          <p:cNvSpPr/>
          <p:nvPr/>
        </p:nvSpPr>
        <p:spPr>
          <a:xfrm flipH="1">
            <a:off x="423781" y="2635697"/>
            <a:ext cx="423503" cy="4324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0</a:t>
            </a:r>
            <a:endParaRPr lang="en-CH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8F7168-2F23-4AFD-AC9A-4679BBE3CAF0}"/>
              </a:ext>
            </a:extLst>
          </p:cNvPr>
          <p:cNvSpPr/>
          <p:nvPr/>
        </p:nvSpPr>
        <p:spPr>
          <a:xfrm flipH="1">
            <a:off x="847284" y="2635697"/>
            <a:ext cx="423503" cy="4324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  <a:endParaRPr lang="en-CH" sz="24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0CF54A-0074-49A0-9435-88E9D3A4D3A8}"/>
              </a:ext>
            </a:extLst>
          </p:cNvPr>
          <p:cNvSpPr/>
          <p:nvPr/>
        </p:nvSpPr>
        <p:spPr>
          <a:xfrm flipH="1">
            <a:off x="1270786" y="2635697"/>
            <a:ext cx="423503" cy="4324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0</a:t>
            </a:r>
            <a:endParaRPr lang="en-CH" sz="2400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A7668C-4413-42BE-8729-6BAAC32FF797}"/>
              </a:ext>
            </a:extLst>
          </p:cNvPr>
          <p:cNvSpPr/>
          <p:nvPr/>
        </p:nvSpPr>
        <p:spPr>
          <a:xfrm flipH="1">
            <a:off x="1694289" y="2635697"/>
            <a:ext cx="423503" cy="4324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0</a:t>
            </a:r>
            <a:endParaRPr lang="en-CH" sz="24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AEB712-8E19-4C95-8257-2195E4D5AA06}"/>
              </a:ext>
            </a:extLst>
          </p:cNvPr>
          <p:cNvSpPr/>
          <p:nvPr/>
        </p:nvSpPr>
        <p:spPr>
          <a:xfrm flipH="1">
            <a:off x="2102941" y="2635697"/>
            <a:ext cx="423503" cy="4324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  <a:endParaRPr lang="en-CH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F3301-8164-4F2B-8F3F-55BEB2916610}"/>
              </a:ext>
            </a:extLst>
          </p:cNvPr>
          <p:cNvSpPr/>
          <p:nvPr/>
        </p:nvSpPr>
        <p:spPr>
          <a:xfrm flipH="1">
            <a:off x="2514874" y="2635697"/>
            <a:ext cx="423503" cy="4324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0</a:t>
            </a:r>
            <a:endParaRPr lang="en-CH" sz="2400" b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433ED7-3C01-4889-AEF4-5AB1E5F9EF69}"/>
              </a:ext>
            </a:extLst>
          </p:cNvPr>
          <p:cNvSpPr/>
          <p:nvPr/>
        </p:nvSpPr>
        <p:spPr>
          <a:xfrm flipH="1">
            <a:off x="423781" y="3149455"/>
            <a:ext cx="423503" cy="4324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0</a:t>
            </a:r>
            <a:endParaRPr lang="en-CH" sz="2400" b="1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9C1B1A-89F7-4572-B4ED-909715184025}"/>
              </a:ext>
            </a:extLst>
          </p:cNvPr>
          <p:cNvSpPr/>
          <p:nvPr/>
        </p:nvSpPr>
        <p:spPr>
          <a:xfrm flipH="1">
            <a:off x="847284" y="3149455"/>
            <a:ext cx="423503" cy="4324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  <a:endParaRPr lang="en-CH" sz="2400" b="1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BD2E10-1CD5-40EE-A2F4-57947B115FF9}"/>
              </a:ext>
            </a:extLst>
          </p:cNvPr>
          <p:cNvSpPr/>
          <p:nvPr/>
        </p:nvSpPr>
        <p:spPr>
          <a:xfrm flipH="1">
            <a:off x="1270786" y="3149455"/>
            <a:ext cx="423503" cy="4324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0</a:t>
            </a:r>
            <a:endParaRPr lang="en-CH" sz="2400" b="1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E8DC74-2475-4401-AAB6-1165BF4F124B}"/>
              </a:ext>
            </a:extLst>
          </p:cNvPr>
          <p:cNvSpPr/>
          <p:nvPr/>
        </p:nvSpPr>
        <p:spPr>
          <a:xfrm flipH="1">
            <a:off x="1694289" y="3149455"/>
            <a:ext cx="423503" cy="4324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  <a:endParaRPr lang="en-CH" sz="2400" b="1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178783-31B1-4980-B914-FE2941D85356}"/>
              </a:ext>
            </a:extLst>
          </p:cNvPr>
          <p:cNvSpPr/>
          <p:nvPr/>
        </p:nvSpPr>
        <p:spPr>
          <a:xfrm flipH="1">
            <a:off x="2102941" y="3149455"/>
            <a:ext cx="423503" cy="4324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0</a:t>
            </a:r>
            <a:endParaRPr lang="en-CH" sz="2400" b="1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F8B641-070A-49D6-AD50-56D1099AFB26}"/>
              </a:ext>
            </a:extLst>
          </p:cNvPr>
          <p:cNvSpPr/>
          <p:nvPr/>
        </p:nvSpPr>
        <p:spPr>
          <a:xfrm flipH="1">
            <a:off x="2514874" y="3149455"/>
            <a:ext cx="423503" cy="4324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0</a:t>
            </a:r>
            <a:endParaRPr lang="en-CH" sz="2400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93ED51-B30E-43CC-88B6-7FF24B481CDC}"/>
              </a:ext>
            </a:extLst>
          </p:cNvPr>
          <p:cNvSpPr/>
          <p:nvPr/>
        </p:nvSpPr>
        <p:spPr>
          <a:xfrm flipH="1">
            <a:off x="423781" y="3705811"/>
            <a:ext cx="423503" cy="4324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0</a:t>
            </a:r>
            <a:endParaRPr lang="en-CH" sz="2400" b="1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D36057-9655-418E-8AE1-68D857C3DAC0}"/>
              </a:ext>
            </a:extLst>
          </p:cNvPr>
          <p:cNvSpPr/>
          <p:nvPr/>
        </p:nvSpPr>
        <p:spPr>
          <a:xfrm flipH="1">
            <a:off x="847284" y="3705811"/>
            <a:ext cx="423503" cy="4324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  <a:endParaRPr lang="en-CH" sz="2400" b="1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EF2BD09-7674-49BA-BC0E-AB78186946F0}"/>
              </a:ext>
            </a:extLst>
          </p:cNvPr>
          <p:cNvSpPr/>
          <p:nvPr/>
        </p:nvSpPr>
        <p:spPr>
          <a:xfrm flipH="1">
            <a:off x="1270786" y="3705811"/>
            <a:ext cx="423503" cy="4324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0</a:t>
            </a:r>
            <a:endParaRPr lang="en-CH" sz="2400" b="1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6B99774-D74E-4EB3-89D3-26F3CBDA26F0}"/>
              </a:ext>
            </a:extLst>
          </p:cNvPr>
          <p:cNvSpPr/>
          <p:nvPr/>
        </p:nvSpPr>
        <p:spPr>
          <a:xfrm flipH="1">
            <a:off x="1694289" y="3705811"/>
            <a:ext cx="423503" cy="4324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  <a:endParaRPr lang="en-CH" sz="2400" b="1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D8088B7-9DBA-4706-A422-1AE9ED13015C}"/>
              </a:ext>
            </a:extLst>
          </p:cNvPr>
          <p:cNvSpPr/>
          <p:nvPr/>
        </p:nvSpPr>
        <p:spPr>
          <a:xfrm flipH="1">
            <a:off x="2102941" y="3705811"/>
            <a:ext cx="423503" cy="4324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0</a:t>
            </a:r>
            <a:endParaRPr lang="en-CH" sz="2400" b="1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FC4A44E-5BFA-4134-8848-20A13F003A99}"/>
              </a:ext>
            </a:extLst>
          </p:cNvPr>
          <p:cNvSpPr/>
          <p:nvPr/>
        </p:nvSpPr>
        <p:spPr>
          <a:xfrm flipH="1">
            <a:off x="2514874" y="3705811"/>
            <a:ext cx="423503" cy="4324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0</a:t>
            </a:r>
            <a:endParaRPr lang="en-CH" sz="2400" b="1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0C68A1-88C3-4C57-8CE2-F45523E368C3}"/>
              </a:ext>
            </a:extLst>
          </p:cNvPr>
          <p:cNvSpPr/>
          <p:nvPr/>
        </p:nvSpPr>
        <p:spPr>
          <a:xfrm>
            <a:off x="358271" y="4580412"/>
            <a:ext cx="2852960" cy="36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i="1" dirty="0">
                <a:solidFill>
                  <a:schemeClr val="tx1"/>
                </a:solidFill>
              </a:rPr>
              <a:t>Matrix Parameters</a:t>
            </a:r>
            <a:endParaRPr lang="en-CH" sz="2250" b="1" i="1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67F9559-9E57-46FF-A50F-E32F20CDAA1C}"/>
              </a:ext>
            </a:extLst>
          </p:cNvPr>
          <p:cNvSpPr/>
          <p:nvPr/>
        </p:nvSpPr>
        <p:spPr>
          <a:xfrm>
            <a:off x="370760" y="5044843"/>
            <a:ext cx="2852960" cy="36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i="1" dirty="0">
                <a:solidFill>
                  <a:schemeClr val="tx1"/>
                </a:solidFill>
              </a:rPr>
              <a:t>Bitmap Parameters</a:t>
            </a:r>
            <a:endParaRPr lang="en-CH" sz="2250" b="1" i="1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F829847-39FB-450F-97C1-4A1BB146DE96}"/>
              </a:ext>
            </a:extLst>
          </p:cNvPr>
          <p:cNvSpPr/>
          <p:nvPr/>
        </p:nvSpPr>
        <p:spPr>
          <a:xfrm>
            <a:off x="3637894" y="3969384"/>
            <a:ext cx="1057038" cy="4848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i="1" dirty="0">
                <a:solidFill>
                  <a:schemeClr val="tx1"/>
                </a:solidFill>
              </a:rPr>
              <a:t>COLUMN</a:t>
            </a:r>
          </a:p>
          <a:p>
            <a:pPr algn="ctr"/>
            <a:r>
              <a:rPr lang="en-US" sz="1650" b="1" i="1" dirty="0">
                <a:solidFill>
                  <a:schemeClr val="tx1"/>
                </a:solidFill>
              </a:rPr>
              <a:t>INDEX</a:t>
            </a:r>
            <a:endParaRPr lang="en-CH" sz="1650" b="1" i="1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152E1FE-97A6-43B6-AABA-6D3A8A6E0259}"/>
              </a:ext>
            </a:extLst>
          </p:cNvPr>
          <p:cNvSpPr/>
          <p:nvPr/>
        </p:nvSpPr>
        <p:spPr>
          <a:xfrm>
            <a:off x="3637895" y="3369120"/>
            <a:ext cx="1057037" cy="4848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i="1" dirty="0">
                <a:solidFill>
                  <a:schemeClr val="tx1"/>
                </a:solidFill>
              </a:rPr>
              <a:t>ROW</a:t>
            </a:r>
          </a:p>
          <a:p>
            <a:pPr algn="ctr"/>
            <a:r>
              <a:rPr lang="en-US" sz="1650" b="1" i="1" dirty="0">
                <a:solidFill>
                  <a:schemeClr val="tx1"/>
                </a:solidFill>
              </a:rPr>
              <a:t>INDEX</a:t>
            </a:r>
            <a:endParaRPr lang="en-CH" sz="1650" b="1" i="1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9659AFE-C93C-4B7E-B0D6-98631D4899A4}"/>
              </a:ext>
            </a:extLst>
          </p:cNvPr>
          <p:cNvSpPr/>
          <p:nvPr/>
        </p:nvSpPr>
        <p:spPr>
          <a:xfrm>
            <a:off x="6015200" y="2851931"/>
            <a:ext cx="526992" cy="297525"/>
          </a:xfrm>
          <a:prstGeom prst="rect">
            <a:avLst/>
          </a:prstGeom>
          <a:solidFill>
            <a:srgbClr val="C00000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NZ</a:t>
            </a:r>
            <a:endParaRPr lang="en-CH" sz="135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A91E836-0CFB-485B-844B-B7DB54593F02}"/>
              </a:ext>
            </a:extLst>
          </p:cNvPr>
          <p:cNvSpPr/>
          <p:nvPr/>
        </p:nvSpPr>
        <p:spPr>
          <a:xfrm>
            <a:off x="6552772" y="2851931"/>
            <a:ext cx="526992" cy="297525"/>
          </a:xfrm>
          <a:prstGeom prst="rect">
            <a:avLst/>
          </a:prstGeom>
          <a:solidFill>
            <a:srgbClr val="C00000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NZ</a:t>
            </a:r>
            <a:endParaRPr lang="en-CH" sz="135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1AE499-9C7F-4B48-8008-DC67333A09F2}"/>
              </a:ext>
            </a:extLst>
          </p:cNvPr>
          <p:cNvSpPr/>
          <p:nvPr/>
        </p:nvSpPr>
        <p:spPr>
          <a:xfrm>
            <a:off x="5475194" y="3149456"/>
            <a:ext cx="526992" cy="297525"/>
          </a:xfrm>
          <a:prstGeom prst="rect">
            <a:avLst/>
          </a:prstGeom>
          <a:solidFill>
            <a:srgbClr val="C00000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NZ</a:t>
            </a:r>
            <a:endParaRPr lang="en-CH" sz="135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2D5F4A3-D5EC-40EC-8B25-58E765B002B7}"/>
              </a:ext>
            </a:extLst>
          </p:cNvPr>
          <p:cNvSpPr/>
          <p:nvPr/>
        </p:nvSpPr>
        <p:spPr>
          <a:xfrm>
            <a:off x="6015200" y="3149456"/>
            <a:ext cx="526992" cy="297525"/>
          </a:xfrm>
          <a:prstGeom prst="rect">
            <a:avLst/>
          </a:prstGeom>
          <a:solidFill>
            <a:srgbClr val="C00000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NZ</a:t>
            </a:r>
            <a:endParaRPr lang="en-CH" sz="135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0FF21DC-7F46-4CF6-85D3-82B70EDFBF4D}"/>
              </a:ext>
            </a:extLst>
          </p:cNvPr>
          <p:cNvSpPr/>
          <p:nvPr/>
        </p:nvSpPr>
        <p:spPr>
          <a:xfrm>
            <a:off x="6548789" y="3152024"/>
            <a:ext cx="526992" cy="297525"/>
          </a:xfrm>
          <a:prstGeom prst="rect">
            <a:avLst/>
          </a:prstGeom>
          <a:solidFill>
            <a:srgbClr val="C00000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NZ</a:t>
            </a:r>
            <a:endParaRPr lang="en-CH" sz="135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F084CB7-5272-4C28-BE79-A1D04CCE25E5}"/>
              </a:ext>
            </a:extLst>
          </p:cNvPr>
          <p:cNvSpPr/>
          <p:nvPr/>
        </p:nvSpPr>
        <p:spPr>
          <a:xfrm>
            <a:off x="5475194" y="3452117"/>
            <a:ext cx="526992" cy="297525"/>
          </a:xfrm>
          <a:prstGeom prst="rect">
            <a:avLst/>
          </a:prstGeom>
          <a:solidFill>
            <a:srgbClr val="C00000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NZ</a:t>
            </a:r>
            <a:endParaRPr lang="en-CH" sz="135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8CA4190-3681-4361-84D0-2A96F9C0F752}"/>
              </a:ext>
            </a:extLst>
          </p:cNvPr>
          <p:cNvSpPr/>
          <p:nvPr/>
        </p:nvSpPr>
        <p:spPr>
          <a:xfrm>
            <a:off x="6012766" y="3452117"/>
            <a:ext cx="526992" cy="297525"/>
          </a:xfrm>
          <a:prstGeom prst="rect">
            <a:avLst/>
          </a:prstGeom>
          <a:solidFill>
            <a:srgbClr val="C00000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NZ</a:t>
            </a:r>
            <a:endParaRPr lang="en-CH" sz="135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DCE1262-BA63-45B7-ADFD-279F93BD659B}"/>
              </a:ext>
            </a:extLst>
          </p:cNvPr>
          <p:cNvSpPr/>
          <p:nvPr/>
        </p:nvSpPr>
        <p:spPr>
          <a:xfrm>
            <a:off x="6550337" y="3452116"/>
            <a:ext cx="526992" cy="297525"/>
          </a:xfrm>
          <a:prstGeom prst="rect">
            <a:avLst/>
          </a:prstGeom>
          <a:solidFill>
            <a:srgbClr val="C00000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NZ</a:t>
            </a:r>
            <a:endParaRPr lang="en-CH" sz="135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A3500A3-E0C0-455E-8864-C3D7FC48560B}"/>
              </a:ext>
            </a:extLst>
          </p:cNvPr>
          <p:cNvSpPr/>
          <p:nvPr/>
        </p:nvSpPr>
        <p:spPr>
          <a:xfrm>
            <a:off x="5472760" y="3749641"/>
            <a:ext cx="526992" cy="297525"/>
          </a:xfrm>
          <a:prstGeom prst="rect">
            <a:avLst/>
          </a:prstGeom>
          <a:solidFill>
            <a:srgbClr val="C00000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NZ</a:t>
            </a:r>
            <a:endParaRPr lang="en-CH" sz="135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E94EDF-C543-4249-91FE-F346B194159B}"/>
              </a:ext>
            </a:extLst>
          </p:cNvPr>
          <p:cNvSpPr/>
          <p:nvPr/>
        </p:nvSpPr>
        <p:spPr>
          <a:xfrm>
            <a:off x="6012766" y="3749641"/>
            <a:ext cx="526992" cy="297525"/>
          </a:xfrm>
          <a:prstGeom prst="rect">
            <a:avLst/>
          </a:prstGeom>
          <a:solidFill>
            <a:srgbClr val="C00000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NZ</a:t>
            </a:r>
            <a:endParaRPr lang="en-CH" sz="135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F4806C5-88B5-42BE-B13E-ED4E1127AC6D}"/>
              </a:ext>
            </a:extLst>
          </p:cNvPr>
          <p:cNvSpPr/>
          <p:nvPr/>
        </p:nvSpPr>
        <p:spPr>
          <a:xfrm>
            <a:off x="6546355" y="3752209"/>
            <a:ext cx="526992" cy="297525"/>
          </a:xfrm>
          <a:prstGeom prst="rect">
            <a:avLst/>
          </a:prstGeom>
          <a:solidFill>
            <a:srgbClr val="C00000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NZ</a:t>
            </a:r>
            <a:endParaRPr lang="en-CH" sz="1350" dirty="0"/>
          </a:p>
        </p:txBody>
      </p:sp>
      <p:cxnSp>
        <p:nvCxnSpPr>
          <p:cNvPr id="49" name="Connector: Curved 48">
            <a:extLst>
              <a:ext uri="{FF2B5EF4-FFF2-40B4-BE49-F238E27FC236}">
                <a16:creationId xmlns:a16="http://schemas.microsoft.com/office/drawing/2014/main" id="{67978B13-16E3-4C9C-8C9B-68F0D101DA0F}"/>
              </a:ext>
            </a:extLst>
          </p:cNvPr>
          <p:cNvCxnSpPr>
            <a:stCxn id="3" idx="0"/>
            <a:endCxn id="36" idx="0"/>
          </p:cNvCxnSpPr>
          <p:nvPr/>
        </p:nvCxnSpPr>
        <p:spPr>
          <a:xfrm rot="5400000" flipH="1" flipV="1">
            <a:off x="6009911" y="2583145"/>
            <a:ext cx="9525" cy="537572"/>
          </a:xfrm>
          <a:prstGeom prst="curvedConnector3">
            <a:avLst>
              <a:gd name="adj1" fmla="val 1800000"/>
            </a:avLst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BA496F2B-275A-4D1F-BEC4-7DED13B9DB20}"/>
              </a:ext>
            </a:extLst>
          </p:cNvPr>
          <p:cNvCxnSpPr/>
          <p:nvPr/>
        </p:nvCxnSpPr>
        <p:spPr>
          <a:xfrm rot="5400000" flipH="1" flipV="1">
            <a:off x="6569873" y="2590476"/>
            <a:ext cx="9525" cy="537572"/>
          </a:xfrm>
          <a:prstGeom prst="curvedConnector3">
            <a:avLst>
              <a:gd name="adj1" fmla="val 1800000"/>
            </a:avLst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3C98A688-28EF-401F-A8BF-7360E0B25388}"/>
              </a:ext>
            </a:extLst>
          </p:cNvPr>
          <p:cNvCxnSpPr>
            <a:cxnSpLocks/>
          </p:cNvCxnSpPr>
          <p:nvPr/>
        </p:nvCxnSpPr>
        <p:spPr>
          <a:xfrm flipV="1">
            <a:off x="5137380" y="3047488"/>
            <a:ext cx="359194" cy="962171"/>
          </a:xfrm>
          <a:prstGeom prst="bentConnector3">
            <a:avLst>
              <a:gd name="adj1" fmla="val 50000"/>
            </a:avLst>
          </a:prstGeom>
          <a:ln w="444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76A1BB32-0054-4FCF-BED7-46BD972E3001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5118435" y="4121958"/>
            <a:ext cx="3178281" cy="538657"/>
          </a:xfrm>
          <a:prstGeom prst="bentConnector4">
            <a:avLst>
              <a:gd name="adj1" fmla="val 6296"/>
              <a:gd name="adj2" fmla="val 131829"/>
            </a:avLst>
          </a:prstGeom>
          <a:ln w="444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7D2D8906-DFB5-489E-84D6-17C132DB04DA}"/>
              </a:ext>
            </a:extLst>
          </p:cNvPr>
          <p:cNvSpPr txBox="1"/>
          <p:nvPr/>
        </p:nvSpPr>
        <p:spPr>
          <a:xfrm>
            <a:off x="5400915" y="1002265"/>
            <a:ext cx="3459217" cy="9002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625" b="1" dirty="0"/>
              <a:t>STREAM THROUGH  </a:t>
            </a:r>
          </a:p>
          <a:p>
            <a:r>
              <a:rPr lang="en-US" sz="2625" b="1" dirty="0"/>
              <a:t>THE NON-ZERO BLOCKS</a:t>
            </a:r>
            <a:endParaRPr lang="en-CH" sz="2625" b="1" dirty="0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69C2A2B-35C7-451F-8C9E-A35E99EB0725}"/>
              </a:ext>
            </a:extLst>
          </p:cNvPr>
          <p:cNvCxnSpPr>
            <a:stCxn id="65" idx="2"/>
          </p:cNvCxnSpPr>
          <p:nvPr/>
        </p:nvCxnSpPr>
        <p:spPr>
          <a:xfrm flipH="1">
            <a:off x="6816268" y="1902511"/>
            <a:ext cx="314256" cy="733187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228F9D03-DF56-4257-9A66-CDC9C99663A4}"/>
              </a:ext>
            </a:extLst>
          </p:cNvPr>
          <p:cNvSpPr txBox="1"/>
          <p:nvPr/>
        </p:nvSpPr>
        <p:spPr>
          <a:xfrm>
            <a:off x="5371051" y="4956356"/>
            <a:ext cx="2925665" cy="9002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25" b="1" dirty="0"/>
              <a:t>INDEX THE VECTOR </a:t>
            </a:r>
          </a:p>
          <a:p>
            <a:r>
              <a:rPr lang="en-US" sz="2625" b="1" dirty="0"/>
              <a:t>USING THE BMU</a:t>
            </a:r>
            <a:endParaRPr lang="en-CH" sz="2625" b="1" dirty="0"/>
          </a:p>
        </p:txBody>
      </p:sp>
      <p:sp>
        <p:nvSpPr>
          <p:cNvPr id="34" name="Title 33">
            <a:extLst>
              <a:ext uri="{FF2B5EF4-FFF2-40B4-BE49-F238E27FC236}">
                <a16:creationId xmlns:a16="http://schemas.microsoft.com/office/drawing/2014/main" id="{0D76829F-EDBF-445D-81D7-4E4BB01D8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Use Case</a:t>
            </a:r>
            <a:r>
              <a:rPr lang="en-US" dirty="0"/>
              <a:t>: </a:t>
            </a:r>
            <a:r>
              <a:rPr lang="en-US" dirty="0" err="1"/>
              <a:t>SpMV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29976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65" grpId="0" animBg="1"/>
      <p:bldP spid="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Αποτέλεσμα εικόνας για machine learning logo">
            <a:extLst>
              <a:ext uri="{FF2B5EF4-FFF2-40B4-BE49-F238E27FC236}">
                <a16:creationId xmlns:a16="http://schemas.microsoft.com/office/drawing/2014/main" id="{8128B82F-7228-493F-BFB0-D930C6742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558" y="2383824"/>
            <a:ext cx="1824931" cy="14757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Αποτέλεσμα εικόνας για graph processing">
            <a:extLst>
              <a:ext uri="{FF2B5EF4-FFF2-40B4-BE49-F238E27FC236}">
                <a16:creationId xmlns:a16="http://schemas.microsoft.com/office/drawing/2014/main" id="{04E9C3DB-5153-4444-BC7B-EFC994B85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083" y="2460146"/>
            <a:ext cx="2119529" cy="13679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76BE4E-3221-4EDE-972A-C2FAAE11A5DA}"/>
              </a:ext>
            </a:extLst>
          </p:cNvPr>
          <p:cNvSpPr txBox="1"/>
          <p:nvPr/>
        </p:nvSpPr>
        <p:spPr>
          <a:xfrm>
            <a:off x="134096" y="1886010"/>
            <a:ext cx="3251916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 i="1" dirty="0">
                <a:latin typeface="Segoe UI" panose="020B0502040204020203" pitchFamily="34" charset="0"/>
                <a:cs typeface="Segoe UI" panose="020B0502040204020203" pitchFamily="34" charset="0"/>
              </a:rPr>
              <a:t>Recommender Systems</a:t>
            </a:r>
            <a:endParaRPr lang="en-CH" sz="225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24B9A2-44C7-44E5-A974-131525D614A2}"/>
              </a:ext>
            </a:extLst>
          </p:cNvPr>
          <p:cNvSpPr txBox="1"/>
          <p:nvPr/>
        </p:nvSpPr>
        <p:spPr>
          <a:xfrm>
            <a:off x="3547181" y="1906737"/>
            <a:ext cx="2356543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 i="1" dirty="0">
                <a:latin typeface="Segoe UI" panose="020B0502040204020203" pitchFamily="34" charset="0"/>
                <a:cs typeface="Segoe UI" panose="020B0502040204020203" pitchFamily="34" charset="0"/>
              </a:rPr>
              <a:t>Graph Analytics</a:t>
            </a:r>
            <a:endParaRPr lang="en-CH" sz="225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ACD326-CFD2-4CD6-9FF4-266699BCB8BA}"/>
              </a:ext>
            </a:extLst>
          </p:cNvPr>
          <p:cNvSpPr txBox="1"/>
          <p:nvPr/>
        </p:nvSpPr>
        <p:spPr>
          <a:xfrm>
            <a:off x="6118312" y="1909614"/>
            <a:ext cx="248542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 i="1" dirty="0">
                <a:latin typeface="Segoe UI" panose="020B0502040204020203" pitchFamily="34" charset="0"/>
                <a:cs typeface="Segoe UI" panose="020B0502040204020203" pitchFamily="34" charset="0"/>
              </a:rPr>
              <a:t>Neural Networks</a:t>
            </a:r>
            <a:endParaRPr lang="en-CH" sz="225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F8AD65-FD6E-4541-AF1D-D0496C094F48}"/>
              </a:ext>
            </a:extLst>
          </p:cNvPr>
          <p:cNvSpPr txBox="1"/>
          <p:nvPr/>
        </p:nvSpPr>
        <p:spPr>
          <a:xfrm>
            <a:off x="80557" y="4426536"/>
            <a:ext cx="3319435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50" dirty="0">
                <a:latin typeface="Segoe UI" panose="020B0502040204020203" pitchFamily="34" charset="0"/>
                <a:cs typeface="Segoe UI" panose="020B0502040204020203" pitchFamily="34" charset="0"/>
              </a:rPr>
              <a:t>Collaborative Filtering</a:t>
            </a:r>
            <a:endParaRPr lang="en-CH" sz="22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C559EB-FE96-4FA6-80A4-C0B9CF7BC7E6}"/>
              </a:ext>
            </a:extLst>
          </p:cNvPr>
          <p:cNvSpPr txBox="1"/>
          <p:nvPr/>
        </p:nvSpPr>
        <p:spPr>
          <a:xfrm>
            <a:off x="3417659" y="3970809"/>
            <a:ext cx="278794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50" dirty="0">
                <a:latin typeface="Segoe UI" panose="020B0502040204020203" pitchFamily="34" charset="0"/>
                <a:cs typeface="Segoe UI" panose="020B0502040204020203" pitchFamily="34" charset="0"/>
              </a:rPr>
              <a:t>PageRank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50" dirty="0">
                <a:latin typeface="Segoe UI" panose="020B0502040204020203" pitchFamily="34" charset="0"/>
                <a:cs typeface="Segoe UI" panose="020B0502040204020203" pitchFamily="34" charset="0"/>
              </a:rPr>
              <a:t>Breadth First Search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50" dirty="0">
                <a:latin typeface="Segoe UI" panose="020B0502040204020203" pitchFamily="34" charset="0"/>
                <a:cs typeface="Segoe UI" panose="020B0502040204020203" pitchFamily="34" charset="0"/>
              </a:rPr>
              <a:t>Betweenness </a:t>
            </a:r>
          </a:p>
          <a:p>
            <a:r>
              <a:rPr lang="en-US" sz="1950" dirty="0">
                <a:latin typeface="Segoe UI" panose="020B0502040204020203" pitchFamily="34" charset="0"/>
                <a:cs typeface="Segoe UI" panose="020B0502040204020203" pitchFamily="34" charset="0"/>
              </a:rPr>
              <a:t>     Centrality</a:t>
            </a:r>
            <a:endParaRPr lang="en-CH" sz="19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FB1DD3-F3C7-4B0D-9480-C462C6577D5B}"/>
              </a:ext>
            </a:extLst>
          </p:cNvPr>
          <p:cNvSpPr txBox="1"/>
          <p:nvPr/>
        </p:nvSpPr>
        <p:spPr>
          <a:xfrm>
            <a:off x="6020132" y="3983881"/>
            <a:ext cx="312386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50" dirty="0">
                <a:latin typeface="Segoe UI" panose="020B0502040204020203" pitchFamily="34" charset="0"/>
                <a:cs typeface="Segoe UI" panose="020B0502040204020203" pitchFamily="34" charset="0"/>
              </a:rPr>
              <a:t>Sparse DNNs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50" dirty="0">
                <a:latin typeface="Segoe UI" panose="020B0502040204020203" pitchFamily="34" charset="0"/>
                <a:cs typeface="Segoe UI" panose="020B0502040204020203" pitchFamily="34" charset="0"/>
              </a:rPr>
              <a:t>Graph Neural Networks</a:t>
            </a:r>
            <a:endParaRPr lang="en-CH" sz="19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8F61EFD-77A4-4424-ABE9-2587D2971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Sparse Matrix Operations are Widespread Today </a:t>
            </a:r>
            <a:endParaRPr lang="en-CH" sz="3000" dirty="0"/>
          </a:p>
        </p:txBody>
      </p:sp>
      <p:pic>
        <p:nvPicPr>
          <p:cNvPr id="1026" name="Picture 2" descr="Αποτέλεσμα εικόνας για recommender systems facebook">
            <a:extLst>
              <a:ext uri="{FF2B5EF4-FFF2-40B4-BE49-F238E27FC236}">
                <a16:creationId xmlns:a16="http://schemas.microsoft.com/office/drawing/2014/main" id="{BDD51E9A-094C-4AC0-BAE3-8F6EE43AE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02" y="2324592"/>
            <a:ext cx="3153990" cy="210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88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8" grpId="1"/>
      <p:bldP spid="7" grpId="0"/>
      <p:bldP spid="9" grpId="0"/>
      <p:bldP spid="9" grpId="1"/>
      <p:bldP spid="10" grpId="0"/>
      <p:bldP spid="10" grpId="1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16CE33-66FA-4A2F-A06C-5B26FA71B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6" y="1567543"/>
            <a:ext cx="8336650" cy="3806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F1D865F-69B1-4D0D-B471-839E9AA83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Effect of Compression Ratio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3407957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8A60BE6-86A3-4754-B99E-658C0AD79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40" y="1937497"/>
            <a:ext cx="8050540" cy="3711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F322D90-349E-4C9C-ABDA-50E6F852A354}"/>
              </a:ext>
            </a:extLst>
          </p:cNvPr>
          <p:cNvCxnSpPr>
            <a:cxnSpLocks/>
          </p:cNvCxnSpPr>
          <p:nvPr/>
        </p:nvCxnSpPr>
        <p:spPr>
          <a:xfrm>
            <a:off x="1194288" y="1747122"/>
            <a:ext cx="0" cy="5346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F5D2CA3-10CB-46A1-9409-8CA1D8A98EBA}"/>
              </a:ext>
            </a:extLst>
          </p:cNvPr>
          <p:cNvCxnSpPr>
            <a:cxnSpLocks/>
          </p:cNvCxnSpPr>
          <p:nvPr/>
        </p:nvCxnSpPr>
        <p:spPr>
          <a:xfrm>
            <a:off x="1573131" y="1943849"/>
            <a:ext cx="0" cy="5346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0727461-2ACE-4DED-9CED-AF5FC7D0CE94}"/>
              </a:ext>
            </a:extLst>
          </p:cNvPr>
          <p:cNvCxnSpPr>
            <a:cxnSpLocks/>
          </p:cNvCxnSpPr>
          <p:nvPr/>
        </p:nvCxnSpPr>
        <p:spPr>
          <a:xfrm>
            <a:off x="1949938" y="1963022"/>
            <a:ext cx="0" cy="5346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1444FBB-FD9B-4C49-98A9-8CB6B33572EA}"/>
              </a:ext>
            </a:extLst>
          </p:cNvPr>
          <p:cNvCxnSpPr>
            <a:cxnSpLocks/>
          </p:cNvCxnSpPr>
          <p:nvPr/>
        </p:nvCxnSpPr>
        <p:spPr>
          <a:xfrm>
            <a:off x="2318238" y="2159748"/>
            <a:ext cx="0" cy="5346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0F7489C-7AD1-4A4E-8143-43A29F294FE1}"/>
              </a:ext>
            </a:extLst>
          </p:cNvPr>
          <p:cNvSpPr txBox="1"/>
          <p:nvPr/>
        </p:nvSpPr>
        <p:spPr>
          <a:xfrm>
            <a:off x="955916" y="1092105"/>
            <a:ext cx="234986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b="1" dirty="0"/>
              <a:t>CSR compresses </a:t>
            </a:r>
          </a:p>
          <a:p>
            <a:r>
              <a:rPr lang="en-US" sz="2100" b="1" dirty="0"/>
              <a:t>more efficiently</a:t>
            </a:r>
            <a:endParaRPr lang="en-CH" sz="21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3977D6-F443-44ED-B91A-B29ADD2E287A}"/>
              </a:ext>
            </a:extLst>
          </p:cNvPr>
          <p:cNvSpPr txBox="1"/>
          <p:nvPr/>
        </p:nvSpPr>
        <p:spPr>
          <a:xfrm>
            <a:off x="4350239" y="1449895"/>
            <a:ext cx="1945817" cy="415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b="1" dirty="0"/>
              <a:t>SMASH &gt; CSR</a:t>
            </a:r>
            <a:endParaRPr lang="en-CH" sz="21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FE294A8-2EEF-4641-981E-3F9B4098E45D}"/>
              </a:ext>
            </a:extLst>
          </p:cNvPr>
          <p:cNvCxnSpPr>
            <a:cxnSpLocks/>
          </p:cNvCxnSpPr>
          <p:nvPr/>
        </p:nvCxnSpPr>
        <p:spPr>
          <a:xfrm>
            <a:off x="4350240" y="1842310"/>
            <a:ext cx="223041" cy="8647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6DE92E8-780A-4E88-9061-635A85E68E0F}"/>
              </a:ext>
            </a:extLst>
          </p:cNvPr>
          <p:cNvCxnSpPr>
            <a:cxnSpLocks/>
          </p:cNvCxnSpPr>
          <p:nvPr/>
        </p:nvCxnSpPr>
        <p:spPr>
          <a:xfrm>
            <a:off x="5991553" y="1871183"/>
            <a:ext cx="773770" cy="16792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C04C18A3-F559-43B9-80C5-0C4DABBD6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Storage Efficiency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11499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03E2364-8DA7-40CF-9628-CDFB1E28B9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1005514"/>
              </p:ext>
            </p:extLst>
          </p:nvPr>
        </p:nvGraphicFramePr>
        <p:xfrm>
          <a:off x="1135119" y="1513490"/>
          <a:ext cx="7339172" cy="3986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978D3E21-F998-4F47-A7C7-3A20FA304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Distribution of non</a:t>
            </a:r>
            <a:r>
              <a:rPr lang="en-US" dirty="0"/>
              <a:t>-zero elements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0076897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80D2522-33D3-408D-8CED-5D7A29BEB35C}"/>
              </a:ext>
            </a:extLst>
          </p:cNvPr>
          <p:cNvSpPr/>
          <p:nvPr/>
        </p:nvSpPr>
        <p:spPr>
          <a:xfrm>
            <a:off x="190501" y="3527170"/>
            <a:ext cx="8905874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50" b="1" i="1" dirty="0">
                <a:solidFill>
                  <a:schemeClr val="bg1"/>
                </a:solidFill>
              </a:rPr>
              <a:t>SMASH enables highly-efficient storage of sparse matrices</a:t>
            </a:r>
            <a:endParaRPr lang="en-CH" sz="2850" b="1" i="1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9AFDC7C-223B-42AD-B680-982F1DF6B2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003850"/>
              </p:ext>
            </p:extLst>
          </p:nvPr>
        </p:nvGraphicFramePr>
        <p:xfrm>
          <a:off x="930966" y="1203743"/>
          <a:ext cx="7352688" cy="4450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4C830DCD-0B2A-4069-B139-B7A866448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Storage Efficiency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565344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Αποτέλεσμα εικόνας για FACEBOOK">
            <a:extLst>
              <a:ext uri="{FF2B5EF4-FFF2-40B4-BE49-F238E27FC236}">
                <a16:creationId xmlns:a16="http://schemas.microsoft.com/office/drawing/2014/main" id="{77B78011-B392-4EEE-85B2-9C63A5D07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571" y="1452495"/>
            <a:ext cx="1139330" cy="113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Αποτέλεσμα εικόνας για youtube logo">
            <a:extLst>
              <a:ext uri="{FF2B5EF4-FFF2-40B4-BE49-F238E27FC236}">
                <a16:creationId xmlns:a16="http://schemas.microsoft.com/office/drawing/2014/main" id="{CA2E51A7-350C-400F-A626-849292875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161" y="1728221"/>
            <a:ext cx="1988516" cy="83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24FC6D-8594-4416-AF13-0D066E7D10C2}"/>
              </a:ext>
            </a:extLst>
          </p:cNvPr>
          <p:cNvSpPr/>
          <p:nvPr/>
        </p:nvSpPr>
        <p:spPr>
          <a:xfrm>
            <a:off x="940897" y="2591825"/>
            <a:ext cx="3565528" cy="2077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sz="4950" b="1" dirty="0">
                <a:latin typeface="Segoe UI" panose="020B0502040204020203" pitchFamily="34" charset="0"/>
                <a:cs typeface="Segoe UI" panose="020B0502040204020203" pitchFamily="34" charset="0"/>
              </a:rPr>
              <a:t>0.0003%</a:t>
            </a:r>
            <a:endParaRPr lang="en-US" sz="495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non-zero elements</a:t>
            </a:r>
            <a:endParaRPr lang="en-CH" sz="3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495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3A589D-272C-4C24-848D-2266130090A0}"/>
              </a:ext>
            </a:extLst>
          </p:cNvPr>
          <p:cNvSpPr/>
          <p:nvPr/>
        </p:nvSpPr>
        <p:spPr>
          <a:xfrm>
            <a:off x="5125161" y="2593166"/>
            <a:ext cx="3565528" cy="13157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950" b="1" dirty="0">
                <a:latin typeface="Segoe UI" panose="020B0502040204020203" pitchFamily="34" charset="0"/>
                <a:cs typeface="Segoe UI" panose="020B0502040204020203" pitchFamily="34" charset="0"/>
              </a:rPr>
              <a:t>2.31% </a:t>
            </a:r>
          </a:p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non-zero elements</a:t>
            </a:r>
            <a:endParaRPr lang="en-CH" sz="3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9347B5E-507A-4C81-8429-7B8F6DC13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98" y="309528"/>
            <a:ext cx="8894602" cy="668342"/>
          </a:xfrm>
        </p:spPr>
        <p:txBody>
          <a:bodyPr>
            <a:noAutofit/>
          </a:bodyPr>
          <a:lstStyle/>
          <a:p>
            <a:r>
              <a:rPr lang="en-US" sz="3000" dirty="0"/>
              <a:t>Real World Matrices Have High Sparsity</a:t>
            </a:r>
            <a:br>
              <a:rPr lang="en-CH" sz="3000" dirty="0"/>
            </a:br>
            <a:endParaRPr lang="en-CH" sz="3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98A87E-0F46-4355-8DB5-52C99BB2BA26}"/>
              </a:ext>
            </a:extLst>
          </p:cNvPr>
          <p:cNvSpPr/>
          <p:nvPr/>
        </p:nvSpPr>
        <p:spPr>
          <a:xfrm>
            <a:off x="0" y="4173112"/>
            <a:ext cx="9144000" cy="17784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Sparse matrix compression </a:t>
            </a:r>
          </a:p>
          <a:p>
            <a:pPr algn="ctr"/>
            <a:r>
              <a:rPr lang="en-US" sz="37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 essential to enable </a:t>
            </a:r>
          </a:p>
          <a:p>
            <a:pPr algn="ctr"/>
            <a:r>
              <a:rPr lang="en-US" sz="37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efficient storage and computation </a:t>
            </a:r>
            <a:endParaRPr lang="en-CH" sz="37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96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33E275-8BAA-443B-B3FB-657F86CA1E01}"/>
              </a:ext>
            </a:extLst>
          </p:cNvPr>
          <p:cNvSpPr/>
          <p:nvPr/>
        </p:nvSpPr>
        <p:spPr>
          <a:xfrm>
            <a:off x="257175" y="1627094"/>
            <a:ext cx="862965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1. Sparse Matrix Basics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5F6D38-D311-4EB7-93B0-2B93933465BF}"/>
              </a:ext>
            </a:extLst>
          </p:cNvPr>
          <p:cNvSpPr/>
          <p:nvPr/>
        </p:nvSpPr>
        <p:spPr>
          <a:xfrm>
            <a:off x="257175" y="3372605"/>
            <a:ext cx="862965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4.</a:t>
            </a:r>
            <a:r>
              <a:rPr lang="tr-TR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Evaluation</a:t>
            </a:r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474A23-CEC6-4E38-868A-533128CD9428}"/>
              </a:ext>
            </a:extLst>
          </p:cNvPr>
          <p:cNvSpPr/>
          <p:nvPr/>
        </p:nvSpPr>
        <p:spPr>
          <a:xfrm>
            <a:off x="257175" y="3980714"/>
            <a:ext cx="862965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5. </a:t>
            </a:r>
            <a:r>
              <a:rPr lang="tr-TR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Conclusion</a:t>
            </a:r>
            <a:endParaRPr lang="en-US" sz="3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6A21BB2-52E7-4226-BF20-CA6523E08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Presentation Outline</a:t>
            </a:r>
            <a:endParaRPr lang="en-C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B8D11E-FDE7-4027-9432-048FD398E2D7}"/>
              </a:ext>
            </a:extLst>
          </p:cNvPr>
          <p:cNvSpPr/>
          <p:nvPr/>
        </p:nvSpPr>
        <p:spPr>
          <a:xfrm>
            <a:off x="257175" y="2208931"/>
            <a:ext cx="8629650" cy="5486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2. Compression Formats &amp; Shortcomings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0181FC-5AFB-4A72-95FE-999E8C0FBB47}"/>
              </a:ext>
            </a:extLst>
          </p:cNvPr>
          <p:cNvSpPr/>
          <p:nvPr/>
        </p:nvSpPr>
        <p:spPr>
          <a:xfrm>
            <a:off x="257175" y="2790768"/>
            <a:ext cx="8629650" cy="54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 3. SMASH</a:t>
            </a:r>
          </a:p>
        </p:txBody>
      </p:sp>
    </p:spTree>
    <p:extLst>
      <p:ext uri="{BB962C8B-B14F-4D97-AF65-F5344CB8AC3E}">
        <p14:creationId xmlns:p14="http://schemas.microsoft.com/office/powerpoint/2010/main" val="283756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9FB81A-0B8B-4330-9839-1F211D643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Limitations of Existing Compression Formats</a:t>
            </a:r>
            <a:endParaRPr lang="en-CH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A2B1AD-73F1-4952-AADF-EF47F3857412}"/>
              </a:ext>
            </a:extLst>
          </p:cNvPr>
          <p:cNvSpPr txBox="1"/>
          <p:nvPr/>
        </p:nvSpPr>
        <p:spPr>
          <a:xfrm>
            <a:off x="169011" y="1672639"/>
            <a:ext cx="3555413" cy="9002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2625" b="1" dirty="0">
                <a:latin typeface="Segoe UI" panose="020B0502040204020203" pitchFamily="34" charset="0"/>
                <a:cs typeface="Segoe UI" panose="020B0502040204020203" pitchFamily="34" charset="0"/>
              </a:rPr>
              <a:t>General formats optimize for storage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87239F7-DCB5-4C74-A110-5668D4128FC7}"/>
              </a:ext>
            </a:extLst>
          </p:cNvPr>
          <p:cNvSpPr/>
          <p:nvPr/>
        </p:nvSpPr>
        <p:spPr>
          <a:xfrm>
            <a:off x="3891372" y="1979321"/>
            <a:ext cx="721686" cy="3009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BF86C3-B47E-4F2F-8D41-455DC6261C2F}"/>
              </a:ext>
            </a:extLst>
          </p:cNvPr>
          <p:cNvSpPr txBox="1"/>
          <p:nvPr/>
        </p:nvSpPr>
        <p:spPr>
          <a:xfrm>
            <a:off x="4780006" y="1493316"/>
            <a:ext cx="4220494" cy="13042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25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Expensive</a:t>
            </a:r>
            <a:r>
              <a:rPr lang="en-US" sz="2625" b="1" dirty="0">
                <a:latin typeface="Segoe UI" panose="020B0502040204020203" pitchFamily="34" charset="0"/>
                <a:cs typeface="Segoe UI" panose="020B0502040204020203" pitchFamily="34" charset="0"/>
              </a:rPr>
              <a:t> discovery of the positions </a:t>
            </a:r>
          </a:p>
          <a:p>
            <a:pPr algn="ctr"/>
            <a:r>
              <a:rPr lang="en-US" sz="2625" b="1" dirty="0">
                <a:latin typeface="Segoe UI" panose="020B0502040204020203" pitchFamily="34" charset="0"/>
                <a:cs typeface="Segoe UI" panose="020B0502040204020203" pitchFamily="34" charset="0"/>
              </a:rPr>
              <a:t>of non-zero elements</a:t>
            </a:r>
            <a:endParaRPr lang="en-CH" sz="2625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B281571-4ABC-4D7E-A60A-2D6156174477}"/>
              </a:ext>
            </a:extLst>
          </p:cNvPr>
          <p:cNvCxnSpPr/>
          <p:nvPr/>
        </p:nvCxnSpPr>
        <p:spPr>
          <a:xfrm>
            <a:off x="0" y="3563224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528D85A-F881-49DD-8120-95FFD4081D79}"/>
              </a:ext>
            </a:extLst>
          </p:cNvPr>
          <p:cNvCxnSpPr/>
          <p:nvPr/>
        </p:nvCxnSpPr>
        <p:spPr>
          <a:xfrm>
            <a:off x="0" y="3598178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CA0CDF6F-6940-40D7-9A2E-0B98A1B2CB8C}"/>
              </a:ext>
            </a:extLst>
          </p:cNvPr>
          <p:cNvSpPr/>
          <p:nvPr/>
        </p:nvSpPr>
        <p:spPr>
          <a:xfrm>
            <a:off x="293615" y="1169600"/>
            <a:ext cx="411060" cy="4335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en-CH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771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A8940E-021B-4D3D-95AF-21547CEE9A5F}"/>
              </a:ext>
            </a:extLst>
          </p:cNvPr>
          <p:cNvSpPr txBox="1"/>
          <p:nvPr/>
        </p:nvSpPr>
        <p:spPr>
          <a:xfrm>
            <a:off x="380109" y="1721957"/>
            <a:ext cx="76125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Used in multiple </a:t>
            </a:r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libraries</a:t>
            </a: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 &amp; </a:t>
            </a:r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frameworks</a:t>
            </a: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r>
              <a:rPr lang="en-US" sz="3000" i="1" dirty="0">
                <a:latin typeface="Segoe UI" panose="020B0502040204020203" pitchFamily="34" charset="0"/>
                <a:cs typeface="Segoe UI" panose="020B0502040204020203" pitchFamily="34" charset="0"/>
              </a:rPr>
              <a:t>   Intel MKL, TACO, </a:t>
            </a:r>
            <a:r>
              <a:rPr lang="en-US" sz="30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Ligra</a:t>
            </a:r>
            <a:r>
              <a:rPr lang="en-US" sz="3000" i="1" dirty="0">
                <a:latin typeface="Segoe UI" panose="020B0502040204020203" pitchFamily="34" charset="0"/>
                <a:cs typeface="Segoe UI" panose="020B0502040204020203" pitchFamily="34" charset="0"/>
              </a:rPr>
              <a:t>, Polymer</a:t>
            </a:r>
            <a:endParaRPr lang="en-CH" sz="3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C2BB2F3-AF4F-44F1-8B43-664CC0628795}"/>
              </a:ext>
            </a:extLst>
          </p:cNvPr>
          <p:cNvSpPr txBox="1"/>
          <p:nvPr/>
        </p:nvSpPr>
        <p:spPr>
          <a:xfrm>
            <a:off x="380108" y="3016517"/>
            <a:ext cx="7583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Stores </a:t>
            </a:r>
            <a:r>
              <a:rPr lang="en-US" sz="3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only the non-zero elements </a:t>
            </a:r>
          </a:p>
          <a:p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   of the sparse matrix</a:t>
            </a:r>
            <a:endParaRPr lang="en-CH" sz="3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EE981F7-B8A4-4E8C-B5C3-89E07DC3274F}"/>
              </a:ext>
            </a:extLst>
          </p:cNvPr>
          <p:cNvSpPr txBox="1"/>
          <p:nvPr/>
        </p:nvSpPr>
        <p:spPr>
          <a:xfrm>
            <a:off x="380109" y="4396624"/>
            <a:ext cx="62390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Provides </a:t>
            </a:r>
            <a:r>
              <a:rPr lang="en-US" sz="30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high compression ratio</a:t>
            </a:r>
            <a:endParaRPr lang="en-CH" sz="3000" b="1" dirty="0">
              <a:solidFill>
                <a:srgbClr val="00B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534EA69-F521-4FE5-8C44-330F47FE6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19" y="132334"/>
            <a:ext cx="8894602" cy="60608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Widely Used Format: Compressed Sparse Row</a:t>
            </a:r>
            <a:endParaRPr lang="en-CH" sz="3200" dirty="0"/>
          </a:p>
        </p:txBody>
      </p:sp>
    </p:spTree>
    <p:extLst>
      <p:ext uri="{BB962C8B-B14F-4D97-AF65-F5344CB8AC3E}">
        <p14:creationId xmlns:p14="http://schemas.microsoft.com/office/powerpoint/2010/main" val="7002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2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690562EF-E140-435E-A2AA-74AE297CC26E}"/>
              </a:ext>
            </a:extLst>
          </p:cNvPr>
          <p:cNvSpPr/>
          <p:nvPr/>
        </p:nvSpPr>
        <p:spPr>
          <a:xfrm>
            <a:off x="3050900" y="2633904"/>
            <a:ext cx="493690" cy="41817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Double Bracket 3">
            <a:extLst>
              <a:ext uri="{FF2B5EF4-FFF2-40B4-BE49-F238E27FC236}">
                <a16:creationId xmlns:a16="http://schemas.microsoft.com/office/drawing/2014/main" id="{3A8B9017-40C2-411C-A59C-A9A95DEA183D}"/>
              </a:ext>
            </a:extLst>
          </p:cNvPr>
          <p:cNvSpPr/>
          <p:nvPr/>
        </p:nvSpPr>
        <p:spPr>
          <a:xfrm>
            <a:off x="1837682" y="2103565"/>
            <a:ext cx="2374242" cy="2065394"/>
          </a:xfrm>
          <a:prstGeom prst="bracketPair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 sz="135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D1B75B-475A-4173-AB1F-384ADC4BCAED}"/>
              </a:ext>
            </a:extLst>
          </p:cNvPr>
          <p:cNvSpPr/>
          <p:nvPr/>
        </p:nvSpPr>
        <p:spPr>
          <a:xfrm>
            <a:off x="5583343" y="2406486"/>
            <a:ext cx="364815" cy="30610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en-CH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6FBD38-E5EA-4393-8495-F7FA5F660BEA}"/>
              </a:ext>
            </a:extLst>
          </p:cNvPr>
          <p:cNvSpPr txBox="1"/>
          <p:nvPr/>
        </p:nvSpPr>
        <p:spPr>
          <a:xfrm>
            <a:off x="4472536" y="2406486"/>
            <a:ext cx="104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latin typeface="Segoe UI" panose="020B0502040204020203" pitchFamily="34" charset="0"/>
                <a:cs typeface="Segoe UI" panose="020B0502040204020203" pitchFamily="34" charset="0"/>
              </a:rPr>
              <a:t>row_ptr</a:t>
            </a:r>
            <a:endParaRPr lang="en-CH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26BF92-2944-46D3-B800-752A0C032CD5}"/>
              </a:ext>
            </a:extLst>
          </p:cNvPr>
          <p:cNvSpPr txBox="1"/>
          <p:nvPr/>
        </p:nvSpPr>
        <p:spPr>
          <a:xfrm>
            <a:off x="4495326" y="2981328"/>
            <a:ext cx="971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latin typeface="Segoe UI" panose="020B0502040204020203" pitchFamily="34" charset="0"/>
                <a:cs typeface="Segoe UI" panose="020B0502040204020203" pitchFamily="34" charset="0"/>
              </a:rPr>
              <a:t>col_ind</a:t>
            </a:r>
            <a:endParaRPr lang="en-CH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617B3A-0B12-40C4-A5EB-359C1B2C9D32}"/>
              </a:ext>
            </a:extLst>
          </p:cNvPr>
          <p:cNvSpPr txBox="1"/>
          <p:nvPr/>
        </p:nvSpPr>
        <p:spPr>
          <a:xfrm>
            <a:off x="4554231" y="3545344"/>
            <a:ext cx="93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Segoe UI" panose="020B0502040204020203" pitchFamily="34" charset="0"/>
                <a:cs typeface="Segoe UI" panose="020B0502040204020203" pitchFamily="34" charset="0"/>
              </a:rPr>
              <a:t>values</a:t>
            </a:r>
            <a:endParaRPr lang="en-CH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3EDE77-9706-4F11-BCF1-C355CAACB9CA}"/>
              </a:ext>
            </a:extLst>
          </p:cNvPr>
          <p:cNvSpPr txBox="1"/>
          <p:nvPr/>
        </p:nvSpPr>
        <p:spPr>
          <a:xfrm>
            <a:off x="2149788" y="2251043"/>
            <a:ext cx="359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el-GR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CH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30F710-813B-401F-B44C-53D45C6AD558}"/>
              </a:ext>
            </a:extLst>
          </p:cNvPr>
          <p:cNvSpPr txBox="1"/>
          <p:nvPr/>
        </p:nvSpPr>
        <p:spPr>
          <a:xfrm>
            <a:off x="2619453" y="2247488"/>
            <a:ext cx="359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 </a:t>
            </a:r>
            <a:endParaRPr lang="en-CH" dirty="0">
              <a:solidFill>
                <a:schemeClr val="bg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B4C39C0-90AF-43D1-80AC-9DCF0A1B08CE}"/>
              </a:ext>
            </a:extLst>
          </p:cNvPr>
          <p:cNvSpPr txBox="1"/>
          <p:nvPr/>
        </p:nvSpPr>
        <p:spPr>
          <a:xfrm>
            <a:off x="3135566" y="2247488"/>
            <a:ext cx="359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 </a:t>
            </a:r>
            <a:endParaRPr lang="en-CH" dirty="0">
              <a:solidFill>
                <a:schemeClr val="bg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9A0AD0A-7D41-4459-9C5A-CE0B1A6860D6}"/>
              </a:ext>
            </a:extLst>
          </p:cNvPr>
          <p:cNvSpPr txBox="1"/>
          <p:nvPr/>
        </p:nvSpPr>
        <p:spPr>
          <a:xfrm>
            <a:off x="3619445" y="2247488"/>
            <a:ext cx="359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 </a:t>
            </a:r>
            <a:endParaRPr lang="en-CH" dirty="0">
              <a:solidFill>
                <a:schemeClr val="bg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391CFFF-0C3B-42FF-8E87-AC35CCA44882}"/>
              </a:ext>
            </a:extLst>
          </p:cNvPr>
          <p:cNvSpPr txBox="1"/>
          <p:nvPr/>
        </p:nvSpPr>
        <p:spPr>
          <a:xfrm>
            <a:off x="2149788" y="2687040"/>
            <a:ext cx="359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 </a:t>
            </a:r>
            <a:endParaRPr lang="en-CH" dirty="0">
              <a:solidFill>
                <a:schemeClr val="bg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984A71-27E4-45EC-A81E-B102C5A6D8F4}"/>
              </a:ext>
            </a:extLst>
          </p:cNvPr>
          <p:cNvSpPr txBox="1"/>
          <p:nvPr/>
        </p:nvSpPr>
        <p:spPr>
          <a:xfrm>
            <a:off x="2619453" y="2683485"/>
            <a:ext cx="359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 </a:t>
            </a:r>
            <a:endParaRPr lang="en-CH" dirty="0">
              <a:solidFill>
                <a:schemeClr val="bg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855F190-43DB-4613-8DDC-C19FF5D72FB0}"/>
              </a:ext>
            </a:extLst>
          </p:cNvPr>
          <p:cNvSpPr txBox="1"/>
          <p:nvPr/>
        </p:nvSpPr>
        <p:spPr>
          <a:xfrm>
            <a:off x="3135566" y="2683485"/>
            <a:ext cx="29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en-CH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8FA3E2A-3822-4F84-A33C-05CCDFA07786}"/>
              </a:ext>
            </a:extLst>
          </p:cNvPr>
          <p:cNvSpPr txBox="1"/>
          <p:nvPr/>
        </p:nvSpPr>
        <p:spPr>
          <a:xfrm>
            <a:off x="3619445" y="2683485"/>
            <a:ext cx="359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l-GR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CH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5B2F4D6-9483-4E05-B223-67D5431B1E50}"/>
              </a:ext>
            </a:extLst>
          </p:cNvPr>
          <p:cNvSpPr txBox="1"/>
          <p:nvPr/>
        </p:nvSpPr>
        <p:spPr>
          <a:xfrm>
            <a:off x="2149788" y="3151412"/>
            <a:ext cx="359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 </a:t>
            </a:r>
            <a:endParaRPr lang="en-CH" dirty="0">
              <a:solidFill>
                <a:schemeClr val="bg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E71F7E2-6912-4977-BDE5-6A9092A5DD66}"/>
              </a:ext>
            </a:extLst>
          </p:cNvPr>
          <p:cNvSpPr txBox="1"/>
          <p:nvPr/>
        </p:nvSpPr>
        <p:spPr>
          <a:xfrm>
            <a:off x="2619453" y="3147857"/>
            <a:ext cx="4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  <a:r>
              <a:rPr lang="el-GR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CH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1D1658E-8AAF-49EF-9129-A8B6DB0E9580}"/>
              </a:ext>
            </a:extLst>
          </p:cNvPr>
          <p:cNvSpPr txBox="1"/>
          <p:nvPr/>
        </p:nvSpPr>
        <p:spPr>
          <a:xfrm>
            <a:off x="3135566" y="3147857"/>
            <a:ext cx="359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 </a:t>
            </a:r>
            <a:endParaRPr lang="en-CH" dirty="0">
              <a:solidFill>
                <a:schemeClr val="bg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B70D8C6-9369-4A40-9E0A-C0890593B048}"/>
              </a:ext>
            </a:extLst>
          </p:cNvPr>
          <p:cNvSpPr txBox="1"/>
          <p:nvPr/>
        </p:nvSpPr>
        <p:spPr>
          <a:xfrm>
            <a:off x="3619445" y="3147857"/>
            <a:ext cx="359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 </a:t>
            </a:r>
            <a:endParaRPr lang="en-CH" dirty="0">
              <a:solidFill>
                <a:schemeClr val="bg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309041C-F83C-46CA-B36B-4766E62E9EEE}"/>
              </a:ext>
            </a:extLst>
          </p:cNvPr>
          <p:cNvSpPr txBox="1"/>
          <p:nvPr/>
        </p:nvSpPr>
        <p:spPr>
          <a:xfrm>
            <a:off x="2149788" y="3593445"/>
            <a:ext cx="359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 </a:t>
            </a:r>
            <a:endParaRPr lang="en-CH" dirty="0">
              <a:solidFill>
                <a:schemeClr val="bg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916B6C9-26FC-495E-950A-E722F0E5E7AA}"/>
              </a:ext>
            </a:extLst>
          </p:cNvPr>
          <p:cNvSpPr txBox="1"/>
          <p:nvPr/>
        </p:nvSpPr>
        <p:spPr>
          <a:xfrm>
            <a:off x="2619453" y="3589890"/>
            <a:ext cx="359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 </a:t>
            </a:r>
            <a:endParaRPr lang="en-CH" dirty="0">
              <a:solidFill>
                <a:schemeClr val="bg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A26A9EA-85F0-466A-A5CD-D8241AD1766E}"/>
              </a:ext>
            </a:extLst>
          </p:cNvPr>
          <p:cNvSpPr txBox="1"/>
          <p:nvPr/>
        </p:nvSpPr>
        <p:spPr>
          <a:xfrm>
            <a:off x="3135566" y="3589890"/>
            <a:ext cx="359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 </a:t>
            </a:r>
            <a:endParaRPr lang="en-CH" dirty="0">
              <a:solidFill>
                <a:schemeClr val="bg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DB4638A-24DD-41E7-BD6E-C5BBEA2C74BB}"/>
              </a:ext>
            </a:extLst>
          </p:cNvPr>
          <p:cNvSpPr txBox="1"/>
          <p:nvPr/>
        </p:nvSpPr>
        <p:spPr>
          <a:xfrm>
            <a:off x="3619445" y="3589890"/>
            <a:ext cx="359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l-GR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CH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6F786DC-43D9-49EB-BD86-20BC839B4C72}"/>
              </a:ext>
            </a:extLst>
          </p:cNvPr>
          <p:cNvSpPr txBox="1"/>
          <p:nvPr/>
        </p:nvSpPr>
        <p:spPr>
          <a:xfrm flipH="1">
            <a:off x="899027" y="2944406"/>
            <a:ext cx="7974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Α = </a:t>
            </a:r>
            <a:endParaRPr lang="en-CH" sz="2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01AB6DD-5CA1-4404-9E0B-6CDFACA817FB}"/>
              </a:ext>
            </a:extLst>
          </p:cNvPr>
          <p:cNvSpPr/>
          <p:nvPr/>
        </p:nvSpPr>
        <p:spPr>
          <a:xfrm>
            <a:off x="2275431" y="1570685"/>
            <a:ext cx="1550937" cy="4962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25" b="1" dirty="0">
                <a:latin typeface="Segoe UI" panose="020B0502040204020203" pitchFamily="34" charset="0"/>
                <a:cs typeface="Segoe UI" panose="020B0502040204020203" pitchFamily="34" charset="0"/>
              </a:rPr>
              <a:t>MATRIX</a:t>
            </a:r>
            <a:r>
              <a:rPr lang="en-GB" sz="2400" b="1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CH" sz="24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8B78292-50DA-4C5A-9358-39877A0A0827}"/>
              </a:ext>
            </a:extLst>
          </p:cNvPr>
          <p:cNvSpPr/>
          <p:nvPr/>
        </p:nvSpPr>
        <p:spPr>
          <a:xfrm>
            <a:off x="6151685" y="1606984"/>
            <a:ext cx="888385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25" b="1" dirty="0">
                <a:latin typeface="Segoe UI" panose="020B0502040204020203" pitchFamily="34" charset="0"/>
                <a:cs typeface="Segoe UI" panose="020B0502040204020203" pitchFamily="34" charset="0"/>
              </a:rPr>
              <a:t>CSR</a:t>
            </a:r>
            <a:r>
              <a:rPr lang="en-GB" sz="2400" b="1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CH" sz="24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" name="Double Bracket 71">
            <a:extLst>
              <a:ext uri="{FF2B5EF4-FFF2-40B4-BE49-F238E27FC236}">
                <a16:creationId xmlns:a16="http://schemas.microsoft.com/office/drawing/2014/main" id="{7CF9A64B-3592-413D-AD66-C46B67647BC5}"/>
              </a:ext>
            </a:extLst>
          </p:cNvPr>
          <p:cNvSpPr/>
          <p:nvPr/>
        </p:nvSpPr>
        <p:spPr>
          <a:xfrm>
            <a:off x="1837682" y="2103325"/>
            <a:ext cx="2374242" cy="2065394"/>
          </a:xfrm>
          <a:prstGeom prst="bracketPair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 sz="135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8504A80-479C-4E4F-965E-C08F578ED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/>
              <a:t>Basics of CSR: Indexing Overhead</a:t>
            </a:r>
            <a:endParaRPr lang="en-CH" sz="38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B4A762F-A0D2-460F-B6D4-3F281DFE1249}"/>
              </a:ext>
            </a:extLst>
          </p:cNvPr>
          <p:cNvSpPr/>
          <p:nvPr/>
        </p:nvSpPr>
        <p:spPr>
          <a:xfrm>
            <a:off x="5974519" y="2406192"/>
            <a:ext cx="364815" cy="30610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en-CH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6DE82FE-EE0E-4254-BA0F-B2AE7917F17A}"/>
              </a:ext>
            </a:extLst>
          </p:cNvPr>
          <p:cNvSpPr/>
          <p:nvPr/>
        </p:nvSpPr>
        <p:spPr>
          <a:xfrm>
            <a:off x="6366399" y="2406447"/>
            <a:ext cx="364815" cy="30610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en-CH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14D3869-8EB9-4CD5-B8C6-A179E69B1BE4}"/>
              </a:ext>
            </a:extLst>
          </p:cNvPr>
          <p:cNvSpPr/>
          <p:nvPr/>
        </p:nvSpPr>
        <p:spPr>
          <a:xfrm>
            <a:off x="6758936" y="2406153"/>
            <a:ext cx="364815" cy="30610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en-CH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AE61DEA-F084-4834-815B-0ED33E0AC1F1}"/>
              </a:ext>
            </a:extLst>
          </p:cNvPr>
          <p:cNvSpPr/>
          <p:nvPr/>
        </p:nvSpPr>
        <p:spPr>
          <a:xfrm>
            <a:off x="7150819" y="2406152"/>
            <a:ext cx="364815" cy="30610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en-CH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A6C722E-BEF9-4D18-8981-AFA460EF110C}"/>
              </a:ext>
            </a:extLst>
          </p:cNvPr>
          <p:cNvSpPr/>
          <p:nvPr/>
        </p:nvSpPr>
        <p:spPr>
          <a:xfrm>
            <a:off x="5583858" y="2972467"/>
            <a:ext cx="364815" cy="306109"/>
          </a:xfrm>
          <a:prstGeom prst="rect">
            <a:avLst/>
          </a:prstGeom>
          <a:solidFill>
            <a:srgbClr val="C0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en-CH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7DDCDA3-F7B5-44CA-BFFD-3DAF12B25ACB}"/>
              </a:ext>
            </a:extLst>
          </p:cNvPr>
          <p:cNvSpPr/>
          <p:nvPr/>
        </p:nvSpPr>
        <p:spPr>
          <a:xfrm>
            <a:off x="5976395" y="2972173"/>
            <a:ext cx="364815" cy="306109"/>
          </a:xfrm>
          <a:prstGeom prst="rect">
            <a:avLst/>
          </a:prstGeom>
          <a:solidFill>
            <a:srgbClr val="C0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n-CH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CBB0AD2-C2CA-4905-939C-B772D5FBB615}"/>
              </a:ext>
            </a:extLst>
          </p:cNvPr>
          <p:cNvSpPr/>
          <p:nvPr/>
        </p:nvSpPr>
        <p:spPr>
          <a:xfrm>
            <a:off x="6368275" y="2972428"/>
            <a:ext cx="364815" cy="306109"/>
          </a:xfrm>
          <a:prstGeom prst="rect">
            <a:avLst/>
          </a:prstGeom>
          <a:solidFill>
            <a:srgbClr val="C0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en-CH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9171465-E9AD-4C85-A66B-FEB584B9C92D}"/>
              </a:ext>
            </a:extLst>
          </p:cNvPr>
          <p:cNvSpPr/>
          <p:nvPr/>
        </p:nvSpPr>
        <p:spPr>
          <a:xfrm>
            <a:off x="6760812" y="2972134"/>
            <a:ext cx="364815" cy="306109"/>
          </a:xfrm>
          <a:prstGeom prst="rect">
            <a:avLst/>
          </a:prstGeom>
          <a:solidFill>
            <a:srgbClr val="C0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en-CH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9A7B91E-29EC-4A12-8570-A28AEE378F5E}"/>
              </a:ext>
            </a:extLst>
          </p:cNvPr>
          <p:cNvSpPr/>
          <p:nvPr/>
        </p:nvSpPr>
        <p:spPr>
          <a:xfrm>
            <a:off x="7152695" y="2972133"/>
            <a:ext cx="364815" cy="306109"/>
          </a:xfrm>
          <a:prstGeom prst="rect">
            <a:avLst/>
          </a:prstGeom>
          <a:solidFill>
            <a:srgbClr val="C0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en-CH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C74CBE0-12EF-45E6-8D5F-50A729BFE276}"/>
              </a:ext>
            </a:extLst>
          </p:cNvPr>
          <p:cNvSpPr/>
          <p:nvPr/>
        </p:nvSpPr>
        <p:spPr>
          <a:xfrm>
            <a:off x="5581982" y="3589929"/>
            <a:ext cx="364815" cy="306109"/>
          </a:xfrm>
          <a:prstGeom prst="rect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en-CH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FF48F3F-5EFE-43BA-BC13-0584E3982664}"/>
              </a:ext>
            </a:extLst>
          </p:cNvPr>
          <p:cNvSpPr/>
          <p:nvPr/>
        </p:nvSpPr>
        <p:spPr>
          <a:xfrm>
            <a:off x="5974519" y="3589635"/>
            <a:ext cx="364815" cy="306109"/>
          </a:xfrm>
          <a:prstGeom prst="rect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en-CH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C07E042-0187-4686-89A1-C005494A213F}"/>
              </a:ext>
            </a:extLst>
          </p:cNvPr>
          <p:cNvSpPr/>
          <p:nvPr/>
        </p:nvSpPr>
        <p:spPr>
          <a:xfrm>
            <a:off x="6366399" y="3589890"/>
            <a:ext cx="364815" cy="306109"/>
          </a:xfrm>
          <a:prstGeom prst="rect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en-CH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090B8C4-D376-4EA6-B3F4-7C690C19F302}"/>
              </a:ext>
            </a:extLst>
          </p:cNvPr>
          <p:cNvSpPr/>
          <p:nvPr/>
        </p:nvSpPr>
        <p:spPr>
          <a:xfrm>
            <a:off x="6758936" y="3589596"/>
            <a:ext cx="364815" cy="306109"/>
          </a:xfrm>
          <a:prstGeom prst="rect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  <a:endParaRPr lang="en-CH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F2C07FA-1D5D-49C9-8CE5-20B689FFFCEE}"/>
              </a:ext>
            </a:extLst>
          </p:cNvPr>
          <p:cNvSpPr/>
          <p:nvPr/>
        </p:nvSpPr>
        <p:spPr>
          <a:xfrm>
            <a:off x="7150819" y="3589595"/>
            <a:ext cx="364815" cy="306109"/>
          </a:xfrm>
          <a:prstGeom prst="rect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en-CH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5F6E9D3-E12D-4CE8-9B7E-13D89A7E8A92}"/>
              </a:ext>
            </a:extLst>
          </p:cNvPr>
          <p:cNvCxnSpPr>
            <a:cxnSpLocks/>
            <a:stCxn id="75" idx="2"/>
            <a:endCxn id="82" idx="0"/>
          </p:cNvCxnSpPr>
          <p:nvPr/>
        </p:nvCxnSpPr>
        <p:spPr>
          <a:xfrm>
            <a:off x="6156927" y="2712301"/>
            <a:ext cx="1876" cy="2598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FCC2DA1-CFEA-4C6E-B791-C887B50A3E04}"/>
              </a:ext>
            </a:extLst>
          </p:cNvPr>
          <p:cNvCxnSpPr>
            <a:cxnSpLocks/>
            <a:endCxn id="87" idx="0"/>
          </p:cNvCxnSpPr>
          <p:nvPr/>
        </p:nvCxnSpPr>
        <p:spPr>
          <a:xfrm>
            <a:off x="6151685" y="3284474"/>
            <a:ext cx="5242" cy="3051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C66828E9-A6E6-4EA9-A479-3A62E62441C6}"/>
              </a:ext>
            </a:extLst>
          </p:cNvPr>
          <p:cNvSpPr/>
          <p:nvPr/>
        </p:nvSpPr>
        <p:spPr>
          <a:xfrm>
            <a:off x="15707" y="5419690"/>
            <a:ext cx="9112586" cy="92838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b="1" dirty="0">
                <a:latin typeface="Segoe UI" panose="020B0502040204020203" pitchFamily="34" charset="0"/>
                <a:cs typeface="Segoe UI" panose="020B0502040204020203" pitchFamily="34" charset="0"/>
              </a:rPr>
              <a:t>Requires multiple </a:t>
            </a:r>
          </a:p>
          <a:p>
            <a:pPr algn="ctr"/>
            <a:r>
              <a:rPr lang="en-US" sz="2900" b="1" dirty="0">
                <a:latin typeface="Segoe UI" panose="020B0502040204020203" pitchFamily="34" charset="0"/>
                <a:cs typeface="Segoe UI" panose="020B0502040204020203" pitchFamily="34" charset="0"/>
              </a:rPr>
              <a:t>data-dependent memory accesses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AAC52B8-D7C6-4336-9890-06F40A186826}"/>
              </a:ext>
            </a:extLst>
          </p:cNvPr>
          <p:cNvSpPr/>
          <p:nvPr/>
        </p:nvSpPr>
        <p:spPr>
          <a:xfrm>
            <a:off x="0" y="4374229"/>
            <a:ext cx="9144000" cy="9690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Multiple instructions are needed to discover </a:t>
            </a:r>
          </a:p>
          <a:p>
            <a:pPr algn="ctr"/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the position of a non-zero element</a:t>
            </a:r>
          </a:p>
        </p:txBody>
      </p:sp>
    </p:spTree>
    <p:extLst>
      <p:ext uri="{BB962C8B-B14F-4D97-AF65-F5344CB8AC3E}">
        <p14:creationId xmlns:p14="http://schemas.microsoft.com/office/powerpoint/2010/main" val="247751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1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4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7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0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3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6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9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2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5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1" dur="indefinite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4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4" grpId="0" animBg="1"/>
      <p:bldP spid="5" grpId="0" animBg="1"/>
      <p:bldP spid="5" grpId="1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67" grpId="0"/>
      <p:bldP spid="68" grpId="0"/>
      <p:bldP spid="69" grpId="0"/>
      <p:bldP spid="72" grpId="0" animBg="1"/>
      <p:bldP spid="75" grpId="0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80" grpId="0" animBg="1"/>
      <p:bldP spid="80" grpId="1" animBg="1"/>
      <p:bldP spid="82" grpId="0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52" grpId="0" animBg="1"/>
      <p:bldP spid="5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7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0.7|5.1|6.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2075</TotalTime>
  <Words>3836</Words>
  <Application>Microsoft Office PowerPoint</Application>
  <PresentationFormat>On-screen Show (4:3)</PresentationFormat>
  <Paragraphs>870</Paragraphs>
  <Slides>43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Calibri Light</vt:lpstr>
      <vt:lpstr>Cambria</vt:lpstr>
      <vt:lpstr>Courier New</vt:lpstr>
      <vt:lpstr>Palatino Linotype</vt:lpstr>
      <vt:lpstr>Segoe UI</vt:lpstr>
      <vt:lpstr>Office Theme</vt:lpstr>
      <vt:lpstr>PowerPoint Presentation</vt:lpstr>
      <vt:lpstr>Executive Summary</vt:lpstr>
      <vt:lpstr>Presentation Outline</vt:lpstr>
      <vt:lpstr>Sparse Matrix Operations are Widespread Today </vt:lpstr>
      <vt:lpstr>Real World Matrices Have High Sparsity </vt:lpstr>
      <vt:lpstr>Presentation Outline</vt:lpstr>
      <vt:lpstr>Limitations of Existing Compression Formats</vt:lpstr>
      <vt:lpstr>Widely Used Format: Compressed Sparse Row</vt:lpstr>
      <vt:lpstr>Basics of CSR: Indexing Overhead</vt:lpstr>
      <vt:lpstr>Indexing Overhead in Sparse Kernels</vt:lpstr>
      <vt:lpstr>Performing Indexing with Zero Cost</vt:lpstr>
      <vt:lpstr>Limitations of Existing Compression Formats</vt:lpstr>
      <vt:lpstr>Our Goal</vt:lpstr>
      <vt:lpstr>Presentation Outline</vt:lpstr>
      <vt:lpstr>SMASH: Key Idea</vt:lpstr>
      <vt:lpstr>Presentation Outline</vt:lpstr>
      <vt:lpstr>SMASH: Software Compression Scheme</vt:lpstr>
      <vt:lpstr>SMASH: Software Compression Scheme</vt:lpstr>
      <vt:lpstr>Hierarchy of Bitmaps</vt:lpstr>
      <vt:lpstr>Presentation Outline</vt:lpstr>
      <vt:lpstr>SMASH: Hardware Acceleration Unit</vt:lpstr>
      <vt:lpstr>Bitmap Management Unit (BMU)</vt:lpstr>
      <vt:lpstr>Presentation Outline</vt:lpstr>
      <vt:lpstr>SMASH: Cross-Layer Interface</vt:lpstr>
      <vt:lpstr>Presentation Outline</vt:lpstr>
      <vt:lpstr>Methodology</vt:lpstr>
      <vt:lpstr>Evaluated Sparse Matrices</vt:lpstr>
      <vt:lpstr>Performance Improvement Using SMASH</vt:lpstr>
      <vt:lpstr>Number of Executed Instructions </vt:lpstr>
      <vt:lpstr>Sparsity Sweep for SpMV</vt:lpstr>
      <vt:lpstr>Hardware Area Overhead</vt:lpstr>
      <vt:lpstr>Other Results in the Paper</vt:lpstr>
      <vt:lpstr>Presentation Outline</vt:lpstr>
      <vt:lpstr>Summary &amp; Conclusion</vt:lpstr>
      <vt:lpstr>PowerPoint Presentation</vt:lpstr>
      <vt:lpstr>Compression Ratio</vt:lpstr>
      <vt:lpstr>Sparse Matrix Matrix Multiplication with CSR</vt:lpstr>
      <vt:lpstr>CSR-based SpMV</vt:lpstr>
      <vt:lpstr>Use Case: SpMV</vt:lpstr>
      <vt:lpstr>Effect of Compression Ratio</vt:lpstr>
      <vt:lpstr>Storage Efficiency</vt:lpstr>
      <vt:lpstr>Distribution of non-zero elements</vt:lpstr>
      <vt:lpstr>Storage Efficiency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Kanellopoulos Konstantinos</dc:creator>
  <cp:lastModifiedBy>Kanellopoulos Konstantinos</cp:lastModifiedBy>
  <cp:revision>128</cp:revision>
  <dcterms:created xsi:type="dcterms:W3CDTF">2019-10-07T15:51:34Z</dcterms:created>
  <dcterms:modified xsi:type="dcterms:W3CDTF">2019-10-15T18:15:36Z</dcterms:modified>
</cp:coreProperties>
</file>