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42794238" cy="30267275"/>
  <p:notesSz cx="9144000" cy="6858000"/>
  <p:embeddedFontLst>
    <p:embeddedFont>
      <p:font typeface="Cambria Math" panose="02040503050406030204" pitchFamily="18" charset="0"/>
      <p:regular r:id="rId4"/>
    </p:embeddedFont>
    <p:embeddedFont>
      <p:font typeface="Poppins" panose="00000500000000000000" pitchFamily="2" charset="0"/>
      <p:regular r:id="rId5"/>
      <p:bold r:id="rId6"/>
      <p:italic r:id="rId7"/>
      <p:boldItalic r:id="rId8"/>
    </p:embeddedFont>
    <p:embeddedFont>
      <p:font typeface="Trebuchet MS" panose="020B0603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05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05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05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05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05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05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05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05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05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442" userDrawn="1">
          <p15:clr>
            <a:srgbClr val="747775"/>
          </p15:clr>
        </p15:guide>
        <p15:guide id="2" pos="134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A15D10"/>
    <a:srgbClr val="000000"/>
    <a:srgbClr val="4385F5"/>
    <a:srgbClr val="D9E7FD"/>
    <a:srgbClr val="6CA184"/>
    <a:srgbClr val="009900"/>
    <a:srgbClr val="712FA0"/>
    <a:srgbClr val="37BCD2"/>
    <a:srgbClr val="FFD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9" autoAdjust="0"/>
    <p:restoredTop sz="84444" autoAdjust="0"/>
  </p:normalViewPr>
  <p:slideViewPr>
    <p:cSldViewPr snapToGrid="0">
      <p:cViewPr>
        <p:scale>
          <a:sx n="47" d="100"/>
          <a:sy n="47" d="100"/>
        </p:scale>
        <p:origin x="-2314" y="-2890"/>
      </p:cViewPr>
      <p:guideLst>
        <p:guide orient="horz" pos="9442"/>
        <p:guide pos="134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738879299599221E-2"/>
          <c:y val="0.12037429378531075"/>
          <c:w val="0.95520536455615435"/>
          <c:h val="0.787117698741047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18AB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86-4209-8096-02413ABCA52A}"/>
              </c:ext>
            </c:extLst>
          </c:dPt>
          <c:dPt>
            <c:idx val="1"/>
            <c:invertIfNegative val="0"/>
            <c:bubble3D val="0"/>
            <c:spPr>
              <a:solidFill>
                <a:srgbClr val="418AB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86-4209-8096-02413ABCA52A}"/>
              </c:ext>
            </c:extLst>
          </c:dPt>
          <c:dPt>
            <c:idx val="2"/>
            <c:invertIfNegative val="0"/>
            <c:bubble3D val="0"/>
            <c:spPr>
              <a:solidFill>
                <a:srgbClr val="418AB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86-4209-8096-02413ABCA52A}"/>
              </c:ext>
            </c:extLst>
          </c:dPt>
          <c:dPt>
            <c:idx val="3"/>
            <c:invertIfNegative val="0"/>
            <c:bubble3D val="0"/>
            <c:spPr>
              <a:solidFill>
                <a:srgbClr val="418AB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86-4209-8096-02413ABCA52A}"/>
              </c:ext>
            </c:extLst>
          </c:dPt>
          <c:dPt>
            <c:idx val="4"/>
            <c:invertIfNegative val="0"/>
            <c:bubble3D val="0"/>
            <c:spPr>
              <a:solidFill>
                <a:srgbClr val="A6B72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A86-4209-8096-02413ABCA52A}"/>
              </c:ext>
            </c:extLst>
          </c:dPt>
          <c:dPt>
            <c:idx val="5"/>
            <c:invertIfNegative val="0"/>
            <c:bubble3D val="0"/>
            <c:spPr>
              <a:solidFill>
                <a:srgbClr val="FEC30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A86-4209-8096-02413ABCA52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defRPr>
                    </a:pPr>
                    <a:fld id="{4309E4E3-2C55-4717-A243-2EBD0A841143}" type="VALUE">
                      <a:rPr lang="en-US" sz="1800">
                        <a:solidFill>
                          <a:schemeClr val="tx1"/>
                        </a:solidFill>
                      </a:rPr>
                      <a:pPr algn="l">
                        <a:defRPr sz="18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800">
                        <a:solidFill>
                          <a:schemeClr val="tx1"/>
                        </a:solidFill>
                      </a:rPr>
                      <a:t>×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800" b="0" i="0" u="none" strike="noStrike" kern="1200" baseline="0">
                      <a:solidFill>
                        <a:schemeClr val="tx1"/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A86-4209-8096-02413ABCA52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defRPr>
                    </a:pPr>
                    <a:fld id="{A336F051-F804-4270-81F8-B2E70F54F4AA}" type="VALUE">
                      <a:rPr lang="en-US" sz="1800">
                        <a:solidFill>
                          <a:schemeClr val="tx1"/>
                        </a:solidFill>
                      </a:rPr>
                      <a:pPr algn="l">
                        <a:defRPr sz="18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800">
                        <a:solidFill>
                          <a:schemeClr val="tx1"/>
                        </a:solidFill>
                      </a:rPr>
                      <a:t>×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800" b="0" i="0" u="none" strike="noStrike" kern="1200" baseline="0">
                      <a:solidFill>
                        <a:schemeClr val="tx1"/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A86-4209-8096-02413ABCA52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defRPr>
                    </a:pPr>
                    <a:fld id="{4CD81ECF-2307-4E3B-92E8-7F52F17A2C1E}" type="VALUE">
                      <a:rPr lang="en-US" sz="1800">
                        <a:solidFill>
                          <a:schemeClr val="tx1"/>
                        </a:solidFill>
                      </a:rPr>
                      <a:pPr algn="l">
                        <a:defRPr sz="18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800">
                        <a:solidFill>
                          <a:schemeClr val="tx1"/>
                        </a:solidFill>
                      </a:rPr>
                      <a:t>×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800" b="0" i="0" u="none" strike="noStrike" kern="1200" baseline="0">
                      <a:solidFill>
                        <a:schemeClr val="tx1"/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A86-4209-8096-02413ABCA52A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defRPr>
                    </a:pPr>
                    <a:fld id="{C54122E1-0EBE-4781-BD4E-D654653295BD}" type="VALUE">
                      <a:rPr lang="en-US" sz="1800">
                        <a:solidFill>
                          <a:schemeClr val="tx1"/>
                        </a:solidFill>
                      </a:rPr>
                      <a:pPr algn="l">
                        <a:defRPr sz="18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800">
                        <a:solidFill>
                          <a:schemeClr val="tx1"/>
                        </a:solidFill>
                      </a:rPr>
                      <a:t>×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800" b="0" i="0" u="none" strike="noStrike" kern="1200" baseline="0">
                      <a:solidFill>
                        <a:schemeClr val="tx1"/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A86-4209-8096-02413ABCA52A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defRPr>
                    </a:pPr>
                    <a:fld id="{9FE77F34-890E-48B3-9A15-B11DFC73CCEE}" type="VALUE">
                      <a:rPr lang="en-US" sz="1800">
                        <a:solidFill>
                          <a:schemeClr val="tx1"/>
                        </a:solidFill>
                      </a:rPr>
                      <a:pPr algn="l">
                        <a:defRPr sz="18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800">
                        <a:solidFill>
                          <a:schemeClr val="tx1"/>
                        </a:solidFill>
                      </a:rPr>
                      <a:t>×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800" b="0" i="0" u="none" strike="noStrike" kern="1200" baseline="0">
                      <a:solidFill>
                        <a:schemeClr val="tx1"/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A86-4209-8096-02413ABCA52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272AE4B-EBD9-4A42-B21B-71F3B068800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.00</a:t>
                    </a:r>
                    <a:r>
                      <a:rPr lang="en-US" sz="1600" b="0" i="1" u="none" strike="noStrike" kern="1200" baseline="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×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A86-4209-8096-02413ABCA5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Sheet1!$A$1:$A$6</c:f>
              <c:strCache>
                <c:ptCount val="6"/>
                <c:pt idx="0">
                  <c:v>Spira + ZDelta Search + Packing + Hybrid Dual Dataflow + Network-Wide Mapping</c:v>
                </c:pt>
                <c:pt idx="1">
                  <c:v>Spira + ZDelta Search + Packing + Hybrid Dual Dataflow</c:v>
                </c:pt>
                <c:pt idx="2">
                  <c:v>Spira + ZDelta Search + Packing</c:v>
                </c:pt>
                <c:pt idx="3">
                  <c:v>Spira + ZDelta Search</c:v>
                </c:pt>
                <c:pt idx="4">
                  <c:v>Minuet</c:v>
                </c:pt>
                <c:pt idx="5">
                  <c:v>TorchSparse++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1.35</c:v>
                </c:pt>
                <c:pt idx="1">
                  <c:v>1.29</c:v>
                </c:pt>
                <c:pt idx="2">
                  <c:v>1.21</c:v>
                </c:pt>
                <c:pt idx="3">
                  <c:v>1.18</c:v>
                </c:pt>
                <c:pt idx="4">
                  <c:v>1.04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86-4209-8096-02413ABCA5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852833631"/>
        <c:axId val="852834463"/>
      </c:barChart>
      <c:catAx>
        <c:axId val="8528336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2834463"/>
        <c:crosses val="autoZero"/>
        <c:auto val="1"/>
        <c:lblAlgn val="ctr"/>
        <c:lblOffset val="100"/>
        <c:noMultiLvlLbl val="0"/>
      </c:catAx>
      <c:valAx>
        <c:axId val="852834463"/>
        <c:scaling>
          <c:orientation val="minMax"/>
          <c:max val="1.4"/>
          <c:min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l-GR"/>
          </a:p>
        </c:txPr>
        <c:crossAx val="852833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Poppins" panose="00000500000000000000" pitchFamily="2" charset="0"/>
          <a:cs typeface="Poppins" panose="00000500000000000000" pitchFamily="2" charset="0"/>
        </a:defRPr>
      </a:pPr>
      <a:endParaRPr lang="el-G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94422615715612E-2"/>
          <c:y val="0.2495466573403389"/>
          <c:w val="0.9015636205604568"/>
          <c:h val="0.640827426290160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Minuet</c:v>
                </c:pt>
              </c:strCache>
            </c:strRef>
          </c:tx>
          <c:spPr>
            <a:solidFill>
              <a:srgbClr val="A6B727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A100</c:v>
                </c:pt>
                <c:pt idx="1">
                  <c:v>H100</c:v>
                </c:pt>
                <c:pt idx="2">
                  <c:v>Quadro</c:v>
                </c:pt>
                <c:pt idx="3">
                  <c:v>1060</c:v>
                </c:pt>
                <c:pt idx="4">
                  <c:v>3090</c:v>
                </c:pt>
                <c:pt idx="5">
                  <c:v>Orin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10-45E5-90F8-8E49BDE79C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TorchSparse++</c:v>
                </c:pt>
              </c:strCache>
            </c:strRef>
          </c:tx>
          <c:spPr>
            <a:solidFill>
              <a:srgbClr val="FEC306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A100</c:v>
                </c:pt>
                <c:pt idx="1">
                  <c:v>H100</c:v>
                </c:pt>
                <c:pt idx="2">
                  <c:v>Quadro</c:v>
                </c:pt>
                <c:pt idx="3">
                  <c:v>1060</c:v>
                </c:pt>
                <c:pt idx="4">
                  <c:v>3090</c:v>
                </c:pt>
                <c:pt idx="5">
                  <c:v>Orin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1.3</c:v>
                </c:pt>
                <c:pt idx="1">
                  <c:v>1.1499999999999999</c:v>
                </c:pt>
                <c:pt idx="2">
                  <c:v>1.1299999999999999</c:v>
                </c:pt>
                <c:pt idx="3">
                  <c:v>0.97</c:v>
                </c:pt>
                <c:pt idx="4">
                  <c:v>1.05</c:v>
                </c:pt>
                <c:pt idx="5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10-45E5-90F8-8E49BDE79C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Spira</c:v>
                </c:pt>
              </c:strCache>
            </c:strRef>
          </c:tx>
          <c:spPr>
            <a:solidFill>
              <a:srgbClr val="418AB3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A100</c:v>
                </c:pt>
                <c:pt idx="1">
                  <c:v>H100</c:v>
                </c:pt>
                <c:pt idx="2">
                  <c:v>Quadro</c:v>
                </c:pt>
                <c:pt idx="3">
                  <c:v>1060</c:v>
                </c:pt>
                <c:pt idx="4">
                  <c:v>3090</c:v>
                </c:pt>
                <c:pt idx="5">
                  <c:v>Orin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2.0499999999999998</c:v>
                </c:pt>
                <c:pt idx="1">
                  <c:v>1.84</c:v>
                </c:pt>
                <c:pt idx="2">
                  <c:v>1.77</c:v>
                </c:pt>
                <c:pt idx="3">
                  <c:v>1.45</c:v>
                </c:pt>
                <c:pt idx="4">
                  <c:v>1.7</c:v>
                </c:pt>
                <c:pt idx="5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10-45E5-90F8-8E49BDE79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axId val="1638405152"/>
        <c:axId val="1638406816"/>
      </c:barChart>
      <c:catAx>
        <c:axId val="163840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l-GR"/>
          </a:p>
        </c:txPr>
        <c:crossAx val="1638406816"/>
        <c:crosses val="autoZero"/>
        <c:auto val="1"/>
        <c:lblAlgn val="ctr"/>
        <c:lblOffset val="100"/>
        <c:noMultiLvlLbl val="0"/>
      </c:catAx>
      <c:valAx>
        <c:axId val="1638406816"/>
        <c:scaling>
          <c:orientation val="minMax"/>
          <c:max val="2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Speedup</a:t>
                </a:r>
              </a:p>
            </c:rich>
          </c:tx>
          <c:layout>
            <c:manualLayout>
              <c:xMode val="edge"/>
              <c:yMode val="edge"/>
              <c:x val="2.2712853113354258E-3"/>
              <c:y val="0.43258373703198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l-GR"/>
          </a:p>
        </c:txPr>
        <c:crossAx val="163840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118004491127641"/>
          <c:y val="0.18866831192872505"/>
          <c:w val="0.48516222161999895"/>
          <c:h val="7.1461839328907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Poppins" panose="00000500000000000000" pitchFamily="2" charset="0"/>
          <a:cs typeface="Poppins" panose="00000500000000000000" pitchFamily="2" charset="0"/>
        </a:defRPr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0.02062</cdr:x>
      <cdr:y>0.0847</cdr:y>
    </cdr:from>
    <cdr:to>
      <cdr:x>0.85074</cdr:x>
      <cdr:y>0.91725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9D833234-8D77-5725-1BD5-63B927B7B17F}"/>
            </a:ext>
          </a:extLst>
        </cdr:cNvPr>
        <cdr:cNvGrpSpPr/>
      </cdr:nvGrpSpPr>
      <cdr:grpSpPr>
        <a:xfrm xmlns:a="http://schemas.openxmlformats.org/drawingml/2006/main">
          <a:off x="256128" y="323284"/>
          <a:ext cx="10311200" cy="3177692"/>
          <a:chOff x="217608" y="323285"/>
          <a:chExt cx="8760472" cy="3177693"/>
        </a:xfrm>
      </cdr:grpSpPr>
      <cdr:grpSp>
        <cdr:nvGrpSpPr>
          <cdr:cNvPr id="8" name="Group 7">
            <a:extLst xmlns:a="http://schemas.openxmlformats.org/drawingml/2006/main">
              <a:ext uri="{FF2B5EF4-FFF2-40B4-BE49-F238E27FC236}">
                <a16:creationId xmlns:a16="http://schemas.microsoft.com/office/drawing/2014/main" id="{68893493-443C-B00C-80F5-B0DA65EFE03C}"/>
              </a:ext>
            </a:extLst>
          </cdr:cNvPr>
          <cdr:cNvGrpSpPr/>
        </cdr:nvGrpSpPr>
        <cdr:grpSpPr>
          <a:xfrm xmlns:a="http://schemas.openxmlformats.org/drawingml/2006/main">
            <a:off x="217608" y="323285"/>
            <a:ext cx="8760472" cy="1826614"/>
            <a:chOff x="217608" y="323285"/>
            <a:chExt cx="8760472" cy="1826615"/>
          </a:xfrm>
        </cdr:grpSpPr>
        <cdr:grpSp>
          <cdr:nvGrpSpPr>
            <cdr:cNvPr id="7" name="Group 6">
              <a:extLst xmlns:a="http://schemas.openxmlformats.org/drawingml/2006/main">
                <a:ext uri="{FF2B5EF4-FFF2-40B4-BE49-F238E27FC236}">
                  <a16:creationId xmlns:a16="http://schemas.microsoft.com/office/drawing/2014/main" id="{A847CCEF-7F36-5912-7903-C68781C82EAE}"/>
                </a:ext>
              </a:extLst>
            </cdr:cNvPr>
            <cdr:cNvGrpSpPr/>
          </cdr:nvGrpSpPr>
          <cdr:grpSpPr>
            <a:xfrm xmlns:a="http://schemas.openxmlformats.org/drawingml/2006/main">
              <a:off x="217608" y="323285"/>
              <a:ext cx="8760472" cy="1323750"/>
              <a:chOff x="217608" y="323285"/>
              <a:chExt cx="8760472" cy="1323749"/>
            </a:xfrm>
          </cdr:grpSpPr>
          <cdr:grpSp>
            <cdr:nvGrpSpPr>
              <cdr:cNvPr id="6" name="Group 5">
                <a:extLst xmlns:a="http://schemas.openxmlformats.org/drawingml/2006/main">
                  <a:ext uri="{FF2B5EF4-FFF2-40B4-BE49-F238E27FC236}">
                    <a16:creationId xmlns:a16="http://schemas.microsoft.com/office/drawing/2014/main" id="{FE4C7860-D37A-EB71-7C24-89E614A81B3B}"/>
                  </a:ext>
                </a:extLst>
              </cdr:cNvPr>
              <cdr:cNvGrpSpPr/>
            </cdr:nvGrpSpPr>
            <cdr:grpSpPr>
              <a:xfrm xmlns:a="http://schemas.openxmlformats.org/drawingml/2006/main">
                <a:off x="217608" y="323285"/>
                <a:ext cx="7139809" cy="844089"/>
                <a:chOff x="276859" y="666750"/>
                <a:chExt cx="7093684" cy="1019556"/>
              </a:xfrm>
            </cdr:grpSpPr>
            <cdr:sp macro="" textlink="">
              <cdr:nvSpPr>
                <cdr:cNvPr id="2" name="TextBox 1">
                  <a:extLst xmlns:a="http://schemas.openxmlformats.org/drawingml/2006/main">
                    <a:ext uri="{FF2B5EF4-FFF2-40B4-BE49-F238E27FC236}">
                      <a16:creationId xmlns:a16="http://schemas.microsoft.com/office/drawing/2014/main" id="{C405CE73-27DB-4C7A-776F-93EF27D18A96}"/>
                    </a:ext>
                  </a:extLst>
                </cdr:cNvPr>
                <cdr:cNvSpPr txBox="1"/>
              </cdr:nvSpPr>
              <cdr:spPr>
                <a:xfrm xmlns:a="http://schemas.openxmlformats.org/drawingml/2006/main">
                  <a:off x="276859" y="666750"/>
                  <a:ext cx="5165725" cy="381000"/>
                </a:xfrm>
                <a:prstGeom xmlns:a="http://schemas.openxmlformats.org/drawingml/2006/main" prst="rect">
                  <a:avLst/>
                </a:prstGeom>
              </cdr:spPr>
              <cdr:txBody>
                <a:bodyPr xmlns:a="http://schemas.openxmlformats.org/drawingml/2006/main" vertOverflow="clip" wrap="square" rtlCol="0"/>
                <a:lstStyle xmlns:a="http://schemas.openxmlformats.org/drawingml/2006/main"/>
                <a:p xmlns:a="http://schemas.openxmlformats.org/drawingml/2006/main">
                  <a:r>
                    <a:rPr lang="en-US" sz="1800" dirty="0" err="1">
                      <a:solidFill>
                        <a:schemeClr val="bg1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TorchSparse</a:t>
                  </a:r>
                  <a:r>
                    <a:rPr lang="en-US" sz="1800" dirty="0">
                      <a:solidFill>
                        <a:schemeClr val="bg1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++</a:t>
                  </a:r>
                  <a:endParaRPr lang="el-GR" sz="1800" dirty="0">
                    <a:solidFill>
                      <a:schemeClr val="bg1"/>
                    </a:solidFill>
                    <a:cs typeface="Poppins" panose="00000500000000000000" pitchFamily="2" charset="0"/>
                  </a:endParaRPr>
                </a:p>
              </cdr:txBody>
            </cdr:sp>
            <cdr:sp macro="" textlink="">
              <cdr:nvSpPr>
                <cdr:cNvPr id="3" name="TextBox 1">
                  <a:extLst xmlns:a="http://schemas.openxmlformats.org/drawingml/2006/main">
                    <a:ext uri="{FF2B5EF4-FFF2-40B4-BE49-F238E27FC236}">
                      <a16:creationId xmlns:a16="http://schemas.microsoft.com/office/drawing/2014/main" id="{26DD4905-D45B-B7C1-AEA3-1408A5EF528E}"/>
                    </a:ext>
                  </a:extLst>
                </cdr:cNvPr>
                <cdr:cNvSpPr txBox="1"/>
              </cdr:nvSpPr>
              <cdr:spPr>
                <a:xfrm xmlns:a="http://schemas.openxmlformats.org/drawingml/2006/main">
                  <a:off x="302993" y="1305306"/>
                  <a:ext cx="7067550" cy="381000"/>
                </a:xfrm>
                <a:prstGeom xmlns:a="http://schemas.openxmlformats.org/drawingml/2006/main" prst="rect">
                  <a:avLst/>
                </a:prstGeom>
              </cdr:spPr>
              <cdr:txBody>
                <a:bodyPr xmlns:a="http://schemas.openxmlformats.org/drawingml/2006/main" wrap="square" rtlCol="0"/>
                <a:lstStyle xmlns:a="http://schemas.openxmlformats.org/drawingml/2006/main"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 xmlns:a="http://schemas.openxmlformats.org/drawingml/2006/main">
                  <a:r>
                    <a:rPr lang="en-US" sz="1800" dirty="0">
                      <a:solidFill>
                        <a:schemeClr val="bg1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Minuet</a:t>
                  </a:r>
                  <a:endParaRPr lang="el-GR" sz="1800" dirty="0">
                    <a:solidFill>
                      <a:schemeClr val="bg1"/>
                    </a:solidFill>
                    <a:cs typeface="Poppins" panose="00000500000000000000" pitchFamily="2" charset="0"/>
                  </a:endParaRPr>
                </a:p>
              </cdr:txBody>
            </cdr:sp>
          </cdr:grpSp>
          <cdr:sp macro="" textlink="">
            <cdr:nvSpPr>
              <cdr:cNvPr id="4" name="TextBox 1">
                <a:extLst xmlns:a="http://schemas.openxmlformats.org/drawingml/2006/main">
                  <a:ext uri="{FF2B5EF4-FFF2-40B4-BE49-F238E27FC236}">
                    <a16:creationId xmlns:a16="http://schemas.microsoft.com/office/drawing/2014/main" id="{AB03FE90-30E7-9082-CA5C-1A7CEFA85F8D}"/>
                  </a:ext>
                </a:extLst>
              </cdr:cNvPr>
              <cdr:cNvSpPr txBox="1"/>
            </cdr:nvSpPr>
            <cdr:spPr>
              <a:xfrm xmlns:a="http://schemas.openxmlformats.org/drawingml/2006/main">
                <a:off x="229111" y="1342108"/>
                <a:ext cx="8748969" cy="304926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 rtlCol="0"/>
              <a:lstStyle xmlns:a="http://schemas.openxmlformats.org/drawingml/2006/main"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 xmlns:a="http://schemas.openxmlformats.org/drawingml/2006/main">
                <a:r>
                  <a:rPr lang="en-US" sz="1800" dirty="0" err="1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Spira</a:t>
                </a:r>
                <a:r>
                  <a:rPr lang="en-US" sz="1800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 (Z-Delta Search)</a:t>
                </a:r>
                <a:endParaRPr lang="el-GR" sz="1800" dirty="0">
                  <a:solidFill>
                    <a:schemeClr val="bg1"/>
                  </a:solidFill>
                  <a:cs typeface="Poppins" panose="00000500000000000000" pitchFamily="2" charset="0"/>
                </a:endParaRPr>
              </a:p>
            </cdr:txBody>
          </cdr:sp>
        </cdr:grpSp>
        <cdr:sp macro="" textlink="">
          <cdr:nvSpPr>
            <cdr:cNvPr id="5" name="TextBox 1">
              <a:extLst xmlns:a="http://schemas.openxmlformats.org/drawingml/2006/main">
                <a:ext uri="{FF2B5EF4-FFF2-40B4-BE49-F238E27FC236}">
                  <a16:creationId xmlns:a16="http://schemas.microsoft.com/office/drawing/2014/main" id="{EFAE263F-C5E6-0032-9DA7-BF0EDA8CF6E1}"/>
                </a:ext>
              </a:extLst>
            </cdr:cNvPr>
            <cdr:cNvSpPr txBox="1"/>
          </cdr:nvSpPr>
          <cdr:spPr>
            <a:xfrm xmlns:a="http://schemas.openxmlformats.org/drawingml/2006/main">
              <a:off x="232805" y="1844974"/>
              <a:ext cx="8160096" cy="304926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square" rtlCol="0"/>
            <a:lstStyle xmlns:a="http://schemas.openxmlformats.org/drawingml/2006/main"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r>
                <a:rPr lang="en-US" sz="1800" dirty="0" err="1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Spira</a:t>
              </a:r>
              <a:r>
                <a:rPr lang="en-US" sz="18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(Z-Delta Search) + Packing </a:t>
              </a:r>
              <a:endParaRPr lang="el-GR" sz="1800" dirty="0">
                <a:solidFill>
                  <a:schemeClr val="bg1"/>
                </a:solidFill>
                <a:cs typeface="Poppins" panose="00000500000000000000" pitchFamily="2" charset="0"/>
              </a:endParaRPr>
            </a:p>
          </cdr:txBody>
        </cdr:sp>
      </cdr:grpSp>
      <cdr:sp macro="" textlink="">
        <cdr:nvSpPr>
          <cdr:cNvPr id="9" name="TextBox 1">
            <a:extLst xmlns:a="http://schemas.openxmlformats.org/drawingml/2006/main">
              <a:ext uri="{FF2B5EF4-FFF2-40B4-BE49-F238E27FC236}">
                <a16:creationId xmlns:a16="http://schemas.microsoft.com/office/drawing/2014/main" id="{CE3BD8D6-97A5-8826-8AAB-F4F3715D5B58}"/>
              </a:ext>
            </a:extLst>
          </cdr:cNvPr>
          <cdr:cNvSpPr txBox="1"/>
        </cdr:nvSpPr>
        <cdr:spPr>
          <a:xfrm xmlns:a="http://schemas.openxmlformats.org/drawingml/2006/main">
            <a:off x="232805" y="2336276"/>
            <a:ext cx="8160096" cy="116470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8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Spira</a:t>
            </a:r>
            <a:r>
              <a:rPr lang="en-U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(Z-Delta Search) + Packing + Hybrid Dual Dataflow </a:t>
            </a:r>
            <a:endParaRPr lang="el-GR" sz="1800" dirty="0">
              <a:solidFill>
                <a:schemeClr val="bg1"/>
              </a:solidFill>
              <a:cs typeface="Poppins" panose="00000500000000000000" pitchFamily="2" charset="0"/>
            </a:endParaRPr>
          </a:p>
        </cdr:txBody>
      </cdr:sp>
    </cdr:grpSp>
  </cdr:relSizeAnchor>
  <cdr:relSizeAnchor xmlns:cdr="http://schemas.openxmlformats.org/drawingml/2006/chartDrawing">
    <cdr:from>
      <cdr:x>0.0228</cdr:x>
      <cdr:y>0.7442</cdr:y>
    </cdr:from>
    <cdr:to>
      <cdr:x>0.88403</cdr:x>
      <cdr:y>0.82409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F5935ED3-F27B-EDC2-7C64-DD7929E91871}"/>
            </a:ext>
          </a:extLst>
        </cdr:cNvPr>
        <cdr:cNvSpPr txBox="1"/>
      </cdr:nvSpPr>
      <cdr:spPr>
        <a:xfrm xmlns:a="http://schemas.openxmlformats.org/drawingml/2006/main">
          <a:off x="240615" y="2840483"/>
          <a:ext cx="9088782" cy="304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err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Spira</a:t>
          </a:r>
          <a:r>
            <a:rPr lang="en-US" sz="1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 (Z-Delta Search) + Packing + Hybrid Dual Dataflow + Network-wide Mapping</a:t>
          </a:r>
          <a:endParaRPr lang="el-GR" sz="1800" dirty="0">
            <a:solidFill>
              <a:schemeClr val="bg1"/>
            </a:solidFill>
            <a:cs typeface="Poppins" panose="000005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05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05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05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05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05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05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05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05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05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1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58809" y="4381511"/>
            <a:ext cx="39876705" cy="120786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2404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2404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2404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2404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2404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2404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2404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2404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2404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58772" y="16677610"/>
            <a:ext cx="39876705" cy="4664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6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6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6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6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6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6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6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6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65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9651406" y="27441028"/>
            <a:ext cx="2567934" cy="23161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3" userDrawn="1">
          <p15:clr>
            <a:srgbClr val="FBAE40"/>
          </p15:clr>
        </p15:guide>
        <p15:guide id="2" pos="134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458772" y="2618782"/>
            <a:ext cx="39876705" cy="3370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458772" y="6781817"/>
            <a:ext cx="18719670" cy="20104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969861" lvl="0" indent="-136796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032"/>
            </a:lvl1pPr>
            <a:lvl2pPr marL="3939724" lvl="1" indent="-131324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170"/>
            </a:lvl2pPr>
            <a:lvl3pPr marL="5909585" lvl="2" indent="-131324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170"/>
            </a:lvl3pPr>
            <a:lvl4pPr marL="7879447" lvl="3" indent="-131324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170"/>
            </a:lvl4pPr>
            <a:lvl5pPr marL="9849310" lvl="4" indent="-131324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170"/>
            </a:lvl5pPr>
            <a:lvl6pPr marL="11819173" lvl="5" indent="-131324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170"/>
            </a:lvl6pPr>
            <a:lvl7pPr marL="13789034" lvl="6" indent="-131324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170"/>
            </a:lvl7pPr>
            <a:lvl8pPr marL="15758897" lvl="7" indent="-131324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170"/>
            </a:lvl8pPr>
            <a:lvl9pPr marL="17728758" lvl="8" indent="-131324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17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2615806" y="6781817"/>
            <a:ext cx="18719670" cy="20104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969861" lvl="0" indent="-136796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032"/>
            </a:lvl1pPr>
            <a:lvl2pPr marL="3939724" lvl="1" indent="-131324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170"/>
            </a:lvl2pPr>
            <a:lvl3pPr marL="5909585" lvl="2" indent="-131324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170"/>
            </a:lvl3pPr>
            <a:lvl4pPr marL="7879447" lvl="3" indent="-131324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170"/>
            </a:lvl4pPr>
            <a:lvl5pPr marL="9849310" lvl="4" indent="-131324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170"/>
            </a:lvl5pPr>
            <a:lvl6pPr marL="11819173" lvl="5" indent="-131324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170"/>
            </a:lvl6pPr>
            <a:lvl7pPr marL="13789034" lvl="6" indent="-131324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170"/>
            </a:lvl7pPr>
            <a:lvl8pPr marL="15758897" lvl="7" indent="-131324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170"/>
            </a:lvl8pPr>
            <a:lvl9pPr marL="17728758" lvl="8" indent="-131324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17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9651406" y="27441028"/>
            <a:ext cx="2567934" cy="23161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458772" y="2618782"/>
            <a:ext cx="39876705" cy="3370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9651406" y="27441028"/>
            <a:ext cx="2567934" cy="23161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458768" y="3269467"/>
            <a:ext cx="13141538" cy="44469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034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034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034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034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034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034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034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034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034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58768" y="8177202"/>
            <a:ext cx="13141538" cy="18709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969861" lvl="0" indent="-131324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170"/>
            </a:lvl1pPr>
            <a:lvl2pPr marL="3939724" lvl="1" indent="-131324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170"/>
            </a:lvl2pPr>
            <a:lvl3pPr marL="5909585" lvl="2" indent="-131324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170"/>
            </a:lvl3pPr>
            <a:lvl4pPr marL="7879447" lvl="3" indent="-131324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170"/>
            </a:lvl4pPr>
            <a:lvl5pPr marL="9849310" lvl="4" indent="-131324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170"/>
            </a:lvl5pPr>
            <a:lvl6pPr marL="11819173" lvl="5" indent="-131324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170"/>
            </a:lvl6pPr>
            <a:lvl7pPr marL="13789034" lvl="6" indent="-131324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170"/>
            </a:lvl7pPr>
            <a:lvl8pPr marL="15758897" lvl="7" indent="-131324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170"/>
            </a:lvl8pPr>
            <a:lvl9pPr marL="17728758" lvl="8" indent="-131324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17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9651406" y="27441028"/>
            <a:ext cx="2567934" cy="23161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294391" y="2648950"/>
            <a:ext cx="29801524" cy="240725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2068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068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068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068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068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068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068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068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0681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9651406" y="27441028"/>
            <a:ext cx="2567934" cy="23161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1397123" y="-733"/>
            <a:ext cx="21397120" cy="302672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93912" tIns="393912" rIns="393912" bIns="39391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853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242554" y="7256703"/>
            <a:ext cx="18931678" cy="87226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8095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8095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8095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8095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8095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8095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8095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8095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8095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242554" y="16494895"/>
            <a:ext cx="18931678" cy="7268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04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04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04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04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04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04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04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04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048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3117033" y="4260870"/>
            <a:ext cx="17957293" cy="217440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1969861" lvl="0" indent="-147739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3939724" lvl="1" indent="-136796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5909585" lvl="2" indent="-136796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7879447" lvl="3" indent="-136796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9849310" lvl="4" indent="-136796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1819173" lvl="5" indent="-136796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3789034" lvl="6" indent="-136796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5758897" lvl="7" indent="-136796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7728758" lvl="8" indent="-136796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9651406" y="27441028"/>
            <a:ext cx="2567934" cy="23161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458768" y="24895114"/>
            <a:ext cx="28074593" cy="35607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1969861" lvl="0" indent="-9849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9651406" y="27441028"/>
            <a:ext cx="2567934" cy="23161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458772" y="6509079"/>
            <a:ext cx="39876705" cy="115543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1704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1704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1704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1704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1704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1704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1704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1704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1704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458772" y="18549491"/>
            <a:ext cx="39876705" cy="7654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969861" lvl="0" indent="-1477396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3939724" lvl="1" indent="-136796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5909585" lvl="2" indent="-136796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7879447" lvl="3" indent="-136796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9849310" lvl="4" indent="-136796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1819173" lvl="5" indent="-136796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3789034" lvl="6" indent="-136796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5758897" lvl="7" indent="-136796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7728758" lvl="8" indent="-136796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9651406" y="27441028"/>
            <a:ext cx="2567934" cy="23161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9651406" y="27441028"/>
            <a:ext cx="2567934" cy="23161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58772" y="2618782"/>
            <a:ext cx="39876705" cy="337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58772" y="6781817"/>
            <a:ext cx="39876705" cy="2010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9651406" y="27441028"/>
            <a:ext cx="2567934" cy="231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4309">
                <a:solidFill>
                  <a:schemeClr val="dk2"/>
                </a:solidFill>
              </a:defRPr>
            </a:lvl1pPr>
            <a:lvl2pPr lvl="1" algn="r">
              <a:buNone/>
              <a:defRPr sz="4309">
                <a:solidFill>
                  <a:schemeClr val="dk2"/>
                </a:solidFill>
              </a:defRPr>
            </a:lvl2pPr>
            <a:lvl3pPr lvl="2" algn="r">
              <a:buNone/>
              <a:defRPr sz="4309">
                <a:solidFill>
                  <a:schemeClr val="dk2"/>
                </a:solidFill>
              </a:defRPr>
            </a:lvl3pPr>
            <a:lvl4pPr lvl="3" algn="r">
              <a:buNone/>
              <a:defRPr sz="4309">
                <a:solidFill>
                  <a:schemeClr val="dk2"/>
                </a:solidFill>
              </a:defRPr>
            </a:lvl4pPr>
            <a:lvl5pPr lvl="4" algn="r">
              <a:buNone/>
              <a:defRPr sz="4309">
                <a:solidFill>
                  <a:schemeClr val="dk2"/>
                </a:solidFill>
              </a:defRPr>
            </a:lvl5pPr>
            <a:lvl6pPr lvl="5" algn="r">
              <a:buNone/>
              <a:defRPr sz="4309">
                <a:solidFill>
                  <a:schemeClr val="dk2"/>
                </a:solidFill>
              </a:defRPr>
            </a:lvl6pPr>
            <a:lvl7pPr lvl="6" algn="r">
              <a:buNone/>
              <a:defRPr sz="4309">
                <a:solidFill>
                  <a:schemeClr val="dk2"/>
                </a:solidFill>
              </a:defRPr>
            </a:lvl7pPr>
            <a:lvl8pPr lvl="7" algn="r">
              <a:buNone/>
              <a:defRPr sz="4309">
                <a:solidFill>
                  <a:schemeClr val="dk2"/>
                </a:solidFill>
              </a:defRPr>
            </a:lvl8pPr>
            <a:lvl9pPr lvl="8" algn="r">
              <a:buNone/>
              <a:defRPr sz="4309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9.jpg"/><Relationship Id="rId10" Type="http://schemas.openxmlformats.org/officeDocument/2006/relationships/image" Target="../media/image6.png"/><Relationship Id="rId4" Type="http://schemas.openxmlformats.org/officeDocument/2006/relationships/chart" Target="../charts/chart1.xml"/><Relationship Id="rId9" Type="http://schemas.openxmlformats.org/officeDocument/2006/relationships/image" Target="../media/image5.emf"/><Relationship Id="rId1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19">
            <a:extLst>
              <a:ext uri="{FF2B5EF4-FFF2-40B4-BE49-F238E27FC236}">
                <a16:creationId xmlns:a16="http://schemas.microsoft.com/office/drawing/2014/main" id="{FCFD1D52-3577-C46B-A510-D1CE19AE1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94" t="6724" r="10380" b="10364"/>
          <a:stretch/>
        </p:blipFill>
        <p:spPr>
          <a:xfrm>
            <a:off x="10666292" y="10797337"/>
            <a:ext cx="2869720" cy="2004696"/>
          </a:xfrm>
          <a:prstGeom prst="rect">
            <a:avLst/>
          </a:prstGeom>
        </p:spPr>
      </p:pic>
      <p:sp>
        <p:nvSpPr>
          <p:cNvPr id="1402" name="TextBox 1401">
            <a:extLst>
              <a:ext uri="{FF2B5EF4-FFF2-40B4-BE49-F238E27FC236}">
                <a16:creationId xmlns:a16="http://schemas.microsoft.com/office/drawing/2014/main" id="{6F30DD2B-F15C-D3D6-4CC1-90CB90E6257D}"/>
              </a:ext>
            </a:extLst>
          </p:cNvPr>
          <p:cNvSpPr txBox="1"/>
          <p:nvPr/>
        </p:nvSpPr>
        <p:spPr>
          <a:xfrm>
            <a:off x="30070972" y="12145610"/>
            <a:ext cx="11564705" cy="1041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(A) Output-Stationary: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performs better when the kernel map has 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large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#valid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entries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>
              <a:spcAft>
                <a:spcPts val="218"/>
              </a:spcAft>
            </a:pP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>
              <a:spcAft>
                <a:spcPts val="218"/>
              </a:spcAft>
            </a:pP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(B) Weight-Stationary: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performs better when the kernel map has 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small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#valid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entries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Google Shape;115;p27">
            <a:extLst>
              <a:ext uri="{FF2B5EF4-FFF2-40B4-BE49-F238E27FC236}">
                <a16:creationId xmlns:a16="http://schemas.microsoft.com/office/drawing/2014/main" id="{F1C8AFE9-5314-9D38-892F-D0C2D52E197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62742" y="3863127"/>
            <a:ext cx="31657881" cy="134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3912" tIns="196902" rIns="393912" bIns="196902" anchor="t" anchorCtr="0">
            <a:noAutofit/>
          </a:bodyPr>
          <a:lstStyle/>
          <a:p>
            <a:pPr marL="0" indent="0" algn="l">
              <a:buClr>
                <a:srgbClr val="1E4E79"/>
              </a:buClr>
              <a:buSzPts val="2600"/>
            </a:pPr>
            <a:r>
              <a:rPr lang="en" sz="47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Dionysios Adamopoulos </a:t>
            </a:r>
            <a:r>
              <a:rPr lang="en" sz="4700" baseline="300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1,2</a:t>
            </a:r>
            <a:r>
              <a:rPr lang="en" sz="47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      Anastasia </a:t>
            </a:r>
            <a:r>
              <a:rPr lang="en" sz="47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Poulopoulou</a:t>
            </a:r>
            <a:r>
              <a:rPr lang="en" sz="47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" sz="4700" baseline="300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</a:t>
            </a:r>
            <a:r>
              <a:rPr lang="en" sz="47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       Georgios Goumas </a:t>
            </a:r>
            <a:r>
              <a:rPr lang="en" sz="4700" baseline="300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</a:t>
            </a:r>
            <a:r>
              <a:rPr lang="en" sz="47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       Christina Giannoula </a:t>
            </a:r>
            <a:r>
              <a:rPr lang="en" sz="4700" baseline="300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1</a:t>
            </a:r>
            <a:r>
              <a:rPr lang="en" sz="47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 </a:t>
            </a:r>
            <a:endParaRPr sz="47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C54ED-0AEC-A2ED-6375-3A00EED8F4B5}"/>
              </a:ext>
            </a:extLst>
          </p:cNvPr>
          <p:cNvSpPr txBox="1"/>
          <p:nvPr/>
        </p:nvSpPr>
        <p:spPr>
          <a:xfrm>
            <a:off x="535658" y="722992"/>
            <a:ext cx="331496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Spira</a:t>
            </a:r>
            <a:r>
              <a:rPr lang="en-US" sz="90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Exploiting Voxel Data Structural Properties</a:t>
            </a:r>
            <a:br>
              <a:rPr lang="en-US" sz="90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90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Efficient Sparse Convolution in Point Cloud Networks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563D7A-784D-7D97-C0DD-B1BDDE3FDC0A}"/>
              </a:ext>
            </a:extLst>
          </p:cNvPr>
          <p:cNvSpPr txBox="1"/>
          <p:nvPr/>
        </p:nvSpPr>
        <p:spPr>
          <a:xfrm>
            <a:off x="10112173" y="6455333"/>
            <a:ext cx="9193520" cy="64022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207309" tIns="103654" rIns="207309" bIns="103654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</a:t>
            </a: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Background on Voxel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F3E77C-455E-F4DF-5ED5-B6F627B17B9F}"/>
              </a:ext>
            </a:extLst>
          </p:cNvPr>
          <p:cNvSpPr txBox="1"/>
          <p:nvPr/>
        </p:nvSpPr>
        <p:spPr>
          <a:xfrm>
            <a:off x="421359" y="6455333"/>
            <a:ext cx="9393201" cy="64022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207309" tIns="103654" rIns="207309" bIns="103654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</a:t>
            </a: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Summary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36447E9-0484-EC8C-8D88-18E9F9730784}"/>
              </a:ext>
            </a:extLst>
          </p:cNvPr>
          <p:cNvGrpSpPr/>
          <p:nvPr/>
        </p:nvGrpSpPr>
        <p:grpSpPr>
          <a:xfrm>
            <a:off x="24485021" y="24667142"/>
            <a:ext cx="14029541" cy="4550494"/>
            <a:chOff x="31746245" y="21224411"/>
            <a:chExt cx="12693504" cy="4180982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1969E78-ECFD-71F5-5E4C-580D20DE99D1}"/>
                </a:ext>
              </a:extLst>
            </p:cNvPr>
            <p:cNvGrpSpPr/>
            <p:nvPr/>
          </p:nvGrpSpPr>
          <p:grpSpPr>
            <a:xfrm>
              <a:off x="31746245" y="21224411"/>
              <a:ext cx="12693504" cy="3889047"/>
              <a:chOff x="31746245" y="21624461"/>
              <a:chExt cx="12693504" cy="3889047"/>
            </a:xfrm>
          </p:grpSpPr>
          <p:graphicFrame>
            <p:nvGraphicFramePr>
              <p:cNvPr id="88" name="Chart 87">
                <a:extLst>
                  <a:ext uri="{FF2B5EF4-FFF2-40B4-BE49-F238E27FC236}">
                    <a16:creationId xmlns:a16="http://schemas.microsoft.com/office/drawing/2014/main" id="{E972EC01-EAD1-1EC6-BAB3-2C013CF988F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84549503"/>
                  </p:ext>
                </p:extLst>
              </p:nvPr>
            </p:nvGraphicFramePr>
            <p:xfrm>
              <a:off x="31746245" y="22006626"/>
              <a:ext cx="11238450" cy="350688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5EDA46E-8C2B-6534-3916-E926DB751461}"/>
                  </a:ext>
                </a:extLst>
              </p:cNvPr>
              <p:cNvSpPr txBox="1"/>
              <p:nvPr/>
            </p:nvSpPr>
            <p:spPr>
              <a:xfrm>
                <a:off x="31878860" y="21624461"/>
                <a:ext cx="12560889" cy="424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Performance benefits of </a:t>
                </a:r>
                <a:r>
                  <a:rPr lang="en-GB" sz="2400" dirty="0" err="1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Spira’s</a:t>
                </a:r>
                <a:r>
                  <a:rPr lang="en-GB" sz="2400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 key ideas in </a:t>
                </a:r>
                <a:r>
                  <a:rPr lang="en-GB" sz="2400" dirty="0" err="1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UNet</a:t>
                </a:r>
                <a:r>
                  <a:rPr lang="en-GB" sz="2400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 </a:t>
                </a:r>
                <a:endParaRPr lang="en-DE" sz="24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1FA705D-6E19-6901-81C9-9AA7DF7F4E83}"/>
                </a:ext>
              </a:extLst>
            </p:cNvPr>
            <p:cNvSpPr txBox="1"/>
            <p:nvPr/>
          </p:nvSpPr>
          <p:spPr>
            <a:xfrm>
              <a:off x="36810895" y="25066052"/>
              <a:ext cx="1707323" cy="339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Speedup</a:t>
              </a:r>
              <a:endParaRPr lang="en-DE" sz="1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326F4FCD-B207-BB65-31AC-DF6FF5CBCADF}"/>
              </a:ext>
            </a:extLst>
          </p:cNvPr>
          <p:cNvSpPr txBox="1"/>
          <p:nvPr/>
        </p:nvSpPr>
        <p:spPr>
          <a:xfrm>
            <a:off x="12108933" y="12600463"/>
            <a:ext cx="7273244" cy="50975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500" dirty="0">
                <a:latin typeface="Poppins" panose="00000500000000000000" pitchFamily="2" charset="0"/>
                <a:cs typeface="Poppins" panose="00000500000000000000" pitchFamily="2" charset="0"/>
              </a:rPr>
              <a:t>highly </a:t>
            </a:r>
            <a:r>
              <a:rPr lang="en-GB" sz="15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sparse</a:t>
            </a:r>
            <a:r>
              <a:rPr lang="en-GB" sz="1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GB" sz="1500" dirty="0">
                <a:latin typeface="Poppins" panose="00000500000000000000" pitchFamily="2" charset="0"/>
                <a:cs typeface="Poppins" panose="00000500000000000000" pitchFamily="2" charset="0"/>
              </a:rPr>
              <a:t>(usually less than 1%)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3959E0C-66DA-46C4-1EBB-C657077C360A}"/>
              </a:ext>
            </a:extLst>
          </p:cNvPr>
          <p:cNvSpPr txBox="1"/>
          <p:nvPr/>
        </p:nvSpPr>
        <p:spPr>
          <a:xfrm>
            <a:off x="16815856" y="11651049"/>
            <a:ext cx="2489837" cy="60529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435"/>
              </a:spcBef>
            </a:pPr>
            <a:r>
              <a:rPr lang="en-GB" sz="1500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zero voxel</a:t>
            </a:r>
            <a:r>
              <a:rPr lang="en-GB" sz="1500" dirty="0">
                <a:latin typeface="Poppins" panose="00000500000000000000" pitchFamily="2" charset="0"/>
                <a:cs typeface="Poppins" panose="00000500000000000000" pitchFamily="2" charset="0"/>
              </a:rPr>
              <a:t> at (x, y, z) </a:t>
            </a:r>
          </a:p>
          <a:p>
            <a:pPr>
              <a:spcBef>
                <a:spcPts val="435"/>
              </a:spcBef>
            </a:pPr>
            <a:r>
              <a:rPr lang="en-GB" sz="1500" dirty="0">
                <a:latin typeface="Poppins" panose="00000500000000000000" pitchFamily="2" charset="0"/>
                <a:cs typeface="Poppins" panose="00000500000000000000" pitchFamily="2" charset="0"/>
              </a:rPr>
              <a:t>location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7094E4AB-4655-3888-CB13-78BD941D2E0A}"/>
              </a:ext>
            </a:extLst>
          </p:cNvPr>
          <p:cNvSpPr txBox="1"/>
          <p:nvPr/>
        </p:nvSpPr>
        <p:spPr>
          <a:xfrm>
            <a:off x="13966312" y="10264098"/>
            <a:ext cx="4377421" cy="3231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435"/>
              </a:spcBef>
            </a:pPr>
            <a:r>
              <a:rPr lang="en-GB" sz="1500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non-zero voxel </a:t>
            </a:r>
            <a:r>
              <a:rPr lang="en-GB" sz="1500" dirty="0">
                <a:latin typeface="Poppins" panose="00000500000000000000" pitchFamily="2" charset="0"/>
                <a:cs typeface="Poppins" panose="00000500000000000000" pitchFamily="2" charset="0"/>
              </a:rPr>
              <a:t>at (x, y, z) location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D34C5E4-9BB9-0FE7-48C1-59C3D101FA69}"/>
              </a:ext>
            </a:extLst>
          </p:cNvPr>
          <p:cNvGrpSpPr/>
          <p:nvPr/>
        </p:nvGrpSpPr>
        <p:grpSpPr>
          <a:xfrm>
            <a:off x="11405081" y="10771479"/>
            <a:ext cx="5203522" cy="2027299"/>
            <a:chOff x="3219450" y="2080563"/>
            <a:chExt cx="4003855" cy="1559907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76E4AFC-6736-ECD6-345B-72A1F5D78B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9450" y="3460355"/>
              <a:ext cx="2741464" cy="1801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97CABBFF-F7BC-6569-0542-89B4A8C8CAD6}"/>
                </a:ext>
              </a:extLst>
            </p:cNvPr>
            <p:cNvCxnSpPr>
              <a:cxnSpLocks/>
            </p:cNvCxnSpPr>
            <p:nvPr/>
          </p:nvCxnSpPr>
          <p:spPr>
            <a:xfrm>
              <a:off x="4224025" y="2080563"/>
              <a:ext cx="1728371" cy="268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B40F88D6-F671-5FC2-0474-843DE5D829A2}"/>
                </a:ext>
              </a:extLst>
            </p:cNvPr>
            <p:cNvGrpSpPr/>
            <p:nvPr/>
          </p:nvGrpSpPr>
          <p:grpSpPr>
            <a:xfrm>
              <a:off x="5954572" y="2215605"/>
              <a:ext cx="1268733" cy="1241254"/>
              <a:chOff x="7134160" y="4022945"/>
              <a:chExt cx="2134223" cy="2088000"/>
            </a:xfrm>
          </p:grpSpPr>
          <p:sp>
            <p:nvSpPr>
              <p:cNvPr id="176" name="Cube 175">
                <a:extLst>
                  <a:ext uri="{FF2B5EF4-FFF2-40B4-BE49-F238E27FC236}">
                    <a16:creationId xmlns:a16="http://schemas.microsoft.com/office/drawing/2014/main" id="{CD4DCFF3-3652-0039-0EED-8024340B73C0}"/>
                  </a:ext>
                </a:extLst>
              </p:cNvPr>
              <p:cNvSpPr/>
              <p:nvPr/>
            </p:nvSpPr>
            <p:spPr>
              <a:xfrm>
                <a:off x="7134160" y="4022945"/>
                <a:ext cx="2134223" cy="2088000"/>
              </a:xfrm>
              <a:prstGeom prst="cube">
                <a:avLst>
                  <a:gd name="adj" fmla="val 10909"/>
                </a:avLst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80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FACE068B-77D7-588C-1605-3BBB15E523E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4160" y="4248642"/>
                <a:ext cx="1908000" cy="1862303"/>
                <a:chOff x="1121111" y="2787157"/>
                <a:chExt cx="2315107" cy="2293963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05B438F4-3D29-B096-7807-FC0B1445C44E}"/>
                    </a:ext>
                  </a:extLst>
                </p:cNvPr>
                <p:cNvSpPr/>
                <p:nvPr/>
              </p:nvSpPr>
              <p:spPr>
                <a:xfrm>
                  <a:off x="1584133" y="3229038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78E1A394-5E28-A34F-6A77-3E3360A7C747}"/>
                    </a:ext>
                  </a:extLst>
                </p:cNvPr>
                <p:cNvSpPr/>
                <p:nvPr/>
              </p:nvSpPr>
              <p:spPr>
                <a:xfrm>
                  <a:off x="2047154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BA488184-35B7-5818-8727-F01AE6355384}"/>
                    </a:ext>
                  </a:extLst>
                </p:cNvPr>
                <p:cNvSpPr/>
                <p:nvPr/>
              </p:nvSpPr>
              <p:spPr>
                <a:xfrm>
                  <a:off x="2510176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E5ECF0F9-5611-D2BE-8A83-8C62F00A723E}"/>
                    </a:ext>
                  </a:extLst>
                </p:cNvPr>
                <p:cNvSpPr/>
                <p:nvPr/>
              </p:nvSpPr>
              <p:spPr>
                <a:xfrm>
                  <a:off x="2973197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B9A2E8CF-D1F8-2492-6FC9-F23508225BBD}"/>
                    </a:ext>
                  </a:extLst>
                </p:cNvPr>
                <p:cNvSpPr/>
                <p:nvPr/>
              </p:nvSpPr>
              <p:spPr>
                <a:xfrm>
                  <a:off x="1584133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AD7C0417-B7AF-7F6C-7E4F-D17AE0084941}"/>
                    </a:ext>
                  </a:extLst>
                </p:cNvPr>
                <p:cNvSpPr/>
                <p:nvPr/>
              </p:nvSpPr>
              <p:spPr>
                <a:xfrm>
                  <a:off x="2047154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195908" rtlCol="0" anchor="ctr"/>
                <a:lstStyle/>
                <a:p>
                  <a:pPr algn="ctr"/>
                  <a:endParaRPr lang="en-US" sz="1800" b="1" baseline="-25000" dirty="0">
                    <a:solidFill>
                      <a:schemeClr val="accent2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E3E296C9-3D77-56BF-C515-A9A08C6ACE3A}"/>
                    </a:ext>
                  </a:extLst>
                </p:cNvPr>
                <p:cNvSpPr/>
                <p:nvPr/>
              </p:nvSpPr>
              <p:spPr>
                <a:xfrm>
                  <a:off x="2510176" y="3692058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9F751F23-CD6F-A491-647F-BA9D3A23476F}"/>
                    </a:ext>
                  </a:extLst>
                </p:cNvPr>
                <p:cNvSpPr/>
                <p:nvPr/>
              </p:nvSpPr>
              <p:spPr>
                <a:xfrm>
                  <a:off x="2973197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C46CCA84-3BFB-C532-5A9C-E31527356ACA}"/>
                    </a:ext>
                  </a:extLst>
                </p:cNvPr>
                <p:cNvSpPr/>
                <p:nvPr/>
              </p:nvSpPr>
              <p:spPr>
                <a:xfrm>
                  <a:off x="1584133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D3EF28BC-2586-60AB-F825-7F3E52E224EC}"/>
                    </a:ext>
                  </a:extLst>
                </p:cNvPr>
                <p:cNvSpPr/>
                <p:nvPr/>
              </p:nvSpPr>
              <p:spPr>
                <a:xfrm>
                  <a:off x="2047154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969B09B2-7CA9-C5C4-A8E0-39C109B73898}"/>
                    </a:ext>
                  </a:extLst>
                </p:cNvPr>
                <p:cNvSpPr/>
                <p:nvPr/>
              </p:nvSpPr>
              <p:spPr>
                <a:xfrm>
                  <a:off x="2510176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971286BB-EB52-2778-F245-6302AF07D065}"/>
                    </a:ext>
                  </a:extLst>
                </p:cNvPr>
                <p:cNvSpPr/>
                <p:nvPr/>
              </p:nvSpPr>
              <p:spPr>
                <a:xfrm>
                  <a:off x="2973197" y="4155079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14B5CB20-6A16-4C1B-81CB-80826530B3D1}"/>
                    </a:ext>
                  </a:extLst>
                </p:cNvPr>
                <p:cNvSpPr/>
                <p:nvPr/>
              </p:nvSpPr>
              <p:spPr>
                <a:xfrm>
                  <a:off x="1584133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C6F39353-37D0-5FFB-6921-C268CDD6F8B6}"/>
                    </a:ext>
                  </a:extLst>
                </p:cNvPr>
                <p:cNvSpPr/>
                <p:nvPr/>
              </p:nvSpPr>
              <p:spPr>
                <a:xfrm>
                  <a:off x="2047154" y="4618099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0C6D313C-A081-CE2B-E14B-B1FC36D3E34B}"/>
                    </a:ext>
                  </a:extLst>
                </p:cNvPr>
                <p:cNvSpPr/>
                <p:nvPr/>
              </p:nvSpPr>
              <p:spPr>
                <a:xfrm>
                  <a:off x="2510176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6681DAC9-C4EC-45CD-1A5D-F0CAF847D733}"/>
                    </a:ext>
                  </a:extLst>
                </p:cNvPr>
                <p:cNvSpPr/>
                <p:nvPr/>
              </p:nvSpPr>
              <p:spPr>
                <a:xfrm>
                  <a:off x="2973197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05863655-EC48-FB64-0865-76F5DF8C6799}"/>
                    </a:ext>
                  </a:extLst>
                </p:cNvPr>
                <p:cNvSpPr/>
                <p:nvPr/>
              </p:nvSpPr>
              <p:spPr>
                <a:xfrm>
                  <a:off x="1121112" y="322903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33F67A9D-5067-EBE4-1AD8-BFE6ADCB2D30}"/>
                    </a:ext>
                  </a:extLst>
                </p:cNvPr>
                <p:cNvSpPr/>
                <p:nvPr/>
              </p:nvSpPr>
              <p:spPr>
                <a:xfrm>
                  <a:off x="1121112" y="369205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A20CE090-0205-CAD2-E000-3236FE6EF8AB}"/>
                    </a:ext>
                  </a:extLst>
                </p:cNvPr>
                <p:cNvSpPr/>
                <p:nvPr/>
              </p:nvSpPr>
              <p:spPr>
                <a:xfrm>
                  <a:off x="1121112" y="415507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C3E292FE-6F8C-6838-86FE-6072E673F09A}"/>
                    </a:ext>
                  </a:extLst>
                </p:cNvPr>
                <p:cNvSpPr/>
                <p:nvPr/>
              </p:nvSpPr>
              <p:spPr>
                <a:xfrm>
                  <a:off x="1121112" y="4618098"/>
                  <a:ext cx="463021" cy="463020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7CC8EBF3-09F8-9352-D19C-B98A71AB04FA}"/>
                    </a:ext>
                  </a:extLst>
                </p:cNvPr>
                <p:cNvSpPr/>
                <p:nvPr/>
              </p:nvSpPr>
              <p:spPr>
                <a:xfrm>
                  <a:off x="1584132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14A53B9D-F700-5029-4A18-D500114D961B}"/>
                    </a:ext>
                  </a:extLst>
                </p:cNvPr>
                <p:cNvSpPr/>
                <p:nvPr/>
              </p:nvSpPr>
              <p:spPr>
                <a:xfrm>
                  <a:off x="2047153" y="2787158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EFA4D90C-4CE5-1674-5E2C-17715524DC2D}"/>
                    </a:ext>
                  </a:extLst>
                </p:cNvPr>
                <p:cNvSpPr/>
                <p:nvPr/>
              </p:nvSpPr>
              <p:spPr>
                <a:xfrm>
                  <a:off x="2510175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7DB9F28A-1F45-CA0F-BDAD-180316104213}"/>
                    </a:ext>
                  </a:extLst>
                </p:cNvPr>
                <p:cNvSpPr/>
                <p:nvPr/>
              </p:nvSpPr>
              <p:spPr>
                <a:xfrm>
                  <a:off x="2973196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603A5ABD-1C5C-639B-D35A-42282FA29D69}"/>
                    </a:ext>
                  </a:extLst>
                </p:cNvPr>
                <p:cNvSpPr/>
                <p:nvPr/>
              </p:nvSpPr>
              <p:spPr>
                <a:xfrm>
                  <a:off x="1121111" y="2787157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</p:grpSp>
        </p:grpSp>
      </p:grp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319998FD-ACEC-9232-9BCF-159543BD63FA}"/>
              </a:ext>
            </a:extLst>
          </p:cNvPr>
          <p:cNvCxnSpPr>
            <a:cxnSpLocks/>
          </p:cNvCxnSpPr>
          <p:nvPr/>
        </p:nvCxnSpPr>
        <p:spPr>
          <a:xfrm>
            <a:off x="15363021" y="10685580"/>
            <a:ext cx="328867" cy="63166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5C3ADED1-EB81-2436-DA33-364F5713BC1C}"/>
              </a:ext>
            </a:extLst>
          </p:cNvPr>
          <p:cNvSpPr txBox="1"/>
          <p:nvPr/>
        </p:nvSpPr>
        <p:spPr>
          <a:xfrm>
            <a:off x="10402440" y="12749297"/>
            <a:ext cx="35651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voxel data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4DCE680E-FA51-07D3-BAD0-EA24AA549211}"/>
              </a:ext>
            </a:extLst>
          </p:cNvPr>
          <p:cNvCxnSpPr>
            <a:cxnSpLocks/>
            <a:stCxn id="170" idx="1"/>
          </p:cNvCxnSpPr>
          <p:nvPr/>
        </p:nvCxnSpPr>
        <p:spPr>
          <a:xfrm flipH="1" flipV="1">
            <a:off x="16294413" y="11818196"/>
            <a:ext cx="521443" cy="1355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Picture 121">
            <a:extLst>
              <a:ext uri="{FF2B5EF4-FFF2-40B4-BE49-F238E27FC236}">
                <a16:creationId xmlns:a16="http://schemas.microsoft.com/office/drawing/2014/main" id="{B2BB8398-E9E1-603D-53C2-AA7099BA8E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11" t="24430" r="15539" b="22893"/>
          <a:stretch/>
        </p:blipFill>
        <p:spPr>
          <a:xfrm>
            <a:off x="10231814" y="7693038"/>
            <a:ext cx="2797842" cy="1450262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8C416852-CEF6-FC04-BC30-26F2DCCECD53}"/>
              </a:ext>
            </a:extLst>
          </p:cNvPr>
          <p:cNvSpPr txBox="1"/>
          <p:nvPr/>
        </p:nvSpPr>
        <p:spPr>
          <a:xfrm>
            <a:off x="9993145" y="9365744"/>
            <a:ext cx="36787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3D Point Clouds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A68B3671-F089-5307-8C50-555709B124A3}"/>
              </a:ext>
            </a:extLst>
          </p:cNvPr>
          <p:cNvGrpSpPr/>
          <p:nvPr/>
        </p:nvGrpSpPr>
        <p:grpSpPr>
          <a:xfrm>
            <a:off x="13065489" y="7988939"/>
            <a:ext cx="3000618" cy="831283"/>
            <a:chOff x="16339187" y="8760233"/>
            <a:chExt cx="3208277" cy="822902"/>
          </a:xfrm>
        </p:grpSpPr>
        <p:sp>
          <p:nvSpPr>
            <p:cNvPr id="123" name="Arrow: Right 122">
              <a:extLst>
                <a:ext uri="{FF2B5EF4-FFF2-40B4-BE49-F238E27FC236}">
                  <a16:creationId xmlns:a16="http://schemas.microsoft.com/office/drawing/2014/main" id="{5ACDCDC1-D60C-143B-4850-D4C7BCF279F5}"/>
                </a:ext>
              </a:extLst>
            </p:cNvPr>
            <p:cNvSpPr/>
            <p:nvPr/>
          </p:nvSpPr>
          <p:spPr>
            <a:xfrm>
              <a:off x="16807242" y="8760233"/>
              <a:ext cx="2312607" cy="822902"/>
            </a:xfrm>
            <a:prstGeom prst="rightArrow">
              <a:avLst>
                <a:gd name="adj1" fmla="val 50000"/>
                <a:gd name="adj2" fmla="val 37167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610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04C2B990-E988-52A2-2ED9-90F96C1450C8}"/>
                </a:ext>
              </a:extLst>
            </p:cNvPr>
            <p:cNvSpPr txBox="1"/>
            <p:nvPr/>
          </p:nvSpPr>
          <p:spPr>
            <a:xfrm>
              <a:off x="16339187" y="9008521"/>
              <a:ext cx="3208277" cy="319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transformed</a:t>
              </a:r>
              <a:endParaRPr lang="el-GR" sz="1500" dirty="0">
                <a:solidFill>
                  <a:schemeClr val="bg1"/>
                </a:solidFill>
                <a:cs typeface="Poppins" panose="00000500000000000000" pitchFamily="2" charset="0"/>
              </a:endParaRPr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65F619A8-B58B-EC4C-CFA3-633F62527166}"/>
              </a:ext>
            </a:extLst>
          </p:cNvPr>
          <p:cNvSpPr txBox="1"/>
          <p:nvPr/>
        </p:nvSpPr>
        <p:spPr>
          <a:xfrm>
            <a:off x="11560351" y="7516350"/>
            <a:ext cx="6209346" cy="634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3D grid-aligned cubes </a:t>
            </a:r>
          </a:p>
          <a:p>
            <a:pPr algn="ctr">
              <a:lnSpc>
                <a:spcPct val="120000"/>
              </a:lnSpc>
            </a:pP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en-US" sz="15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voxels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D94F20E1-8BFB-C414-2882-E44947B49EAB}"/>
              </a:ext>
            </a:extLst>
          </p:cNvPr>
          <p:cNvSpPr txBox="1"/>
          <p:nvPr/>
        </p:nvSpPr>
        <p:spPr>
          <a:xfrm>
            <a:off x="19603306" y="6455333"/>
            <a:ext cx="22769569" cy="64022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207309" tIns="103654" rIns="207309" bIns="103654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Background on Sparse Convolution</a:t>
            </a: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C88239DC-B741-2505-0ACC-BD8AE5DDB817}"/>
              </a:ext>
            </a:extLst>
          </p:cNvPr>
          <p:cNvCxnSpPr>
            <a:cxnSpLocks/>
          </p:cNvCxnSpPr>
          <p:nvPr/>
        </p:nvCxnSpPr>
        <p:spPr>
          <a:xfrm flipH="1" flipV="1">
            <a:off x="9993626" y="10092884"/>
            <a:ext cx="9460874" cy="34897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TextBox 337">
            <a:extLst>
              <a:ext uri="{FF2B5EF4-FFF2-40B4-BE49-F238E27FC236}">
                <a16:creationId xmlns:a16="http://schemas.microsoft.com/office/drawing/2014/main" id="{E58E6DE7-46AC-B940-869C-0725AAC6897B}"/>
              </a:ext>
            </a:extLst>
          </p:cNvPr>
          <p:cNvSpPr txBox="1"/>
          <p:nvPr/>
        </p:nvSpPr>
        <p:spPr>
          <a:xfrm rot="10800000" flipH="1" flipV="1">
            <a:off x="31487506" y="8434620"/>
            <a:ext cx="336324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80" dirty="0">
                <a:latin typeface="Poppins" panose="00000500000000000000" pitchFamily="2" charset="0"/>
                <a:cs typeface="Poppins" panose="00000500000000000000" pitchFamily="2" charset="0"/>
              </a:rPr>
              <a:t>+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67ECD77E-205A-BED6-54AF-3F93FB1264D0}"/>
              </a:ext>
            </a:extLst>
          </p:cNvPr>
          <p:cNvSpPr txBox="1"/>
          <p:nvPr/>
        </p:nvSpPr>
        <p:spPr>
          <a:xfrm rot="10800000" flipH="1" flipV="1">
            <a:off x="23634334" y="9255507"/>
            <a:ext cx="336324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80" dirty="0">
                <a:latin typeface="Poppins" panose="00000500000000000000" pitchFamily="2" charset="0"/>
                <a:cs typeface="Poppins" panose="00000500000000000000" pitchFamily="2" charset="0"/>
              </a:rPr>
              <a:t>=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22765E6-8118-6ED5-95CE-1D396D4491DE}"/>
              </a:ext>
            </a:extLst>
          </p:cNvPr>
          <p:cNvGrpSpPr/>
          <p:nvPr/>
        </p:nvGrpSpPr>
        <p:grpSpPr>
          <a:xfrm>
            <a:off x="19958778" y="9366372"/>
            <a:ext cx="2448458" cy="1756939"/>
            <a:chOff x="23022922" y="9861128"/>
            <a:chExt cx="2448458" cy="1756939"/>
          </a:xfrm>
        </p:grpSpPr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7EC27D37-D610-8774-0D3A-2B5CF373EFF3}"/>
                </a:ext>
              </a:extLst>
            </p:cNvPr>
            <p:cNvSpPr txBox="1"/>
            <p:nvPr/>
          </p:nvSpPr>
          <p:spPr>
            <a:xfrm>
              <a:off x="23022922" y="9861128"/>
              <a:ext cx="1721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Poppins" panose="00000500000000000000" pitchFamily="2" charset="0"/>
                  <a:cs typeface="Poppins" panose="00000500000000000000" pitchFamily="2" charset="0"/>
                </a:rPr>
                <a:t>1.  Mapping</a:t>
              </a:r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3AF477E3-2A0E-3C03-D41C-2BAE52334438}"/>
                </a:ext>
              </a:extLst>
            </p:cNvPr>
            <p:cNvSpPr txBox="1"/>
            <p:nvPr/>
          </p:nvSpPr>
          <p:spPr>
            <a:xfrm>
              <a:off x="23079841" y="10910181"/>
              <a:ext cx="2391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oppins" panose="00000500000000000000" pitchFamily="2" charset="0"/>
                  <a:cs typeface="Poppins" panose="00000500000000000000" pitchFamily="2" charset="0"/>
                </a:rPr>
                <a:t>2.  Feature</a:t>
              </a:r>
              <a:br>
                <a:rPr lang="en-US" sz="2000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2000" dirty="0">
                  <a:latin typeface="Poppins" panose="00000500000000000000" pitchFamily="2" charset="0"/>
                  <a:cs typeface="Poppins" panose="00000500000000000000" pitchFamily="2" charset="0"/>
                </a:rPr>
                <a:t>computation</a:t>
              </a:r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F1BEDDD4-8024-BF83-0032-C016B13CC7E4}"/>
              </a:ext>
            </a:extLst>
          </p:cNvPr>
          <p:cNvGrpSpPr/>
          <p:nvPr/>
        </p:nvGrpSpPr>
        <p:grpSpPr>
          <a:xfrm>
            <a:off x="21978015" y="10524994"/>
            <a:ext cx="1367844" cy="403818"/>
            <a:chOff x="3479131" y="3604965"/>
            <a:chExt cx="1551989" cy="458184"/>
          </a:xfrm>
        </p:grpSpPr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0FC9B274-1E85-A75E-1DB4-523C150017D3}"/>
                </a:ext>
              </a:extLst>
            </p:cNvPr>
            <p:cNvGrpSpPr>
              <a:grpSpLocks noChangeAspect="1"/>
            </p:cNvGrpSpPr>
            <p:nvPr/>
          </p:nvGrpSpPr>
          <p:grpSpPr>
            <a:xfrm rot="20519647">
              <a:off x="3852878" y="3604965"/>
              <a:ext cx="684004" cy="171000"/>
              <a:chOff x="3870074" y="3567322"/>
              <a:chExt cx="1007998" cy="252012"/>
            </a:xfrm>
          </p:grpSpPr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D7CDEB48-D455-A663-B3FF-588F7DA48FF3}"/>
                  </a:ext>
                </a:extLst>
              </p:cNvPr>
              <p:cNvSpPr/>
              <p:nvPr/>
            </p:nvSpPr>
            <p:spPr>
              <a:xfrm>
                <a:off x="3870074" y="3567330"/>
                <a:ext cx="251997" cy="25199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76" dirty="0"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D8023F99-87C1-E499-9319-F27B2624F8AF}"/>
                  </a:ext>
                </a:extLst>
              </p:cNvPr>
              <p:cNvSpPr/>
              <p:nvPr/>
            </p:nvSpPr>
            <p:spPr>
              <a:xfrm>
                <a:off x="4122062" y="3567325"/>
                <a:ext cx="251997" cy="25200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76" dirty="0"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41E26C8C-2126-50F9-1F97-E1F21BC3113E}"/>
                  </a:ext>
                </a:extLst>
              </p:cNvPr>
              <p:cNvSpPr/>
              <p:nvPr/>
            </p:nvSpPr>
            <p:spPr>
              <a:xfrm>
                <a:off x="4374067" y="3567322"/>
                <a:ext cx="251999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76" dirty="0"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C62CB85D-58AE-CEE7-D073-4A7295E64CF5}"/>
                  </a:ext>
                </a:extLst>
              </p:cNvPr>
              <p:cNvSpPr/>
              <p:nvPr/>
            </p:nvSpPr>
            <p:spPr>
              <a:xfrm>
                <a:off x="4626071" y="3567327"/>
                <a:ext cx="252001" cy="25200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76" dirty="0"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A5A7B778-6751-B6C2-4436-5D0260F71394}"/>
                </a:ext>
              </a:extLst>
            </p:cNvPr>
            <p:cNvSpPr txBox="1"/>
            <p:nvPr/>
          </p:nvSpPr>
          <p:spPr>
            <a:xfrm rot="20519236">
              <a:off x="3479131" y="3696477"/>
              <a:ext cx="1551989" cy="366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F</a:t>
              </a:r>
              <a:r>
                <a:rPr lang="en-US" sz="1500" baseline="-25000" dirty="0">
                  <a:latin typeface="Poppins" panose="00000500000000000000" pitchFamily="2" charset="0"/>
                  <a:cs typeface="Poppins" panose="00000500000000000000" pitchFamily="2" charset="0"/>
                </a:rPr>
                <a:t>P</a:t>
              </a:r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: Features</a:t>
              </a:r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832BF3E7-9575-34DB-03E9-BAF7C93A4E30}"/>
              </a:ext>
            </a:extLst>
          </p:cNvPr>
          <p:cNvGrpSpPr/>
          <p:nvPr/>
        </p:nvGrpSpPr>
        <p:grpSpPr>
          <a:xfrm>
            <a:off x="27108525" y="10496211"/>
            <a:ext cx="1367844" cy="414372"/>
            <a:chOff x="3493428" y="3605090"/>
            <a:chExt cx="1551989" cy="470157"/>
          </a:xfrm>
        </p:grpSpPr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DD380B13-1889-1158-C742-3440A80B4B2A}"/>
                </a:ext>
              </a:extLst>
            </p:cNvPr>
            <p:cNvGrpSpPr>
              <a:grpSpLocks noChangeAspect="1"/>
            </p:cNvGrpSpPr>
            <p:nvPr/>
          </p:nvGrpSpPr>
          <p:grpSpPr>
            <a:xfrm rot="20519647">
              <a:off x="3821508" y="3605090"/>
              <a:ext cx="684000" cy="171000"/>
              <a:chOff x="3826089" y="3553034"/>
              <a:chExt cx="1008000" cy="252000"/>
            </a:xfrm>
          </p:grpSpPr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C8FBEF51-AB2C-9629-ADA9-DD4D97A3F3EF}"/>
                  </a:ext>
                </a:extLst>
              </p:cNvPr>
              <p:cNvSpPr/>
              <p:nvPr/>
            </p:nvSpPr>
            <p:spPr>
              <a:xfrm>
                <a:off x="3826089" y="3553034"/>
                <a:ext cx="252000" cy="2520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76" dirty="0"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DAFD6726-7298-08EF-6F99-A2A45232A231}"/>
                  </a:ext>
                </a:extLst>
              </p:cNvPr>
              <p:cNvSpPr/>
              <p:nvPr/>
            </p:nvSpPr>
            <p:spPr>
              <a:xfrm>
                <a:off x="4078089" y="3553034"/>
                <a:ext cx="252000" cy="2520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76" dirty="0"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3F4D9CD9-2941-C6DA-59C2-7CCB5B73AEC1}"/>
                  </a:ext>
                </a:extLst>
              </p:cNvPr>
              <p:cNvSpPr/>
              <p:nvPr/>
            </p:nvSpPr>
            <p:spPr>
              <a:xfrm>
                <a:off x="4330089" y="3553034"/>
                <a:ext cx="252000" cy="2520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76" dirty="0"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17BE265E-E0D5-BBD7-8E96-B067FA6DE25C}"/>
                  </a:ext>
                </a:extLst>
              </p:cNvPr>
              <p:cNvSpPr/>
              <p:nvPr/>
            </p:nvSpPr>
            <p:spPr>
              <a:xfrm>
                <a:off x="4582089" y="3553034"/>
                <a:ext cx="252000" cy="2520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76" dirty="0"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</p:grp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4F07CC70-8E37-0698-C24C-830260CE439E}"/>
                </a:ext>
              </a:extLst>
            </p:cNvPr>
            <p:cNvSpPr txBox="1"/>
            <p:nvPr/>
          </p:nvSpPr>
          <p:spPr>
            <a:xfrm rot="20519236">
              <a:off x="3493428" y="3708576"/>
              <a:ext cx="1551989" cy="366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F</a:t>
              </a:r>
              <a:r>
                <a:rPr lang="en-US" sz="1500" baseline="-25000" dirty="0">
                  <a:latin typeface="Poppins" panose="00000500000000000000" pitchFamily="2" charset="0"/>
                  <a:cs typeface="Poppins" panose="00000500000000000000" pitchFamily="2" charset="0"/>
                </a:rPr>
                <a:t>Q</a:t>
              </a:r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: Features</a:t>
              </a:r>
            </a:p>
          </p:txBody>
        </p:sp>
      </p:grpSp>
      <p:sp>
        <p:nvSpPr>
          <p:cNvPr id="356" name="TextBox 355">
            <a:extLst>
              <a:ext uri="{FF2B5EF4-FFF2-40B4-BE49-F238E27FC236}">
                <a16:creationId xmlns:a16="http://schemas.microsoft.com/office/drawing/2014/main" id="{6A97EC25-F97C-1A31-7113-C55B55372AFE}"/>
              </a:ext>
            </a:extLst>
          </p:cNvPr>
          <p:cNvSpPr txBox="1"/>
          <p:nvPr/>
        </p:nvSpPr>
        <p:spPr>
          <a:xfrm rot="10800000" flipH="1" flipV="1">
            <a:off x="23634334" y="10255245"/>
            <a:ext cx="336324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80" dirty="0"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</a:p>
        </p:txBody>
      </p:sp>
      <p:sp>
        <p:nvSpPr>
          <p:cNvPr id="389" name="Multiply 230">
            <a:extLst>
              <a:ext uri="{FF2B5EF4-FFF2-40B4-BE49-F238E27FC236}">
                <a16:creationId xmlns:a16="http://schemas.microsoft.com/office/drawing/2014/main" id="{A1AA6DD3-5C72-D5EA-DFEA-B56ECC801983}"/>
              </a:ext>
            </a:extLst>
          </p:cNvPr>
          <p:cNvSpPr>
            <a:spLocks/>
          </p:cNvSpPr>
          <p:nvPr/>
        </p:nvSpPr>
        <p:spPr>
          <a:xfrm>
            <a:off x="23612562" y="12003339"/>
            <a:ext cx="387658" cy="387658"/>
          </a:xfrm>
          <a:prstGeom prst="mathMultiply">
            <a:avLst>
              <a:gd name="adj1" fmla="val 14445"/>
            </a:avLst>
          </a:prstGeom>
          <a:solidFill>
            <a:sysClr val="windowText" lastClr="0000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97606">
              <a:buClrTx/>
              <a:defRPr/>
            </a:pPr>
            <a:endParaRPr lang="en-US" sz="1307">
              <a:solidFill>
                <a:prstClr val="white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390" name="Equals 389">
            <a:extLst>
              <a:ext uri="{FF2B5EF4-FFF2-40B4-BE49-F238E27FC236}">
                <a16:creationId xmlns:a16="http://schemas.microsoft.com/office/drawing/2014/main" id="{B1FF454C-2EBF-ACA8-20BA-59C104A5A7EC}"/>
              </a:ext>
            </a:extLst>
          </p:cNvPr>
          <p:cNvSpPr/>
          <p:nvPr/>
        </p:nvSpPr>
        <p:spPr>
          <a:xfrm>
            <a:off x="26179564" y="11831132"/>
            <a:ext cx="441326" cy="750406"/>
          </a:xfrm>
          <a:prstGeom prst="mathEqual">
            <a:avLst>
              <a:gd name="adj1" fmla="val 8036"/>
              <a:gd name="adj2" fmla="val 11760"/>
            </a:avLst>
          </a:prstGeom>
          <a:solidFill>
            <a:schemeClr val="tx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5876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F283BF7A-7CDD-D322-56BD-624F7C2FA72B}"/>
              </a:ext>
            </a:extLst>
          </p:cNvPr>
          <p:cNvGrpSpPr/>
          <p:nvPr/>
        </p:nvGrpSpPr>
        <p:grpSpPr>
          <a:xfrm>
            <a:off x="21073283" y="11369894"/>
            <a:ext cx="3395502" cy="1850923"/>
            <a:chOff x="-485548" y="3653955"/>
            <a:chExt cx="4613602" cy="2514922"/>
          </a:xfrm>
        </p:grpSpPr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CF944428-6C84-D12A-A37C-BB29B2C2C112}"/>
                </a:ext>
              </a:extLst>
            </p:cNvPr>
            <p:cNvGrpSpPr/>
            <p:nvPr/>
          </p:nvGrpSpPr>
          <p:grpSpPr>
            <a:xfrm>
              <a:off x="222933" y="3653955"/>
              <a:ext cx="2134223" cy="2088000"/>
              <a:chOff x="1925229" y="4118686"/>
              <a:chExt cx="2134223" cy="2088000"/>
            </a:xfrm>
          </p:grpSpPr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66104EA2-395B-D9CE-0E26-7CF5E6B2793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929981" y="4344381"/>
                <a:ext cx="1908000" cy="1862304"/>
                <a:chOff x="1121111" y="2787156"/>
                <a:chExt cx="2315107" cy="2293964"/>
              </a:xfrm>
            </p:grpSpPr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24BC81C6-AFF9-55CE-D000-0E4FBAF4A172}"/>
                    </a:ext>
                  </a:extLst>
                </p:cNvPr>
                <p:cNvSpPr/>
                <p:nvPr/>
              </p:nvSpPr>
              <p:spPr>
                <a:xfrm>
                  <a:off x="1584133" y="3229038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Q</a:t>
                  </a:r>
                  <a:r>
                    <a:rPr lang="en-US" sz="1300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2</a:t>
                  </a:r>
                  <a:endParaRPr lang="en-US" sz="13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21866EB4-7B63-5C78-6A44-BD34CDDF97EF}"/>
                    </a:ext>
                  </a:extLst>
                </p:cNvPr>
                <p:cNvSpPr/>
                <p:nvPr/>
              </p:nvSpPr>
              <p:spPr>
                <a:xfrm>
                  <a:off x="2047154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id="{8EA544E3-F944-0138-7BD7-2CC8C9832810}"/>
                    </a:ext>
                  </a:extLst>
                </p:cNvPr>
                <p:cNvSpPr/>
                <p:nvPr/>
              </p:nvSpPr>
              <p:spPr>
                <a:xfrm>
                  <a:off x="2510176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9C47E06A-5762-856B-17FD-83E614667804}"/>
                    </a:ext>
                  </a:extLst>
                </p:cNvPr>
                <p:cNvSpPr/>
                <p:nvPr/>
              </p:nvSpPr>
              <p:spPr>
                <a:xfrm>
                  <a:off x="2973197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C6A025B8-BCE7-CF1A-5876-F3F18A5A9D41}"/>
                    </a:ext>
                  </a:extLst>
                </p:cNvPr>
                <p:cNvSpPr/>
                <p:nvPr/>
              </p:nvSpPr>
              <p:spPr>
                <a:xfrm>
                  <a:off x="1584133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C9A736E7-B6E6-4D46-097F-93B5359E3235}"/>
                    </a:ext>
                  </a:extLst>
                </p:cNvPr>
                <p:cNvSpPr/>
                <p:nvPr/>
              </p:nvSpPr>
              <p:spPr>
                <a:xfrm>
                  <a:off x="2047154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3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E7F646E3-6329-D65C-6571-FD162DC169B3}"/>
                    </a:ext>
                  </a:extLst>
                </p:cNvPr>
                <p:cNvSpPr/>
                <p:nvPr/>
              </p:nvSpPr>
              <p:spPr>
                <a:xfrm>
                  <a:off x="2510176" y="3692058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Q</a:t>
                  </a:r>
                  <a:r>
                    <a:rPr lang="en-US" sz="1300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3</a:t>
                  </a:r>
                  <a:endParaRPr lang="en-US" sz="13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6E39FD5E-5E78-D1DA-E706-DC01809F5230}"/>
                    </a:ext>
                  </a:extLst>
                </p:cNvPr>
                <p:cNvSpPr/>
                <p:nvPr/>
              </p:nvSpPr>
              <p:spPr>
                <a:xfrm>
                  <a:off x="2973197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6BF4CF48-FB14-07E5-266B-7406ECAF9992}"/>
                    </a:ext>
                  </a:extLst>
                </p:cNvPr>
                <p:cNvSpPr/>
                <p:nvPr/>
              </p:nvSpPr>
              <p:spPr>
                <a:xfrm>
                  <a:off x="1121111" y="4616690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P</a:t>
                  </a:r>
                  <a:r>
                    <a:rPr lang="en-US" sz="1300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5</a:t>
                  </a:r>
                  <a:endParaRPr lang="en-US" sz="1300" b="1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B91CE9EA-DCE3-F1CE-094B-B99A083AD165}"/>
                    </a:ext>
                  </a:extLst>
                </p:cNvPr>
                <p:cNvSpPr/>
                <p:nvPr/>
              </p:nvSpPr>
              <p:spPr>
                <a:xfrm>
                  <a:off x="2047154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EF275393-D31F-2163-FD60-D35D26A481D4}"/>
                    </a:ext>
                  </a:extLst>
                </p:cNvPr>
                <p:cNvSpPr/>
                <p:nvPr/>
              </p:nvSpPr>
              <p:spPr>
                <a:xfrm>
                  <a:off x="2510176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3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D50D775E-9ECC-4956-9779-5ADEC98357D0}"/>
                    </a:ext>
                  </a:extLst>
                </p:cNvPr>
                <p:cNvSpPr/>
                <p:nvPr/>
              </p:nvSpPr>
              <p:spPr>
                <a:xfrm>
                  <a:off x="2973197" y="4155079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Q</a:t>
                  </a:r>
                  <a:r>
                    <a:rPr lang="en-US" sz="1300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4</a:t>
                  </a:r>
                  <a:endParaRPr lang="en-US" sz="13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2DCF3613-C9FC-0CC8-FCBD-2840ABDED1D8}"/>
                    </a:ext>
                  </a:extLst>
                </p:cNvPr>
                <p:cNvSpPr/>
                <p:nvPr/>
              </p:nvSpPr>
              <p:spPr>
                <a:xfrm>
                  <a:off x="1584133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id="{1FA10A63-D5DF-4730-A96C-E5E43DAF473D}"/>
                    </a:ext>
                  </a:extLst>
                </p:cNvPr>
                <p:cNvSpPr/>
                <p:nvPr/>
              </p:nvSpPr>
              <p:spPr>
                <a:xfrm>
                  <a:off x="2047154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id="{25A84A60-E43F-5B60-9F2D-FE9A13AB54CE}"/>
                    </a:ext>
                  </a:extLst>
                </p:cNvPr>
                <p:cNvSpPr/>
                <p:nvPr/>
              </p:nvSpPr>
              <p:spPr>
                <a:xfrm>
                  <a:off x="2510176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F04A1EEF-4E36-90F5-6C5E-C2DB4BB5BFBA}"/>
                    </a:ext>
                  </a:extLst>
                </p:cNvPr>
                <p:cNvSpPr/>
                <p:nvPr/>
              </p:nvSpPr>
              <p:spPr>
                <a:xfrm>
                  <a:off x="2973197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0C67D059-BB72-8645-DB58-872A3A2F9AFC}"/>
                    </a:ext>
                  </a:extLst>
                </p:cNvPr>
                <p:cNvSpPr/>
                <p:nvPr/>
              </p:nvSpPr>
              <p:spPr>
                <a:xfrm>
                  <a:off x="1121112" y="322903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13" name="Rectangle 412">
                  <a:extLst>
                    <a:ext uri="{FF2B5EF4-FFF2-40B4-BE49-F238E27FC236}">
                      <a16:creationId xmlns:a16="http://schemas.microsoft.com/office/drawing/2014/main" id="{770A24B1-A411-16AC-1FD5-35E6D7B9E22B}"/>
                    </a:ext>
                  </a:extLst>
                </p:cNvPr>
                <p:cNvSpPr/>
                <p:nvPr/>
              </p:nvSpPr>
              <p:spPr>
                <a:xfrm>
                  <a:off x="1121112" y="369205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14" name="Rectangle 413">
                  <a:extLst>
                    <a:ext uri="{FF2B5EF4-FFF2-40B4-BE49-F238E27FC236}">
                      <a16:creationId xmlns:a16="http://schemas.microsoft.com/office/drawing/2014/main" id="{D84D51B3-01F6-7BD1-5442-BD3B4A1AEF6A}"/>
                    </a:ext>
                  </a:extLst>
                </p:cNvPr>
                <p:cNvSpPr/>
                <p:nvPr/>
              </p:nvSpPr>
              <p:spPr>
                <a:xfrm>
                  <a:off x="1121112" y="415507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15" name="Rectangle 414">
                  <a:extLst>
                    <a:ext uri="{FF2B5EF4-FFF2-40B4-BE49-F238E27FC236}">
                      <a16:creationId xmlns:a16="http://schemas.microsoft.com/office/drawing/2014/main" id="{2DB09FA6-E2D4-53A3-3E70-A6CA1F084193}"/>
                    </a:ext>
                  </a:extLst>
                </p:cNvPr>
                <p:cNvSpPr/>
                <p:nvPr/>
              </p:nvSpPr>
              <p:spPr>
                <a:xfrm>
                  <a:off x="2050586" y="4616690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P</a:t>
                  </a:r>
                  <a:r>
                    <a:rPr lang="en-US" sz="1300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6</a:t>
                  </a:r>
                  <a:endParaRPr lang="en-US" sz="1300" b="1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16" name="Rectangle 415">
                  <a:extLst>
                    <a:ext uri="{FF2B5EF4-FFF2-40B4-BE49-F238E27FC236}">
                      <a16:creationId xmlns:a16="http://schemas.microsoft.com/office/drawing/2014/main" id="{96C2EA9D-1F4C-EA50-19E1-17DE84208D04}"/>
                    </a:ext>
                  </a:extLst>
                </p:cNvPr>
                <p:cNvSpPr/>
                <p:nvPr/>
              </p:nvSpPr>
              <p:spPr>
                <a:xfrm>
                  <a:off x="1584132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17" name="Rectangle 416">
                  <a:extLst>
                    <a:ext uri="{FF2B5EF4-FFF2-40B4-BE49-F238E27FC236}">
                      <a16:creationId xmlns:a16="http://schemas.microsoft.com/office/drawing/2014/main" id="{6336247F-1B31-A762-3036-F0F733BBB744}"/>
                    </a:ext>
                  </a:extLst>
                </p:cNvPr>
                <p:cNvSpPr/>
                <p:nvPr/>
              </p:nvSpPr>
              <p:spPr>
                <a:xfrm>
                  <a:off x="2047153" y="2787158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Q</a:t>
                  </a:r>
                  <a:r>
                    <a:rPr lang="en-US" sz="1300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1</a:t>
                  </a:r>
                  <a:endParaRPr lang="en-US" sz="13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18" name="Rectangle 417">
                  <a:extLst>
                    <a:ext uri="{FF2B5EF4-FFF2-40B4-BE49-F238E27FC236}">
                      <a16:creationId xmlns:a16="http://schemas.microsoft.com/office/drawing/2014/main" id="{5EB73C59-81BD-4850-1FFD-47A7332D2A47}"/>
                    </a:ext>
                  </a:extLst>
                </p:cNvPr>
                <p:cNvSpPr/>
                <p:nvPr/>
              </p:nvSpPr>
              <p:spPr>
                <a:xfrm>
                  <a:off x="2510175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2236DE41-DFAC-8B02-FE44-CBEAD3644B5D}"/>
                    </a:ext>
                  </a:extLst>
                </p:cNvPr>
                <p:cNvSpPr/>
                <p:nvPr/>
              </p:nvSpPr>
              <p:spPr>
                <a:xfrm>
                  <a:off x="2973196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7BDFD7F1-EE06-4D20-A2B7-3E6F5310BC51}"/>
                    </a:ext>
                  </a:extLst>
                </p:cNvPr>
                <p:cNvSpPr/>
                <p:nvPr/>
              </p:nvSpPr>
              <p:spPr>
                <a:xfrm>
                  <a:off x="1121111" y="2787157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Q</a:t>
                  </a:r>
                  <a:r>
                    <a:rPr lang="en-US" sz="1300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0</a:t>
                  </a:r>
                  <a:endParaRPr lang="en-US" sz="13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21" name="Rectangle 420">
                  <a:extLst>
                    <a:ext uri="{FF2B5EF4-FFF2-40B4-BE49-F238E27FC236}">
                      <a16:creationId xmlns:a16="http://schemas.microsoft.com/office/drawing/2014/main" id="{5314FC82-67FD-8561-477A-32B4FD533381}"/>
                    </a:ext>
                  </a:extLst>
                </p:cNvPr>
                <p:cNvSpPr/>
                <p:nvPr/>
              </p:nvSpPr>
              <p:spPr>
                <a:xfrm>
                  <a:off x="1584133" y="3250175"/>
                  <a:ext cx="463022" cy="441880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P</a:t>
                  </a:r>
                  <a:r>
                    <a:rPr lang="en-US" sz="1300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2</a:t>
                  </a:r>
                  <a:endParaRPr lang="en-US" sz="1300" b="1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22" name="Rectangle 421">
                  <a:extLst>
                    <a:ext uri="{FF2B5EF4-FFF2-40B4-BE49-F238E27FC236}">
                      <a16:creationId xmlns:a16="http://schemas.microsoft.com/office/drawing/2014/main" id="{EB8E8D6A-4304-73EA-8D42-A6512D1DA029}"/>
                    </a:ext>
                  </a:extLst>
                </p:cNvPr>
                <p:cNvSpPr/>
                <p:nvPr/>
              </p:nvSpPr>
              <p:spPr>
                <a:xfrm>
                  <a:off x="2510176" y="3692057"/>
                  <a:ext cx="463022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P</a:t>
                  </a:r>
                  <a:r>
                    <a:rPr lang="en-US" sz="1300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3</a:t>
                  </a:r>
                  <a:endParaRPr lang="en-US" sz="1300" b="1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23" name="Rectangle 422">
                  <a:extLst>
                    <a:ext uri="{FF2B5EF4-FFF2-40B4-BE49-F238E27FC236}">
                      <a16:creationId xmlns:a16="http://schemas.microsoft.com/office/drawing/2014/main" id="{68913E66-E847-71E2-9872-59CAC73BC593}"/>
                    </a:ext>
                  </a:extLst>
                </p:cNvPr>
                <p:cNvSpPr/>
                <p:nvPr/>
              </p:nvSpPr>
              <p:spPr>
                <a:xfrm>
                  <a:off x="2973196" y="4155078"/>
                  <a:ext cx="463022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P</a:t>
                  </a:r>
                  <a:r>
                    <a:rPr lang="en-US" sz="1300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4</a:t>
                  </a:r>
                  <a:endParaRPr lang="en-US" sz="1300" b="1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24" name="Rectangle 423">
                  <a:extLst>
                    <a:ext uri="{FF2B5EF4-FFF2-40B4-BE49-F238E27FC236}">
                      <a16:creationId xmlns:a16="http://schemas.microsoft.com/office/drawing/2014/main" id="{97EC9AE2-6111-3B03-0BF3-BFE750F3CDAF}"/>
                    </a:ext>
                  </a:extLst>
                </p:cNvPr>
                <p:cNvSpPr/>
                <p:nvPr/>
              </p:nvSpPr>
              <p:spPr>
                <a:xfrm>
                  <a:off x="2047153" y="2787157"/>
                  <a:ext cx="463022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P</a:t>
                  </a:r>
                  <a:r>
                    <a:rPr lang="en-US" sz="1300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1</a:t>
                  </a:r>
                  <a:endParaRPr lang="en-US" sz="1300" b="1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25" name="Rectangle 424">
                  <a:extLst>
                    <a:ext uri="{FF2B5EF4-FFF2-40B4-BE49-F238E27FC236}">
                      <a16:creationId xmlns:a16="http://schemas.microsoft.com/office/drawing/2014/main" id="{1BD7CDF4-53AE-6A51-31BF-92804A4B2E99}"/>
                    </a:ext>
                  </a:extLst>
                </p:cNvPr>
                <p:cNvSpPr/>
                <p:nvPr/>
              </p:nvSpPr>
              <p:spPr>
                <a:xfrm>
                  <a:off x="1121111" y="2787156"/>
                  <a:ext cx="463022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P</a:t>
                  </a:r>
                  <a:r>
                    <a:rPr lang="en-US" sz="1300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0</a:t>
                  </a:r>
                  <a:endParaRPr lang="en-US" sz="1300" b="1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</p:grpSp>
          <p:sp>
            <p:nvSpPr>
              <p:cNvPr id="395" name="Cube 394">
                <a:extLst>
                  <a:ext uri="{FF2B5EF4-FFF2-40B4-BE49-F238E27FC236}">
                    <a16:creationId xmlns:a16="http://schemas.microsoft.com/office/drawing/2014/main" id="{E40DF806-658E-24E8-63E3-0683C55EEB1B}"/>
                  </a:ext>
                </a:extLst>
              </p:cNvPr>
              <p:cNvSpPr/>
              <p:nvPr/>
            </p:nvSpPr>
            <p:spPr>
              <a:xfrm>
                <a:off x="1925229" y="4118686"/>
                <a:ext cx="2134223" cy="2088000"/>
              </a:xfrm>
              <a:prstGeom prst="cube">
                <a:avLst>
                  <a:gd name="adj" fmla="val 10909"/>
                </a:avLst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00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8C3CA8EA-DC3F-609A-2789-68FE03F33F4F}"/>
                </a:ext>
              </a:extLst>
            </p:cNvPr>
            <p:cNvSpPr txBox="1"/>
            <p:nvPr/>
          </p:nvSpPr>
          <p:spPr>
            <a:xfrm>
              <a:off x="-485548" y="5739481"/>
              <a:ext cx="4613602" cy="429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P: Input Non-Zero Coord.</a:t>
              </a:r>
            </a:p>
          </p:txBody>
        </p:sp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47860961-AB96-03AB-CBFD-5E3DA621CE7C}"/>
              </a:ext>
            </a:extLst>
          </p:cNvPr>
          <p:cNvGrpSpPr/>
          <p:nvPr/>
        </p:nvGrpSpPr>
        <p:grpSpPr>
          <a:xfrm>
            <a:off x="24258546" y="11507970"/>
            <a:ext cx="1570704" cy="1522130"/>
            <a:chOff x="4336241" y="3948502"/>
            <a:chExt cx="2232639" cy="2163595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id="{62A35EB9-042C-4B2D-AA57-DE4C00E6C46E}"/>
                </a:ext>
              </a:extLst>
            </p:cNvPr>
            <p:cNvGrpSpPr/>
            <p:nvPr/>
          </p:nvGrpSpPr>
          <p:grpSpPr>
            <a:xfrm>
              <a:off x="4501693" y="3948502"/>
              <a:ext cx="1996300" cy="1680179"/>
              <a:chOff x="4501693" y="3948502"/>
              <a:chExt cx="1996300" cy="1680179"/>
            </a:xfrm>
            <a:grpFill/>
          </p:grpSpPr>
          <p:sp>
            <p:nvSpPr>
              <p:cNvPr id="429" name="Cube 428">
                <a:extLst>
                  <a:ext uri="{FF2B5EF4-FFF2-40B4-BE49-F238E27FC236}">
                    <a16:creationId xmlns:a16="http://schemas.microsoft.com/office/drawing/2014/main" id="{0F2B1664-F46B-4A18-8E13-60AF77CBC0FA}"/>
                  </a:ext>
                </a:extLst>
              </p:cNvPr>
              <p:cNvSpPr/>
              <p:nvPr/>
            </p:nvSpPr>
            <p:spPr>
              <a:xfrm>
                <a:off x="4501693" y="3948502"/>
                <a:ext cx="1996300" cy="1680179"/>
              </a:xfrm>
              <a:prstGeom prst="cube">
                <a:avLst>
                  <a:gd name="adj" fmla="val 8876"/>
                </a:avLst>
              </a:prstGeom>
              <a:solidFill>
                <a:srgbClr val="FFC000"/>
              </a:solidFill>
              <a:ln w="31750">
                <a:solidFill>
                  <a:srgbClr val="B45F0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197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grpSp>
            <p:nvGrpSpPr>
              <p:cNvPr id="430" name="Group 429">
                <a:extLst>
                  <a:ext uri="{FF2B5EF4-FFF2-40B4-BE49-F238E27FC236}">
                    <a16:creationId xmlns:a16="http://schemas.microsoft.com/office/drawing/2014/main" id="{74F83A4B-90DB-25D7-A9F8-1DA91F5AF7F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506096" y="4115652"/>
                <a:ext cx="1836000" cy="1513029"/>
                <a:chOff x="5158431" y="3355538"/>
                <a:chExt cx="1645077" cy="1645077"/>
              </a:xfrm>
              <a:grpFill/>
            </p:grpSpPr>
            <p:sp>
              <p:nvSpPr>
                <p:cNvPr id="431" name="Rectangle 430">
                  <a:extLst>
                    <a:ext uri="{FF2B5EF4-FFF2-40B4-BE49-F238E27FC236}">
                      <a16:creationId xmlns:a16="http://schemas.microsoft.com/office/drawing/2014/main" id="{7C04F699-F9EB-0D67-69F1-FA26B89E3727}"/>
                    </a:ext>
                  </a:extLst>
                </p:cNvPr>
                <p:cNvSpPr/>
                <p:nvPr/>
              </p:nvSpPr>
              <p:spPr>
                <a:xfrm>
                  <a:off x="5706790" y="3355538"/>
                  <a:ext cx="548359" cy="548359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algn="ctr" defTabSz="497606">
                    <a:buClrTx/>
                    <a:defRPr/>
                  </a:pPr>
                  <a:r>
                    <a:rPr lang="en-US" sz="1197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W</a:t>
                  </a:r>
                  <a:r>
                    <a:rPr lang="en-US" sz="1197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1</a:t>
                  </a:r>
                </a:p>
              </p:txBody>
            </p:sp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FDFB2691-AFCB-2B47-3F31-F667267769DB}"/>
                    </a:ext>
                  </a:extLst>
                </p:cNvPr>
                <p:cNvSpPr/>
                <p:nvPr/>
              </p:nvSpPr>
              <p:spPr>
                <a:xfrm>
                  <a:off x="6255149" y="3355538"/>
                  <a:ext cx="548359" cy="548359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algn="ctr" defTabSz="497606">
                    <a:buClrTx/>
                    <a:defRPr/>
                  </a:pPr>
                  <a:r>
                    <a:rPr lang="en-US" sz="1197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W</a:t>
                  </a:r>
                  <a:r>
                    <a:rPr lang="en-US" sz="1197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2</a:t>
                  </a:r>
                </a:p>
              </p:txBody>
            </p:sp>
            <p:sp>
              <p:nvSpPr>
                <p:cNvPr id="433" name="Rectangle 432">
                  <a:extLst>
                    <a:ext uri="{FF2B5EF4-FFF2-40B4-BE49-F238E27FC236}">
                      <a16:creationId xmlns:a16="http://schemas.microsoft.com/office/drawing/2014/main" id="{358A7718-C36A-5F52-BB7F-890E1953D2A7}"/>
                    </a:ext>
                  </a:extLst>
                </p:cNvPr>
                <p:cNvSpPr/>
                <p:nvPr/>
              </p:nvSpPr>
              <p:spPr>
                <a:xfrm>
                  <a:off x="5158431" y="3903896"/>
                  <a:ext cx="548359" cy="548359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algn="ctr" defTabSz="497606">
                    <a:buClrTx/>
                    <a:defRPr/>
                  </a:pPr>
                  <a:r>
                    <a:rPr lang="en-US" sz="1197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O" panose="02000503000000000000" pitchFamily="2" charset="0"/>
                      <a:cs typeface="Poppins" panose="00000500000000000000" pitchFamily="2" charset="0"/>
                    </a:rPr>
                    <a:t>W</a:t>
                  </a:r>
                  <a:r>
                    <a:rPr lang="en-US" sz="1197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O" panose="02000503000000000000" pitchFamily="2" charset="0"/>
                      <a:cs typeface="Poppins" panose="00000500000000000000" pitchFamily="2" charset="0"/>
                    </a:rPr>
                    <a:t>3</a:t>
                  </a:r>
                </a:p>
              </p:txBody>
            </p:sp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6760815A-5CD6-58E7-5C55-D87819DEDC9C}"/>
                    </a:ext>
                  </a:extLst>
                </p:cNvPr>
                <p:cNvSpPr/>
                <p:nvPr/>
              </p:nvSpPr>
              <p:spPr>
                <a:xfrm>
                  <a:off x="5706790" y="3903896"/>
                  <a:ext cx="548359" cy="548359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algn="ctr" defTabSz="497606">
                    <a:buClrTx/>
                    <a:defRPr/>
                  </a:pPr>
                  <a:r>
                    <a:rPr lang="en-US" sz="1197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O" panose="02000503000000000000" pitchFamily="2" charset="0"/>
                      <a:cs typeface="Poppins" panose="00000500000000000000" pitchFamily="2" charset="0"/>
                    </a:rPr>
                    <a:t>W</a:t>
                  </a:r>
                  <a:r>
                    <a:rPr lang="en-US" sz="1197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O" panose="02000503000000000000" pitchFamily="2" charset="0"/>
                      <a:cs typeface="Poppins" panose="00000500000000000000" pitchFamily="2" charset="0"/>
                    </a:rPr>
                    <a:t>4</a:t>
                  </a:r>
                </a:p>
              </p:txBody>
            </p:sp>
            <p:sp>
              <p:nvSpPr>
                <p:cNvPr id="435" name="Rectangle 434">
                  <a:extLst>
                    <a:ext uri="{FF2B5EF4-FFF2-40B4-BE49-F238E27FC236}">
                      <a16:creationId xmlns:a16="http://schemas.microsoft.com/office/drawing/2014/main" id="{996F0049-D18A-9901-F7D7-D86F750F466C}"/>
                    </a:ext>
                  </a:extLst>
                </p:cNvPr>
                <p:cNvSpPr/>
                <p:nvPr/>
              </p:nvSpPr>
              <p:spPr>
                <a:xfrm>
                  <a:off x="5158431" y="4452256"/>
                  <a:ext cx="548359" cy="548359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algn="ctr" defTabSz="497606">
                    <a:buClrTx/>
                    <a:defRPr/>
                  </a:pPr>
                  <a:r>
                    <a:rPr lang="en-US" sz="1197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O" panose="02000503000000000000" pitchFamily="2" charset="0"/>
                      <a:cs typeface="Poppins" panose="00000500000000000000" pitchFamily="2" charset="0"/>
                    </a:rPr>
                    <a:t>W</a:t>
                  </a:r>
                  <a:r>
                    <a:rPr lang="en-US" sz="1197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O" panose="02000503000000000000" pitchFamily="2" charset="0"/>
                      <a:cs typeface="Poppins" panose="00000500000000000000" pitchFamily="2" charset="0"/>
                    </a:rPr>
                    <a:t>6</a:t>
                  </a:r>
                </a:p>
              </p:txBody>
            </p:sp>
            <p:sp>
              <p:nvSpPr>
                <p:cNvPr id="436" name="Rectangle 435">
                  <a:extLst>
                    <a:ext uri="{FF2B5EF4-FFF2-40B4-BE49-F238E27FC236}">
                      <a16:creationId xmlns:a16="http://schemas.microsoft.com/office/drawing/2014/main" id="{B3898946-F6A6-9E5E-E4F8-33A8BA858026}"/>
                    </a:ext>
                  </a:extLst>
                </p:cNvPr>
                <p:cNvSpPr/>
                <p:nvPr/>
              </p:nvSpPr>
              <p:spPr>
                <a:xfrm>
                  <a:off x="5706790" y="4452256"/>
                  <a:ext cx="548359" cy="548359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algn="ctr" defTabSz="497606">
                    <a:buClrTx/>
                    <a:defRPr/>
                  </a:pPr>
                  <a:r>
                    <a:rPr lang="en-US" sz="1197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O" panose="02000503000000000000" pitchFamily="2" charset="0"/>
                      <a:cs typeface="Poppins" panose="00000500000000000000" pitchFamily="2" charset="0"/>
                    </a:rPr>
                    <a:t>W</a:t>
                  </a:r>
                  <a:r>
                    <a:rPr lang="en-US" sz="1197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O" panose="02000503000000000000" pitchFamily="2" charset="0"/>
                      <a:cs typeface="Poppins" panose="00000500000000000000" pitchFamily="2" charset="0"/>
                    </a:rPr>
                    <a:t>7</a:t>
                  </a:r>
                </a:p>
              </p:txBody>
            </p:sp>
            <p:sp>
              <p:nvSpPr>
                <p:cNvPr id="437" name="Rectangle 436">
                  <a:extLst>
                    <a:ext uri="{FF2B5EF4-FFF2-40B4-BE49-F238E27FC236}">
                      <a16:creationId xmlns:a16="http://schemas.microsoft.com/office/drawing/2014/main" id="{F8AF7CE9-8212-4274-63C1-49D2400D4989}"/>
                    </a:ext>
                  </a:extLst>
                </p:cNvPr>
                <p:cNvSpPr/>
                <p:nvPr/>
              </p:nvSpPr>
              <p:spPr>
                <a:xfrm>
                  <a:off x="6255149" y="4452256"/>
                  <a:ext cx="548359" cy="548359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tIns="38202" rIns="0" rtlCol="0" anchor="ctr"/>
                <a:lstStyle/>
                <a:p>
                  <a:pPr algn="ctr" defTabSz="497606">
                    <a:buClrTx/>
                    <a:defRPr/>
                  </a:pPr>
                  <a:r>
                    <a:rPr lang="en-US" sz="1197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O" panose="02000503000000000000" pitchFamily="2" charset="0"/>
                      <a:cs typeface="Poppins" panose="00000500000000000000" pitchFamily="2" charset="0"/>
                    </a:rPr>
                    <a:t>W</a:t>
                  </a:r>
                  <a:r>
                    <a:rPr lang="en-US" sz="1197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O" panose="02000503000000000000" pitchFamily="2" charset="0"/>
                      <a:cs typeface="Poppins" panose="00000500000000000000" pitchFamily="2" charset="0"/>
                    </a:rPr>
                    <a:t>8</a:t>
                  </a:r>
                </a:p>
              </p:txBody>
            </p:sp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CD5FBFA3-06BB-F0A7-BE50-8435AC0FACC4}"/>
                    </a:ext>
                  </a:extLst>
                </p:cNvPr>
                <p:cNvSpPr/>
                <p:nvPr/>
              </p:nvSpPr>
              <p:spPr>
                <a:xfrm>
                  <a:off x="6255149" y="3903896"/>
                  <a:ext cx="548359" cy="548359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tIns="38202" rIns="0" rtlCol="0" anchor="ctr"/>
                <a:lstStyle/>
                <a:p>
                  <a:pPr algn="ctr" defTabSz="497606">
                    <a:buClrTx/>
                    <a:defRPr/>
                  </a:pPr>
                  <a:r>
                    <a:rPr lang="en-US" sz="1197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O" panose="02000503000000000000" pitchFamily="2" charset="0"/>
                      <a:cs typeface="Poppins" panose="00000500000000000000" pitchFamily="2" charset="0"/>
                    </a:rPr>
                    <a:t>W</a:t>
                  </a:r>
                  <a:r>
                    <a:rPr lang="en-US" sz="1197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O" panose="02000503000000000000" pitchFamily="2" charset="0"/>
                      <a:cs typeface="Poppins" panose="00000500000000000000" pitchFamily="2" charset="0"/>
                    </a:rPr>
                    <a:t>5</a:t>
                  </a:r>
                </a:p>
              </p:txBody>
            </p:sp>
            <p:sp>
              <p:nvSpPr>
                <p:cNvPr id="439" name="Rectangle 438">
                  <a:extLst>
                    <a:ext uri="{FF2B5EF4-FFF2-40B4-BE49-F238E27FC236}">
                      <a16:creationId xmlns:a16="http://schemas.microsoft.com/office/drawing/2014/main" id="{2D243EA0-B3AC-0EC0-1856-1F383C1DD042}"/>
                    </a:ext>
                  </a:extLst>
                </p:cNvPr>
                <p:cNvSpPr/>
                <p:nvPr/>
              </p:nvSpPr>
              <p:spPr>
                <a:xfrm>
                  <a:off x="5158431" y="3355538"/>
                  <a:ext cx="548359" cy="548359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algn="ctr" defTabSz="497606">
                    <a:buClrTx/>
                    <a:defRPr/>
                  </a:pPr>
                  <a:r>
                    <a:rPr lang="en-US" sz="1197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W</a:t>
                  </a:r>
                  <a:r>
                    <a:rPr lang="en-US" sz="1197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0</a:t>
                  </a:r>
                </a:p>
              </p:txBody>
            </p:sp>
          </p:grpSp>
        </p:grpSp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5B414F6F-BEF1-DAB5-4F3B-37B8139DE8BD}"/>
                </a:ext>
              </a:extLst>
            </p:cNvPr>
            <p:cNvSpPr txBox="1"/>
            <p:nvPr/>
          </p:nvSpPr>
          <p:spPr>
            <a:xfrm>
              <a:off x="4336241" y="5652742"/>
              <a:ext cx="2232639" cy="4593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W: Weights</a:t>
              </a:r>
            </a:p>
          </p:txBody>
        </p:sp>
      </p:grpSp>
      <p:sp>
        <p:nvSpPr>
          <p:cNvPr id="450" name="Arc 449">
            <a:extLst>
              <a:ext uri="{FF2B5EF4-FFF2-40B4-BE49-F238E27FC236}">
                <a16:creationId xmlns:a16="http://schemas.microsoft.com/office/drawing/2014/main" id="{7BF09520-72E0-BF21-5CC4-25B9F5EE914A}"/>
              </a:ext>
            </a:extLst>
          </p:cNvPr>
          <p:cNvSpPr/>
          <p:nvPr/>
        </p:nvSpPr>
        <p:spPr>
          <a:xfrm rot="20698973">
            <a:off x="21261760" y="11762988"/>
            <a:ext cx="5243411" cy="3848389"/>
          </a:xfrm>
          <a:prstGeom prst="arc">
            <a:avLst>
              <a:gd name="adj1" fmla="val 14764989"/>
              <a:gd name="adj2" fmla="val 18054982"/>
            </a:avLst>
          </a:prstGeom>
          <a:ln w="571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sz="5876">
              <a:cs typeface="Poppins" panose="00000500000000000000" pitchFamily="2" charset="0"/>
            </a:endParaRP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6B620571-D55D-5200-0EFD-76AA8D52507B}"/>
              </a:ext>
            </a:extLst>
          </p:cNvPr>
          <p:cNvSpPr txBox="1"/>
          <p:nvPr/>
        </p:nvSpPr>
        <p:spPr>
          <a:xfrm rot="476238">
            <a:off x="25695541" y="11468076"/>
            <a:ext cx="149160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Mappings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3FC75807-5675-33FB-1BBD-2CE838FB9635}"/>
              </a:ext>
            </a:extLst>
          </p:cNvPr>
          <p:cNvSpPr txBox="1"/>
          <p:nvPr/>
        </p:nvSpPr>
        <p:spPr>
          <a:xfrm>
            <a:off x="19728344" y="7374650"/>
            <a:ext cx="10166263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003" indent="-311003">
              <a:spcBef>
                <a:spcPts val="653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Sparse Convolution (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SpC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 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preserves the sparsity pattern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of the input in the output.</a:t>
            </a:r>
          </a:p>
          <a:p>
            <a:pPr marL="311003" indent="-311003">
              <a:spcBef>
                <a:spcPts val="653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03" indent="-311003">
              <a:spcBef>
                <a:spcPts val="653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SpC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computes the output features in 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 steps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US" sz="20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B1EE924F-7D32-37C9-55DA-9CEE6DE23FD4}"/>
              </a:ext>
            </a:extLst>
          </p:cNvPr>
          <p:cNvCxnSpPr>
            <a:cxnSpLocks/>
          </p:cNvCxnSpPr>
          <p:nvPr/>
        </p:nvCxnSpPr>
        <p:spPr>
          <a:xfrm>
            <a:off x="29842953" y="7095557"/>
            <a:ext cx="0" cy="6263716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Arc 461">
            <a:extLst>
              <a:ext uri="{FF2B5EF4-FFF2-40B4-BE49-F238E27FC236}">
                <a16:creationId xmlns:a16="http://schemas.microsoft.com/office/drawing/2014/main" id="{D213A8FF-69CD-92C2-9171-0E8623DF11BE}"/>
              </a:ext>
            </a:extLst>
          </p:cNvPr>
          <p:cNvSpPr/>
          <p:nvPr/>
        </p:nvSpPr>
        <p:spPr>
          <a:xfrm flipH="1">
            <a:off x="19848376" y="9729087"/>
            <a:ext cx="539483" cy="847930"/>
          </a:xfrm>
          <a:prstGeom prst="arc">
            <a:avLst>
              <a:gd name="adj1" fmla="val 16738724"/>
              <a:gd name="adj2" fmla="val 4654322"/>
            </a:avLst>
          </a:prstGeom>
          <a:ln w="28575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sz="8769"/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87A91F53-F469-1D7C-06BC-001FF2365358}"/>
              </a:ext>
            </a:extLst>
          </p:cNvPr>
          <p:cNvSpPr txBox="1"/>
          <p:nvPr/>
        </p:nvSpPr>
        <p:spPr>
          <a:xfrm>
            <a:off x="19960269" y="9943115"/>
            <a:ext cx="10619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guides</a:t>
            </a:r>
            <a:endParaRPr lang="el-GR" sz="1500" b="1" dirty="0">
              <a:solidFill>
                <a:schemeClr val="bg1">
                  <a:lumMod val="50000"/>
                </a:schemeClr>
              </a:solidFill>
              <a:cs typeface="Poppins" panose="00000500000000000000" pitchFamily="2" charset="0"/>
            </a:endParaRPr>
          </a:p>
        </p:txBody>
      </p: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DEAF0C50-FFA0-1F36-8065-BC231DE51514}"/>
              </a:ext>
            </a:extLst>
          </p:cNvPr>
          <p:cNvCxnSpPr>
            <a:cxnSpLocks/>
          </p:cNvCxnSpPr>
          <p:nvPr/>
        </p:nvCxnSpPr>
        <p:spPr>
          <a:xfrm>
            <a:off x="29847491" y="11006514"/>
            <a:ext cx="12006985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4" name="TextBox 473">
            <a:extLst>
              <a:ext uri="{FF2B5EF4-FFF2-40B4-BE49-F238E27FC236}">
                <a16:creationId xmlns:a16="http://schemas.microsoft.com/office/drawing/2014/main" id="{683EE273-CA9F-CE5E-BF02-716D59A84223}"/>
              </a:ext>
            </a:extLst>
          </p:cNvPr>
          <p:cNvSpPr txBox="1"/>
          <p:nvPr/>
        </p:nvSpPr>
        <p:spPr>
          <a:xfrm>
            <a:off x="30070972" y="7374650"/>
            <a:ext cx="12249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1.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Mapping Step:  </a:t>
            </a: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Creates  the </a:t>
            </a: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mappings</a:t>
            </a: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 between the input, weight offsets and output </a:t>
            </a:r>
          </a:p>
          <a:p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non-zero voxels and stores them in a </a:t>
            </a: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Kernel Map</a:t>
            </a: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62" name="Content Placeholder 2">
            <a:extLst>
              <a:ext uri="{FF2B5EF4-FFF2-40B4-BE49-F238E27FC236}">
                <a16:creationId xmlns:a16="http://schemas.microsoft.com/office/drawing/2014/main" id="{F10FA14D-65D4-AD7C-E722-34EFF4CD8BEA}"/>
              </a:ext>
            </a:extLst>
          </p:cNvPr>
          <p:cNvSpPr txBox="1">
            <a:spLocks/>
          </p:cNvSpPr>
          <p:nvPr/>
        </p:nvSpPr>
        <p:spPr>
          <a:xfrm>
            <a:off x="31534588" y="7402246"/>
            <a:ext cx="12536942" cy="586679"/>
          </a:xfrm>
          <a:prstGeom prst="rect">
            <a:avLst/>
          </a:prstGeom>
        </p:spPr>
        <p:txBody>
          <a:bodyPr vert="horz" lIns="99521" tIns="49762" rIns="99521" bIns="4976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35"/>
              </a:spcBef>
              <a:buNone/>
            </a:pPr>
            <a:endParaRPr lang="en-GB" sz="218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35"/>
              </a:spcBef>
              <a:buNone/>
            </a:pPr>
            <a:endParaRPr lang="en-GB" sz="218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35"/>
              </a:spcBef>
              <a:buNone/>
            </a:pPr>
            <a:endParaRPr lang="en-GB" sz="218" dirty="0">
              <a:latin typeface="Trebuchet MS" panose="020B0703020202090204" pitchFamily="34" charset="0"/>
            </a:endParaRPr>
          </a:p>
        </p:txBody>
      </p:sp>
      <p:sp>
        <p:nvSpPr>
          <p:cNvPr id="815" name="TextBox 814">
            <a:extLst>
              <a:ext uri="{FF2B5EF4-FFF2-40B4-BE49-F238E27FC236}">
                <a16:creationId xmlns:a16="http://schemas.microsoft.com/office/drawing/2014/main" id="{1C180C69-7528-891C-80FA-97385FEB2BE1}"/>
              </a:ext>
            </a:extLst>
          </p:cNvPr>
          <p:cNvSpPr txBox="1"/>
          <p:nvPr/>
        </p:nvSpPr>
        <p:spPr>
          <a:xfrm>
            <a:off x="421358" y="13359273"/>
            <a:ext cx="7737592" cy="64022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207309" tIns="103654" rIns="207309" bIns="103654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4. Motivation: Voxel Data Properties</a:t>
            </a:r>
          </a:p>
        </p:txBody>
      </p:sp>
      <p:sp>
        <p:nvSpPr>
          <p:cNvPr id="816" name="TextBox 815">
            <a:extLst>
              <a:ext uri="{FF2B5EF4-FFF2-40B4-BE49-F238E27FC236}">
                <a16:creationId xmlns:a16="http://schemas.microsoft.com/office/drawing/2014/main" id="{D69458CC-4E00-1901-E0AC-6FF5FEECAD59}"/>
              </a:ext>
            </a:extLst>
          </p:cNvPr>
          <p:cNvSpPr txBox="1"/>
          <p:nvPr/>
        </p:nvSpPr>
        <p:spPr>
          <a:xfrm>
            <a:off x="8463388" y="13359273"/>
            <a:ext cx="33856649" cy="64022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207309" tIns="103654" rIns="207309" bIns="103654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5. Spira Design</a:t>
            </a:r>
          </a:p>
        </p:txBody>
      </p:sp>
      <p:sp>
        <p:nvSpPr>
          <p:cNvPr id="817" name="TextBox 816">
            <a:extLst>
              <a:ext uri="{FF2B5EF4-FFF2-40B4-BE49-F238E27FC236}">
                <a16:creationId xmlns:a16="http://schemas.microsoft.com/office/drawing/2014/main" id="{B022C7DC-D0DF-C019-5EA2-F2D80056CB24}"/>
              </a:ext>
            </a:extLst>
          </p:cNvPr>
          <p:cNvSpPr txBox="1"/>
          <p:nvPr/>
        </p:nvSpPr>
        <p:spPr>
          <a:xfrm>
            <a:off x="421358" y="23583965"/>
            <a:ext cx="9200536" cy="64022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207309" tIns="103654" rIns="207309" bIns="103654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6. Methodology</a:t>
            </a:r>
          </a:p>
        </p:txBody>
      </p:sp>
      <p:sp>
        <p:nvSpPr>
          <p:cNvPr id="819" name="TextBox 818">
            <a:extLst>
              <a:ext uri="{FF2B5EF4-FFF2-40B4-BE49-F238E27FC236}">
                <a16:creationId xmlns:a16="http://schemas.microsoft.com/office/drawing/2014/main" id="{12A32304-2B1D-0DFF-1BDD-F90E34A12E13}"/>
              </a:ext>
            </a:extLst>
          </p:cNvPr>
          <p:cNvSpPr txBox="1"/>
          <p:nvPr/>
        </p:nvSpPr>
        <p:spPr>
          <a:xfrm>
            <a:off x="9937554" y="23583965"/>
            <a:ext cx="32411058" cy="64022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207309" tIns="103654" rIns="207309" bIns="103654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7. Evaluation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AB6E00C-2CD4-8FFF-5994-4973F6E39CF9}"/>
              </a:ext>
            </a:extLst>
          </p:cNvPr>
          <p:cNvGrpSpPr/>
          <p:nvPr/>
        </p:nvGrpSpPr>
        <p:grpSpPr>
          <a:xfrm>
            <a:off x="10300586" y="24414869"/>
            <a:ext cx="13448630" cy="4804820"/>
            <a:chOff x="35434203" y="17199204"/>
            <a:chExt cx="17404047" cy="6302767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98C6F97-DD9C-459A-995F-96EB7A948813}"/>
                </a:ext>
              </a:extLst>
            </p:cNvPr>
            <p:cNvGrpSpPr/>
            <p:nvPr/>
          </p:nvGrpSpPr>
          <p:grpSpPr>
            <a:xfrm>
              <a:off x="35434203" y="17199204"/>
              <a:ext cx="15521670" cy="6302767"/>
              <a:chOff x="33009690" y="16935053"/>
              <a:chExt cx="16224281" cy="5545167"/>
            </a:xfrm>
          </p:grpSpPr>
          <p:graphicFrame>
            <p:nvGraphicFramePr>
              <p:cNvPr id="57" name="Chart 56">
                <a:extLst>
                  <a:ext uri="{FF2B5EF4-FFF2-40B4-BE49-F238E27FC236}">
                    <a16:creationId xmlns:a16="http://schemas.microsoft.com/office/drawing/2014/main" id="{D49CA184-899D-FDD3-D516-0CE85FB5938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98179040"/>
                  </p:ext>
                </p:extLst>
              </p:nvPr>
            </p:nvGraphicFramePr>
            <p:xfrm>
              <a:off x="33009690" y="16935053"/>
              <a:ext cx="14996309" cy="51052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BD0D257-4343-C84F-25F5-9B27486C7EE3}"/>
                  </a:ext>
                </a:extLst>
              </p:cNvPr>
              <p:cNvSpPr txBox="1"/>
              <p:nvPr/>
            </p:nvSpPr>
            <p:spPr>
              <a:xfrm>
                <a:off x="35518651" y="22052771"/>
                <a:ext cx="3106131" cy="426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dirty="0" err="1">
                    <a:solidFill>
                      <a:srgbClr val="C0000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datacenter</a:t>
                </a:r>
                <a:endParaRPr lang="en-DE" sz="1800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FFC1E0A-FE58-C520-97BF-4AB060E46BD4}"/>
                  </a:ext>
                </a:extLst>
              </p:cNvPr>
              <p:cNvSpPr txBox="1"/>
              <p:nvPr/>
            </p:nvSpPr>
            <p:spPr>
              <a:xfrm>
                <a:off x="39022003" y="22052771"/>
                <a:ext cx="2388085" cy="426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dirty="0">
                    <a:solidFill>
                      <a:schemeClr val="accent4">
                        <a:lumMod val="75000"/>
                      </a:schemeClr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workstation</a:t>
                </a:r>
                <a:endParaRPr lang="en-DE" sz="1800" dirty="0">
                  <a:solidFill>
                    <a:schemeClr val="accent4">
                      <a:lumMod val="7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A85B557-8793-4C16-8AA4-5095BB5ED6E1}"/>
                  </a:ext>
                </a:extLst>
              </p:cNvPr>
              <p:cNvSpPr txBox="1"/>
              <p:nvPr/>
            </p:nvSpPr>
            <p:spPr>
              <a:xfrm>
                <a:off x="42421684" y="22053980"/>
                <a:ext cx="2339522" cy="426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dirty="0">
                    <a:solidFill>
                      <a:srgbClr val="FFCC66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consumer</a:t>
                </a:r>
                <a:endParaRPr lang="en-DE" sz="1800" dirty="0">
                  <a:solidFill>
                    <a:srgbClr val="FFCC66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BA37E1-BD06-5703-D338-03120EA6735E}"/>
                  </a:ext>
                </a:extLst>
              </p:cNvPr>
              <p:cNvSpPr txBox="1"/>
              <p:nvPr/>
            </p:nvSpPr>
            <p:spPr>
              <a:xfrm>
                <a:off x="45420452" y="22039166"/>
                <a:ext cx="3813519" cy="426240"/>
              </a:xfrm>
              <a:prstGeom prst="rect">
                <a:avLst/>
              </a:prstGeom>
              <a:noFill/>
            </p:spPr>
            <p:txBody>
              <a:bodyPr wrap="square" lIns="0">
                <a:spAutoFit/>
              </a:bodyPr>
              <a:lstStyle/>
              <a:p>
                <a:pPr lvl="1">
                  <a:spcAft>
                    <a:spcPts val="871"/>
                  </a:spcAft>
                </a:pPr>
                <a:r>
                  <a:rPr lang="en-GB" sz="1800" dirty="0">
                    <a:solidFill>
                      <a:srgbClr val="00B05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edge GPU platform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ECD5D11-12FF-8E96-9547-14106AFD03A9}"/>
                </a:ext>
              </a:extLst>
            </p:cNvPr>
            <p:cNvSpPr txBox="1"/>
            <p:nvPr/>
          </p:nvSpPr>
          <p:spPr>
            <a:xfrm>
              <a:off x="36316807" y="17544027"/>
              <a:ext cx="16521443" cy="605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Averaged inference performance across 3 networks and 3 datasets</a:t>
              </a:r>
              <a:endParaRPr lang="en-DE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838" name="Group 837">
            <a:extLst>
              <a:ext uri="{FF2B5EF4-FFF2-40B4-BE49-F238E27FC236}">
                <a16:creationId xmlns:a16="http://schemas.microsoft.com/office/drawing/2014/main" id="{7D599A4E-F444-0217-1855-7A9852EDFFF3}"/>
              </a:ext>
            </a:extLst>
          </p:cNvPr>
          <p:cNvGrpSpPr/>
          <p:nvPr/>
        </p:nvGrpSpPr>
        <p:grpSpPr>
          <a:xfrm>
            <a:off x="35437251" y="2881172"/>
            <a:ext cx="2625558" cy="3127365"/>
            <a:chOff x="15523210" y="12467629"/>
            <a:chExt cx="1400528" cy="1668202"/>
          </a:xfrm>
        </p:grpSpPr>
        <p:sp>
          <p:nvSpPr>
            <p:cNvPr id="835" name="Rectangle 834">
              <a:extLst>
                <a:ext uri="{FF2B5EF4-FFF2-40B4-BE49-F238E27FC236}">
                  <a16:creationId xmlns:a16="http://schemas.microsoft.com/office/drawing/2014/main" id="{A9540592-AB93-E685-49DC-37604CFE9264}"/>
                </a:ext>
              </a:extLst>
            </p:cNvPr>
            <p:cNvSpPr/>
            <p:nvPr/>
          </p:nvSpPr>
          <p:spPr>
            <a:xfrm>
              <a:off x="15523210" y="12467629"/>
              <a:ext cx="1400528" cy="16682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769"/>
            </a:p>
          </p:txBody>
        </p:sp>
        <p:pic>
          <p:nvPicPr>
            <p:cNvPr id="836" name="Picture 835" descr="A qr code with a white background&#10;&#10;Description automatically generated">
              <a:extLst>
                <a:ext uri="{FF2B5EF4-FFF2-40B4-BE49-F238E27FC236}">
                  <a16:creationId xmlns:a16="http://schemas.microsoft.com/office/drawing/2014/main" id="{0992E3CC-37A4-551E-35BF-269678791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596630" y="12543828"/>
              <a:ext cx="1253688" cy="130231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</p:pic>
        <p:sp>
          <p:nvSpPr>
            <p:cNvPr id="837" name="TextBox 836">
              <a:extLst>
                <a:ext uri="{FF2B5EF4-FFF2-40B4-BE49-F238E27FC236}">
                  <a16:creationId xmlns:a16="http://schemas.microsoft.com/office/drawing/2014/main" id="{AF307727-D194-4542-6212-A011785C9BE3}"/>
                </a:ext>
              </a:extLst>
            </p:cNvPr>
            <p:cNvSpPr txBox="1"/>
            <p:nvPr/>
          </p:nvSpPr>
          <p:spPr>
            <a:xfrm>
              <a:off x="15849272" y="13848408"/>
              <a:ext cx="885903" cy="279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GitHub</a:t>
              </a:r>
              <a:endParaRPr lang="el-GR" sz="2800" dirty="0">
                <a:solidFill>
                  <a:schemeClr val="bg1"/>
                </a:solidFill>
                <a:cs typeface="Poppins" panose="00000500000000000000" pitchFamily="2" charset="0"/>
              </a:endParaRPr>
            </a:p>
          </p:txBody>
        </p:sp>
      </p:grpSp>
      <p:sp>
        <p:nvSpPr>
          <p:cNvPr id="871" name="TextBox 870">
            <a:extLst>
              <a:ext uri="{FF2B5EF4-FFF2-40B4-BE49-F238E27FC236}">
                <a16:creationId xmlns:a16="http://schemas.microsoft.com/office/drawing/2014/main" id="{D51A934E-E668-86C0-A166-BE59F4AA077D}"/>
              </a:ext>
            </a:extLst>
          </p:cNvPr>
          <p:cNvSpPr txBox="1"/>
          <p:nvPr/>
        </p:nvSpPr>
        <p:spPr>
          <a:xfrm>
            <a:off x="731198" y="22447920"/>
            <a:ext cx="69228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Existing </a:t>
            </a:r>
            <a:r>
              <a:rPr lang="en-US" sz="2000" dirty="0" err="1">
                <a:latin typeface="Poppins" panose="00000500000000000000" pitchFamily="2" charset="0"/>
                <a:cs typeface="Poppins" panose="00000500000000000000" pitchFamily="2" charset="0"/>
              </a:rPr>
              <a:t>SpC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engines </a:t>
            </a:r>
            <a:r>
              <a:rPr lang="en-US" sz="1600" kern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[e.g., </a:t>
            </a:r>
            <a:r>
              <a:rPr lang="en-US" sz="1600" kern="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TorchSparse</a:t>
            </a:r>
            <a:r>
              <a:rPr lang="en-US" sz="1600" kern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++’23, Minuet’24]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 not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leverage voxel data properties </a:t>
            </a:r>
          </a:p>
        </p:txBody>
      </p:sp>
      <p:cxnSp>
        <p:nvCxnSpPr>
          <p:cNvPr id="872" name="Straight Connector 871">
            <a:extLst>
              <a:ext uri="{FF2B5EF4-FFF2-40B4-BE49-F238E27FC236}">
                <a16:creationId xmlns:a16="http://schemas.microsoft.com/office/drawing/2014/main" id="{F80AF7D8-682B-2404-C1F4-6E9038B1E75D}"/>
              </a:ext>
            </a:extLst>
          </p:cNvPr>
          <p:cNvCxnSpPr>
            <a:cxnSpLocks/>
          </p:cNvCxnSpPr>
          <p:nvPr/>
        </p:nvCxnSpPr>
        <p:spPr>
          <a:xfrm>
            <a:off x="23103332" y="24224189"/>
            <a:ext cx="0" cy="5728671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4" name="Straight Connector 873">
            <a:extLst>
              <a:ext uri="{FF2B5EF4-FFF2-40B4-BE49-F238E27FC236}">
                <a16:creationId xmlns:a16="http://schemas.microsoft.com/office/drawing/2014/main" id="{12792EAC-9F58-495A-57D7-7E5AB8BB4201}"/>
              </a:ext>
            </a:extLst>
          </p:cNvPr>
          <p:cNvCxnSpPr>
            <a:cxnSpLocks/>
          </p:cNvCxnSpPr>
          <p:nvPr/>
        </p:nvCxnSpPr>
        <p:spPr>
          <a:xfrm>
            <a:off x="26774458" y="13935945"/>
            <a:ext cx="0" cy="9608861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0" name="Group 909">
            <a:extLst>
              <a:ext uri="{FF2B5EF4-FFF2-40B4-BE49-F238E27FC236}">
                <a16:creationId xmlns:a16="http://schemas.microsoft.com/office/drawing/2014/main" id="{83F783CA-EA9F-1C2A-E91E-8FC3FB100146}"/>
              </a:ext>
            </a:extLst>
          </p:cNvPr>
          <p:cNvGrpSpPr>
            <a:grpSpLocks noChangeAspect="1"/>
          </p:cNvGrpSpPr>
          <p:nvPr/>
        </p:nvGrpSpPr>
        <p:grpSpPr>
          <a:xfrm>
            <a:off x="34697372" y="19005693"/>
            <a:ext cx="7216523" cy="527649"/>
            <a:chOff x="-980267" y="2792530"/>
            <a:chExt cx="11212442" cy="819811"/>
          </a:xfrm>
        </p:grpSpPr>
        <p:grpSp>
          <p:nvGrpSpPr>
            <p:cNvPr id="911" name="Group 910">
              <a:extLst>
                <a:ext uri="{FF2B5EF4-FFF2-40B4-BE49-F238E27FC236}">
                  <a16:creationId xmlns:a16="http://schemas.microsoft.com/office/drawing/2014/main" id="{751F4F71-7F48-E142-F67A-95C9406C9F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980267" y="2792530"/>
              <a:ext cx="11212442" cy="819805"/>
              <a:chOff x="-1707739" y="4501922"/>
              <a:chExt cx="13708826" cy="1002332"/>
            </a:xfrm>
          </p:grpSpPr>
          <p:grpSp>
            <p:nvGrpSpPr>
              <p:cNvPr id="920" name="Group 919">
                <a:extLst>
                  <a:ext uri="{FF2B5EF4-FFF2-40B4-BE49-F238E27FC236}">
                    <a16:creationId xmlns:a16="http://schemas.microsoft.com/office/drawing/2014/main" id="{43F58782-8862-C304-BD3D-C367E98B6987}"/>
                  </a:ext>
                </a:extLst>
              </p:cNvPr>
              <p:cNvGrpSpPr/>
              <p:nvPr/>
            </p:nvGrpSpPr>
            <p:grpSpPr>
              <a:xfrm>
                <a:off x="-576207" y="4501922"/>
                <a:ext cx="12577294" cy="1002332"/>
                <a:chOff x="-576207" y="4336822"/>
                <a:chExt cx="12577294" cy="1002332"/>
              </a:xfrm>
            </p:grpSpPr>
            <p:grpSp>
              <p:nvGrpSpPr>
                <p:cNvPr id="922" name="Group 921">
                  <a:extLst>
                    <a:ext uri="{FF2B5EF4-FFF2-40B4-BE49-F238E27FC236}">
                      <a16:creationId xmlns:a16="http://schemas.microsoft.com/office/drawing/2014/main" id="{EE44D82F-0C66-61E2-2A3C-B8D99C78AE62}"/>
                    </a:ext>
                  </a:extLst>
                </p:cNvPr>
                <p:cNvGrpSpPr/>
                <p:nvPr/>
              </p:nvGrpSpPr>
              <p:grpSpPr>
                <a:xfrm>
                  <a:off x="-200994" y="4336822"/>
                  <a:ext cx="1479367" cy="1002332"/>
                  <a:chOff x="225070" y="2890157"/>
                  <a:chExt cx="1479367" cy="1002332"/>
                </a:xfrm>
              </p:grpSpPr>
              <p:sp>
                <p:nvSpPr>
                  <p:cNvPr id="945" name="Cube 944">
                    <a:extLst>
                      <a:ext uri="{FF2B5EF4-FFF2-40B4-BE49-F238E27FC236}">
                        <a16:creationId xmlns:a16="http://schemas.microsoft.com/office/drawing/2014/main" id="{21A7A891-C21A-D06A-DDE1-8B05DA6BC9F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25070" y="2890157"/>
                    <a:ext cx="1479364" cy="1002332"/>
                  </a:xfrm>
                  <a:prstGeom prst="cube">
                    <a:avLst>
                      <a:gd name="adj" fmla="val 18617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28575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8363" rIns="0" rtlCol="0" anchor="ctr"/>
                  <a:lstStyle/>
                  <a:p>
                    <a:pPr algn="ctr"/>
                    <a:endParaRPr lang="en-GR" sz="980" dirty="0">
                      <a:latin typeface="Poppins" panose="00000500000000000000" pitchFamily="2" charset="0"/>
                      <a:cs typeface="Poppins" panose="00000500000000000000" pitchFamily="2" charset="0"/>
                    </a:endParaRPr>
                  </a:p>
                </p:txBody>
              </p:sp>
              <p:sp>
                <p:nvSpPr>
                  <p:cNvPr id="946" name="TextBox 945">
                    <a:extLst>
                      <a:ext uri="{FF2B5EF4-FFF2-40B4-BE49-F238E27FC236}">
                        <a16:creationId xmlns:a16="http://schemas.microsoft.com/office/drawing/2014/main" id="{95DCA058-C96B-15CE-0642-F78E7A6F1665}"/>
                      </a:ext>
                    </a:extLst>
                  </p:cNvPr>
                  <p:cNvSpPr txBox="1"/>
                  <p:nvPr/>
                </p:nvSpPr>
                <p:spPr>
                  <a:xfrm>
                    <a:off x="435703" y="3129716"/>
                    <a:ext cx="1268734" cy="380031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lIns="78363" rIns="0" rtlCol="0">
                    <a:spAutoFit/>
                  </a:bodyPr>
                  <a:lstStyle/>
                  <a:p>
                    <a:r>
                      <a:rPr lang="en-US" sz="700" b="1" dirty="0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Mapping</a:t>
                    </a:r>
                    <a:endParaRPr lang="en-US" sz="900" b="1" dirty="0">
                      <a:latin typeface="Poppins" panose="00000500000000000000" pitchFamily="2" charset="0"/>
                      <a:cs typeface="Poppins" panose="00000500000000000000" pitchFamily="2" charset="0"/>
                    </a:endParaRPr>
                  </a:p>
                </p:txBody>
              </p:sp>
            </p:grpSp>
            <p:grpSp>
              <p:nvGrpSpPr>
                <p:cNvPr id="923" name="Group 922">
                  <a:extLst>
                    <a:ext uri="{FF2B5EF4-FFF2-40B4-BE49-F238E27FC236}">
                      <a16:creationId xmlns:a16="http://schemas.microsoft.com/office/drawing/2014/main" id="{197A154E-CBD3-F796-80A1-9566671D4B01}"/>
                    </a:ext>
                  </a:extLst>
                </p:cNvPr>
                <p:cNvGrpSpPr/>
                <p:nvPr/>
              </p:nvGrpSpPr>
              <p:grpSpPr>
                <a:xfrm>
                  <a:off x="3260250" y="4336822"/>
                  <a:ext cx="1540733" cy="1002332"/>
                  <a:chOff x="1949634" y="2890157"/>
                  <a:chExt cx="1540733" cy="1002332"/>
                </a:xfrm>
              </p:grpSpPr>
              <p:sp>
                <p:nvSpPr>
                  <p:cNvPr id="943" name="Cube 942">
                    <a:extLst>
                      <a:ext uri="{FF2B5EF4-FFF2-40B4-BE49-F238E27FC236}">
                        <a16:creationId xmlns:a16="http://schemas.microsoft.com/office/drawing/2014/main" id="{23AC3BE5-7E22-3892-A673-1CF9DBCC648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949634" y="2890157"/>
                    <a:ext cx="1479365" cy="1002332"/>
                  </a:xfrm>
                  <a:prstGeom prst="cube">
                    <a:avLst>
                      <a:gd name="adj" fmla="val 18617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1270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8363" rIns="0" rtlCol="0" anchor="ctr"/>
                  <a:lstStyle/>
                  <a:p>
                    <a:pPr algn="ctr"/>
                    <a:endParaRPr lang="en-GR" sz="980" dirty="0">
                      <a:latin typeface="Poppins" panose="00000500000000000000" pitchFamily="2" charset="0"/>
                      <a:cs typeface="Poppins" panose="00000500000000000000" pitchFamily="2" charset="0"/>
                    </a:endParaRPr>
                  </a:p>
                </p:txBody>
              </p:sp>
              <p:sp>
                <p:nvSpPr>
                  <p:cNvPr id="944" name="TextBox 943">
                    <a:extLst>
                      <a:ext uri="{FF2B5EF4-FFF2-40B4-BE49-F238E27FC236}">
                        <a16:creationId xmlns:a16="http://schemas.microsoft.com/office/drawing/2014/main" id="{A700F3E1-E2A6-BFBC-F3EE-BC9F952C7AF2}"/>
                      </a:ext>
                    </a:extLst>
                  </p:cNvPr>
                  <p:cNvSpPr txBox="1"/>
                  <p:nvPr/>
                </p:nvSpPr>
                <p:spPr>
                  <a:xfrm>
                    <a:off x="2036778" y="3042861"/>
                    <a:ext cx="1453589" cy="584663"/>
                  </a:xfrm>
                  <a:prstGeom prst="rect">
                    <a:avLst/>
                  </a:prstGeom>
                  <a:noFill/>
                </p:spPr>
                <p:txBody>
                  <a:bodyPr wrap="square" lIns="78363" rIns="0" rtlCol="0">
                    <a:spAutoFit/>
                  </a:bodyPr>
                  <a:lstStyle/>
                  <a:p>
                    <a:r>
                      <a:rPr lang="en-US" sz="700" b="1" dirty="0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Batch</a:t>
                    </a:r>
                  </a:p>
                  <a:p>
                    <a:r>
                      <a:rPr lang="en-US" sz="700" b="1" dirty="0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Normalization</a:t>
                    </a:r>
                  </a:p>
                </p:txBody>
              </p:sp>
            </p:grpSp>
            <p:grpSp>
              <p:nvGrpSpPr>
                <p:cNvPr id="924" name="Group 923">
                  <a:extLst>
                    <a:ext uri="{FF2B5EF4-FFF2-40B4-BE49-F238E27FC236}">
                      <a16:creationId xmlns:a16="http://schemas.microsoft.com/office/drawing/2014/main" id="{4FC03196-B768-9311-7F4E-30505A54DC9B}"/>
                    </a:ext>
                  </a:extLst>
                </p:cNvPr>
                <p:cNvGrpSpPr/>
                <p:nvPr/>
              </p:nvGrpSpPr>
              <p:grpSpPr>
                <a:xfrm>
                  <a:off x="4996930" y="4336822"/>
                  <a:ext cx="1479365" cy="1002332"/>
                  <a:chOff x="1949634" y="2890157"/>
                  <a:chExt cx="1479365" cy="1002332"/>
                </a:xfrm>
              </p:grpSpPr>
              <p:sp>
                <p:nvSpPr>
                  <p:cNvPr id="941" name="Cube 940">
                    <a:extLst>
                      <a:ext uri="{FF2B5EF4-FFF2-40B4-BE49-F238E27FC236}">
                        <a16:creationId xmlns:a16="http://schemas.microsoft.com/office/drawing/2014/main" id="{21554050-3380-9968-C0E8-FDDDDA7812E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949634" y="2890157"/>
                    <a:ext cx="1479365" cy="1002332"/>
                  </a:xfrm>
                  <a:prstGeom prst="cube">
                    <a:avLst>
                      <a:gd name="adj" fmla="val 1861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8363" rIns="0" rtlCol="0" anchor="ctr"/>
                  <a:lstStyle/>
                  <a:p>
                    <a:pPr algn="ctr"/>
                    <a:endParaRPr lang="en-GR" sz="980">
                      <a:latin typeface="Poppins" panose="00000500000000000000" pitchFamily="2" charset="0"/>
                      <a:cs typeface="Poppins" panose="00000500000000000000" pitchFamily="2" charset="0"/>
                    </a:endParaRPr>
                  </a:p>
                </p:txBody>
              </p:sp>
              <p:sp>
                <p:nvSpPr>
                  <p:cNvPr id="942" name="TextBox 941">
                    <a:extLst>
                      <a:ext uri="{FF2B5EF4-FFF2-40B4-BE49-F238E27FC236}">
                        <a16:creationId xmlns:a16="http://schemas.microsoft.com/office/drawing/2014/main" id="{5BAB63EB-20C7-C3C7-7E3E-D5AEB94FC15F}"/>
                      </a:ext>
                    </a:extLst>
                  </p:cNvPr>
                  <p:cNvSpPr txBox="1"/>
                  <p:nvPr/>
                </p:nvSpPr>
                <p:spPr>
                  <a:xfrm>
                    <a:off x="2160265" y="3042861"/>
                    <a:ext cx="1268734" cy="584663"/>
                  </a:xfrm>
                  <a:prstGeom prst="rect">
                    <a:avLst/>
                  </a:prstGeom>
                  <a:noFill/>
                </p:spPr>
                <p:txBody>
                  <a:bodyPr wrap="square" lIns="78363" rIns="0" rtlCol="0">
                    <a:spAutoFit/>
                  </a:bodyPr>
                  <a:lstStyle/>
                  <a:p>
                    <a:r>
                      <a:rPr lang="en-US" sz="700" b="1" dirty="0" err="1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ReLU</a:t>
                    </a:r>
                    <a:endParaRPr lang="en-US" sz="700" b="1" dirty="0">
                      <a:latin typeface="Poppins" panose="00000500000000000000" pitchFamily="2" charset="0"/>
                      <a:cs typeface="Poppins" panose="00000500000000000000" pitchFamily="2" charset="0"/>
                    </a:endParaRPr>
                  </a:p>
                  <a:p>
                    <a:r>
                      <a:rPr lang="en-US" sz="700" b="1" dirty="0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Activation</a:t>
                    </a:r>
                  </a:p>
                </p:txBody>
              </p:sp>
            </p:grpSp>
            <p:grpSp>
              <p:nvGrpSpPr>
                <p:cNvPr id="925" name="Group 924">
                  <a:extLst>
                    <a:ext uri="{FF2B5EF4-FFF2-40B4-BE49-F238E27FC236}">
                      <a16:creationId xmlns:a16="http://schemas.microsoft.com/office/drawing/2014/main" id="{BDDB768C-AFCC-506B-D7AF-4C008383F6E5}"/>
                    </a:ext>
                  </a:extLst>
                </p:cNvPr>
                <p:cNvGrpSpPr/>
                <p:nvPr/>
              </p:nvGrpSpPr>
              <p:grpSpPr>
                <a:xfrm>
                  <a:off x="10278095" y="4336822"/>
                  <a:ext cx="1610117" cy="1002332"/>
                  <a:chOff x="3757439" y="2890157"/>
                  <a:chExt cx="1610117" cy="1002332"/>
                </a:xfrm>
              </p:grpSpPr>
              <p:sp>
                <p:nvSpPr>
                  <p:cNvPr id="939" name="Cube 938">
                    <a:extLst>
                      <a:ext uri="{FF2B5EF4-FFF2-40B4-BE49-F238E27FC236}">
                        <a16:creationId xmlns:a16="http://schemas.microsoft.com/office/drawing/2014/main" id="{591A5E52-F17B-EEFC-0B48-26B35299A03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757439" y="2890157"/>
                    <a:ext cx="1479367" cy="1002332"/>
                  </a:xfrm>
                  <a:prstGeom prst="cube">
                    <a:avLst>
                      <a:gd name="adj" fmla="val 18617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1270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8363" rIns="0" rtlCol="0" anchor="ctr"/>
                  <a:lstStyle/>
                  <a:p>
                    <a:pPr algn="ctr"/>
                    <a:endParaRPr lang="en-GR" sz="980">
                      <a:latin typeface="Poppins" panose="00000500000000000000" pitchFamily="2" charset="0"/>
                      <a:cs typeface="Poppins" panose="00000500000000000000" pitchFamily="2" charset="0"/>
                    </a:endParaRPr>
                  </a:p>
                </p:txBody>
              </p:sp>
              <p:sp>
                <p:nvSpPr>
                  <p:cNvPr id="940" name="TextBox 939">
                    <a:extLst>
                      <a:ext uri="{FF2B5EF4-FFF2-40B4-BE49-F238E27FC236}">
                        <a16:creationId xmlns:a16="http://schemas.microsoft.com/office/drawing/2014/main" id="{B5540EA5-9C38-17D7-2743-A6AD00161047}"/>
                      </a:ext>
                    </a:extLst>
                  </p:cNvPr>
                  <p:cNvSpPr txBox="1"/>
                  <p:nvPr/>
                </p:nvSpPr>
                <p:spPr>
                  <a:xfrm>
                    <a:off x="3873534" y="3042861"/>
                    <a:ext cx="1494022" cy="584663"/>
                  </a:xfrm>
                  <a:prstGeom prst="rect">
                    <a:avLst/>
                  </a:prstGeom>
                  <a:noFill/>
                </p:spPr>
                <p:txBody>
                  <a:bodyPr wrap="square" lIns="78363" rIns="0" rtlCol="0">
                    <a:spAutoFit/>
                  </a:bodyPr>
                  <a:lstStyle/>
                  <a:p>
                    <a:r>
                      <a:rPr lang="en-US" sz="700" b="1" dirty="0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Batch</a:t>
                    </a:r>
                  </a:p>
                  <a:p>
                    <a:r>
                      <a:rPr lang="en-US" sz="700" b="1" dirty="0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Normalization</a:t>
                    </a:r>
                  </a:p>
                </p:txBody>
              </p:sp>
            </p:grpSp>
            <p:sp>
              <p:nvSpPr>
                <p:cNvPr id="926" name="TextBox 925">
                  <a:extLst>
                    <a:ext uri="{FF2B5EF4-FFF2-40B4-BE49-F238E27FC236}">
                      <a16:creationId xmlns:a16="http://schemas.microsoft.com/office/drawing/2014/main" id="{4D699DAC-EE10-C040-1DEB-FDBE288C25DD}"/>
                    </a:ext>
                  </a:extLst>
                </p:cNvPr>
                <p:cNvSpPr txBox="1"/>
                <p:nvPr/>
              </p:nvSpPr>
              <p:spPr>
                <a:xfrm>
                  <a:off x="11641031" y="4667804"/>
                  <a:ext cx="360056" cy="563521"/>
                </a:xfrm>
                <a:prstGeom prst="rect">
                  <a:avLst/>
                </a:prstGeom>
                <a:noFill/>
              </p:spPr>
              <p:txBody>
                <a:bodyPr wrap="square" lIns="78363" rIns="0" rtlCol="0">
                  <a:spAutoFit/>
                </a:bodyPr>
                <a:lstStyle/>
                <a:p>
                  <a:r>
                    <a:rPr lang="en-US" sz="1143" b="1" dirty="0">
                      <a:latin typeface="Poppins" panose="00000500000000000000" pitchFamily="2" charset="0"/>
                      <a:cs typeface="Poppins" panose="00000500000000000000" pitchFamily="2" charset="0"/>
                    </a:rPr>
                    <a:t>…</a:t>
                  </a:r>
                </a:p>
              </p:txBody>
            </p:sp>
            <p:cxnSp>
              <p:nvCxnSpPr>
                <p:cNvPr id="927" name="Straight Arrow Connector 926">
                  <a:extLst>
                    <a:ext uri="{FF2B5EF4-FFF2-40B4-BE49-F238E27FC236}">
                      <a16:creationId xmlns:a16="http://schemas.microsoft.com/office/drawing/2014/main" id="{ABB5584C-4BD2-6A9B-2735-493C5AA245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76207" y="4923121"/>
                  <a:ext cx="360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Straight Arrow Connector 927">
                  <a:extLst>
                    <a:ext uri="{FF2B5EF4-FFF2-40B4-BE49-F238E27FC236}">
                      <a16:creationId xmlns:a16="http://schemas.microsoft.com/office/drawing/2014/main" id="{066D3FD7-2C44-41EA-80E2-956208F6A3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14843" y="4837995"/>
                  <a:ext cx="251999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Arrow Connector 928">
                  <a:extLst>
                    <a:ext uri="{FF2B5EF4-FFF2-40B4-BE49-F238E27FC236}">
                      <a16:creationId xmlns:a16="http://schemas.microsoft.com/office/drawing/2014/main" id="{60753C36-BACD-5BDD-7B63-C1721DF18F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51123" y="4837995"/>
                  <a:ext cx="251999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Straight Arrow Connector 929">
                  <a:extLst>
                    <a:ext uri="{FF2B5EF4-FFF2-40B4-BE49-F238E27FC236}">
                      <a16:creationId xmlns:a16="http://schemas.microsoft.com/office/drawing/2014/main" id="{5E28A4A9-2C86-9B58-E3D4-0F587E481B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87404" y="4837995"/>
                  <a:ext cx="251999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Arrow Connector 930">
                  <a:extLst>
                    <a:ext uri="{FF2B5EF4-FFF2-40B4-BE49-F238E27FC236}">
                      <a16:creationId xmlns:a16="http://schemas.microsoft.com/office/drawing/2014/main" id="{BDC5A772-7BC1-83D4-4A6B-C27C5779B7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38152" y="4837995"/>
                  <a:ext cx="251999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33" name="Group 932">
                  <a:extLst>
                    <a:ext uri="{FF2B5EF4-FFF2-40B4-BE49-F238E27FC236}">
                      <a16:creationId xmlns:a16="http://schemas.microsoft.com/office/drawing/2014/main" id="{416F2C5B-8726-D24A-2E68-9FFE1B7F4425}"/>
                    </a:ext>
                  </a:extLst>
                </p:cNvPr>
                <p:cNvGrpSpPr/>
                <p:nvPr/>
              </p:nvGrpSpPr>
              <p:grpSpPr>
                <a:xfrm>
                  <a:off x="6771186" y="4336822"/>
                  <a:ext cx="1479365" cy="1002332"/>
                  <a:chOff x="1949634" y="2890157"/>
                  <a:chExt cx="1479365" cy="1002332"/>
                </a:xfrm>
              </p:grpSpPr>
              <p:sp>
                <p:nvSpPr>
                  <p:cNvPr id="937" name="Cube 936">
                    <a:extLst>
                      <a:ext uri="{FF2B5EF4-FFF2-40B4-BE49-F238E27FC236}">
                        <a16:creationId xmlns:a16="http://schemas.microsoft.com/office/drawing/2014/main" id="{0E9AA3EA-4FB4-1BB7-98FF-439DBDEDCA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949634" y="2890157"/>
                    <a:ext cx="1479365" cy="1002332"/>
                  </a:xfrm>
                  <a:prstGeom prst="cube">
                    <a:avLst>
                      <a:gd name="adj" fmla="val 18617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28575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8363" rIns="0" rtlCol="0" anchor="ctr"/>
                  <a:lstStyle/>
                  <a:p>
                    <a:pPr algn="ctr"/>
                    <a:endParaRPr lang="en-GR" sz="980" dirty="0">
                      <a:latin typeface="Poppins" panose="00000500000000000000" pitchFamily="2" charset="0"/>
                      <a:cs typeface="Poppins" panose="00000500000000000000" pitchFamily="2" charset="0"/>
                    </a:endParaRPr>
                  </a:p>
                </p:txBody>
              </p:sp>
              <p:sp>
                <p:nvSpPr>
                  <p:cNvPr id="938" name="TextBox 937">
                    <a:extLst>
                      <a:ext uri="{FF2B5EF4-FFF2-40B4-BE49-F238E27FC236}">
                        <a16:creationId xmlns:a16="http://schemas.microsoft.com/office/drawing/2014/main" id="{2C5FC593-33CE-BB86-5A5A-1DB361C6DEE3}"/>
                      </a:ext>
                    </a:extLst>
                  </p:cNvPr>
                  <p:cNvSpPr txBox="1"/>
                  <p:nvPr/>
                </p:nvSpPr>
                <p:spPr>
                  <a:xfrm>
                    <a:off x="2160265" y="3129716"/>
                    <a:ext cx="1268734" cy="380031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lIns="78363" rIns="0" rtlCol="0">
                    <a:spAutoFit/>
                  </a:bodyPr>
                  <a:lstStyle/>
                  <a:p>
                    <a:r>
                      <a:rPr lang="en-US" sz="700" b="1" dirty="0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Mapping</a:t>
                    </a:r>
                  </a:p>
                </p:txBody>
              </p:sp>
            </p:grpSp>
          </p:grpSp>
          <p:pic>
            <p:nvPicPr>
              <p:cNvPr id="921" name="Picture 920">
                <a:extLst>
                  <a:ext uri="{FF2B5EF4-FFF2-40B4-BE49-F238E27FC236}">
                    <a16:creationId xmlns:a16="http://schemas.microsoft.com/office/drawing/2014/main" id="{A461BF11-148D-DB58-ECA2-19BFCB92F2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494" t="6724" r="10380" b="10364"/>
              <a:stretch/>
            </p:blipFill>
            <p:spPr>
              <a:xfrm>
                <a:off x="-1707739" y="4651113"/>
                <a:ext cx="1211856" cy="846563"/>
              </a:xfrm>
              <a:prstGeom prst="rect">
                <a:avLst/>
              </a:prstGeom>
            </p:spPr>
          </p:pic>
        </p:grpSp>
        <p:grpSp>
          <p:nvGrpSpPr>
            <p:cNvPr id="912" name="Group 911">
              <a:extLst>
                <a:ext uri="{FF2B5EF4-FFF2-40B4-BE49-F238E27FC236}">
                  <a16:creationId xmlns:a16="http://schemas.microsoft.com/office/drawing/2014/main" id="{9DD7850F-E112-08DF-2690-DFA891DBA126}"/>
                </a:ext>
              </a:extLst>
            </p:cNvPr>
            <p:cNvGrpSpPr/>
            <p:nvPr/>
          </p:nvGrpSpPr>
          <p:grpSpPr>
            <a:xfrm>
              <a:off x="1662618" y="2792535"/>
              <a:ext cx="1252175" cy="819806"/>
              <a:chOff x="2014188" y="3903115"/>
              <a:chExt cx="1252175" cy="819806"/>
            </a:xfrm>
          </p:grpSpPr>
          <p:sp>
            <p:nvSpPr>
              <p:cNvPr id="918" name="Cube 917">
                <a:extLst>
                  <a:ext uri="{FF2B5EF4-FFF2-40B4-BE49-F238E27FC236}">
                    <a16:creationId xmlns:a16="http://schemas.microsoft.com/office/drawing/2014/main" id="{D5716A33-90C5-714F-F41F-4B0BF042B3A0}"/>
                  </a:ext>
                </a:extLst>
              </p:cNvPr>
              <p:cNvSpPr/>
              <p:nvPr/>
            </p:nvSpPr>
            <p:spPr>
              <a:xfrm rot="10800000">
                <a:off x="2014188" y="3903115"/>
                <a:ext cx="1209971" cy="819806"/>
              </a:xfrm>
              <a:prstGeom prst="cube">
                <a:avLst>
                  <a:gd name="adj" fmla="val 1861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8363" rIns="0" rtlCol="0" anchor="ctr"/>
              <a:lstStyle/>
              <a:p>
                <a:pPr algn="ctr"/>
                <a:endParaRPr lang="en-GR" sz="98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919" name="TextBox 918">
                <a:extLst>
                  <a:ext uri="{FF2B5EF4-FFF2-40B4-BE49-F238E27FC236}">
                    <a16:creationId xmlns:a16="http://schemas.microsoft.com/office/drawing/2014/main" id="{352075DF-20A4-C690-E838-AD4056C503C7}"/>
                  </a:ext>
                </a:extLst>
              </p:cNvPr>
              <p:cNvSpPr txBox="1"/>
              <p:nvPr/>
            </p:nvSpPr>
            <p:spPr>
              <a:xfrm>
                <a:off x="2113393" y="4028006"/>
                <a:ext cx="1152970" cy="47819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78363" rIns="0" rtlCol="0">
                <a:spAutoFit/>
              </a:bodyPr>
              <a:lstStyle/>
              <a:p>
                <a:r>
                  <a:rPr lang="en-US" sz="700" b="1" dirty="0">
                    <a:latin typeface="Poppins" panose="00000500000000000000" pitchFamily="2" charset="0"/>
                    <a:cs typeface="Poppins" panose="00000500000000000000" pitchFamily="2" charset="0"/>
                  </a:rPr>
                  <a:t>Feature</a:t>
                </a:r>
                <a:br>
                  <a:rPr lang="en-US" sz="700" b="1" dirty="0">
                    <a:latin typeface="Poppins" panose="00000500000000000000" pitchFamily="2" charset="0"/>
                    <a:cs typeface="Poppins" panose="00000500000000000000" pitchFamily="2" charset="0"/>
                  </a:rPr>
                </a:br>
                <a:r>
                  <a:rPr lang="en-US" sz="700" b="1" dirty="0">
                    <a:latin typeface="Poppins" panose="00000500000000000000" pitchFamily="2" charset="0"/>
                    <a:cs typeface="Poppins" panose="00000500000000000000" pitchFamily="2" charset="0"/>
                  </a:rPr>
                  <a:t>Computation</a:t>
                </a:r>
              </a:p>
            </p:txBody>
          </p:sp>
        </p:grpSp>
        <p:grpSp>
          <p:nvGrpSpPr>
            <p:cNvPr id="913" name="Group 912">
              <a:extLst>
                <a:ext uri="{FF2B5EF4-FFF2-40B4-BE49-F238E27FC236}">
                  <a16:creationId xmlns:a16="http://schemas.microsoft.com/office/drawing/2014/main" id="{271FC9C9-9568-CA84-3A71-5CB49003E433}"/>
                </a:ext>
              </a:extLst>
            </p:cNvPr>
            <p:cNvGrpSpPr/>
            <p:nvPr/>
          </p:nvGrpSpPr>
          <p:grpSpPr>
            <a:xfrm>
              <a:off x="7380220" y="2792535"/>
              <a:ext cx="1307537" cy="819806"/>
              <a:chOff x="2014188" y="3903115"/>
              <a:chExt cx="1307537" cy="819806"/>
            </a:xfrm>
          </p:grpSpPr>
          <p:sp>
            <p:nvSpPr>
              <p:cNvPr id="916" name="Cube 915">
                <a:extLst>
                  <a:ext uri="{FF2B5EF4-FFF2-40B4-BE49-F238E27FC236}">
                    <a16:creationId xmlns:a16="http://schemas.microsoft.com/office/drawing/2014/main" id="{DEFA16C7-41AA-3A8F-0F2A-C95554A3F136}"/>
                  </a:ext>
                </a:extLst>
              </p:cNvPr>
              <p:cNvSpPr/>
              <p:nvPr/>
            </p:nvSpPr>
            <p:spPr>
              <a:xfrm rot="10800000">
                <a:off x="2014188" y="3903115"/>
                <a:ext cx="1209971" cy="819806"/>
              </a:xfrm>
              <a:prstGeom prst="cube">
                <a:avLst>
                  <a:gd name="adj" fmla="val 1861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8363" rIns="0" rtlCol="0" anchor="ctr"/>
              <a:lstStyle/>
              <a:p>
                <a:pPr algn="ctr"/>
                <a:endParaRPr lang="en-GR" sz="98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917" name="TextBox 916">
                <a:extLst>
                  <a:ext uri="{FF2B5EF4-FFF2-40B4-BE49-F238E27FC236}">
                    <a16:creationId xmlns:a16="http://schemas.microsoft.com/office/drawing/2014/main" id="{996EAA95-5AF6-0B96-7960-F0EB6ABF8F29}"/>
                  </a:ext>
                </a:extLst>
              </p:cNvPr>
              <p:cNvSpPr txBox="1"/>
              <p:nvPr/>
            </p:nvSpPr>
            <p:spPr>
              <a:xfrm>
                <a:off x="2113393" y="4028006"/>
                <a:ext cx="1208332" cy="47819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78363" rIns="0" rtlCol="0">
                <a:spAutoFit/>
              </a:bodyPr>
              <a:lstStyle/>
              <a:p>
                <a:r>
                  <a:rPr lang="en-US" sz="700" b="1" dirty="0">
                    <a:latin typeface="Poppins" panose="00000500000000000000" pitchFamily="2" charset="0"/>
                    <a:cs typeface="Poppins" panose="00000500000000000000" pitchFamily="2" charset="0"/>
                  </a:rPr>
                  <a:t>Feature</a:t>
                </a:r>
                <a:br>
                  <a:rPr lang="en-US" sz="700" b="1" dirty="0">
                    <a:latin typeface="Poppins" panose="00000500000000000000" pitchFamily="2" charset="0"/>
                    <a:cs typeface="Poppins" panose="00000500000000000000" pitchFamily="2" charset="0"/>
                  </a:rPr>
                </a:br>
                <a:r>
                  <a:rPr lang="en-US" sz="700" b="1" dirty="0">
                    <a:latin typeface="Poppins" panose="00000500000000000000" pitchFamily="2" charset="0"/>
                    <a:cs typeface="Poppins" panose="00000500000000000000" pitchFamily="2" charset="0"/>
                  </a:rPr>
                  <a:t>Computation</a:t>
                </a:r>
              </a:p>
            </p:txBody>
          </p:sp>
        </p:grpSp>
        <p:cxnSp>
          <p:nvCxnSpPr>
            <p:cNvPr id="914" name="Straight Arrow Connector 913">
              <a:extLst>
                <a:ext uri="{FF2B5EF4-FFF2-40B4-BE49-F238E27FC236}">
                  <a16:creationId xmlns:a16="http://schemas.microsoft.com/office/drawing/2014/main" id="{ECBE5E02-872D-2875-3A45-703052E21E09}"/>
                </a:ext>
              </a:extLst>
            </p:cNvPr>
            <p:cNvCxnSpPr>
              <a:cxnSpLocks/>
            </p:cNvCxnSpPr>
            <p:nvPr/>
          </p:nvCxnSpPr>
          <p:spPr>
            <a:xfrm>
              <a:off x="8616829" y="3202438"/>
              <a:ext cx="20611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5" name="Straight Arrow Connector 914">
              <a:extLst>
                <a:ext uri="{FF2B5EF4-FFF2-40B4-BE49-F238E27FC236}">
                  <a16:creationId xmlns:a16="http://schemas.microsoft.com/office/drawing/2014/main" id="{47956375-0E68-8ABC-41FC-AA0923A3640B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69" y="3202438"/>
              <a:ext cx="20611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7" name="Group 946">
            <a:extLst>
              <a:ext uri="{FF2B5EF4-FFF2-40B4-BE49-F238E27FC236}">
                <a16:creationId xmlns:a16="http://schemas.microsoft.com/office/drawing/2014/main" id="{380C0807-D6ED-73CF-2939-5F4F0EC97A95}"/>
              </a:ext>
            </a:extLst>
          </p:cNvPr>
          <p:cNvGrpSpPr/>
          <p:nvPr/>
        </p:nvGrpSpPr>
        <p:grpSpPr>
          <a:xfrm>
            <a:off x="36269297" y="21164476"/>
            <a:ext cx="3258359" cy="848963"/>
            <a:chOff x="2389772" y="4413028"/>
            <a:chExt cx="4816816" cy="1255018"/>
          </a:xfrm>
        </p:grpSpPr>
        <p:cxnSp>
          <p:nvCxnSpPr>
            <p:cNvPr id="948" name="Connector: Curved 160">
              <a:extLst>
                <a:ext uri="{FF2B5EF4-FFF2-40B4-BE49-F238E27FC236}">
                  <a16:creationId xmlns:a16="http://schemas.microsoft.com/office/drawing/2014/main" id="{15AE077A-1013-1551-679C-4B87A0971E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4584" y="5398210"/>
              <a:ext cx="4772004" cy="269836"/>
            </a:xfrm>
            <a:prstGeom prst="curved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Connector: Curved 163">
              <a:extLst>
                <a:ext uri="{FF2B5EF4-FFF2-40B4-BE49-F238E27FC236}">
                  <a16:creationId xmlns:a16="http://schemas.microsoft.com/office/drawing/2014/main" id="{44F84600-3ED8-5F96-474B-5EA05153AB40}"/>
                </a:ext>
              </a:extLst>
            </p:cNvPr>
            <p:cNvCxnSpPr>
              <a:cxnSpLocks/>
            </p:cNvCxnSpPr>
            <p:nvPr/>
          </p:nvCxnSpPr>
          <p:spPr>
            <a:xfrm>
              <a:off x="2389772" y="4413028"/>
              <a:ext cx="822969" cy="146684"/>
            </a:xfrm>
            <a:prstGeom prst="curved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0" name="Group 949">
            <a:extLst>
              <a:ext uri="{FF2B5EF4-FFF2-40B4-BE49-F238E27FC236}">
                <a16:creationId xmlns:a16="http://schemas.microsoft.com/office/drawing/2014/main" id="{6D3C50DD-FE12-3B35-5F8A-D33E9D227C62}"/>
              </a:ext>
            </a:extLst>
          </p:cNvPr>
          <p:cNvGrpSpPr/>
          <p:nvPr/>
        </p:nvGrpSpPr>
        <p:grpSpPr>
          <a:xfrm>
            <a:off x="34710258" y="21033887"/>
            <a:ext cx="6277646" cy="1108335"/>
            <a:chOff x="85050" y="4219975"/>
            <a:chExt cx="9280214" cy="1638447"/>
          </a:xfrm>
        </p:grpSpPr>
        <p:grpSp>
          <p:nvGrpSpPr>
            <p:cNvPr id="951" name="Group 950">
              <a:extLst>
                <a:ext uri="{FF2B5EF4-FFF2-40B4-BE49-F238E27FC236}">
                  <a16:creationId xmlns:a16="http://schemas.microsoft.com/office/drawing/2014/main" id="{DC226767-EEBA-4F6B-2D64-448E64B9B4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050" y="4219975"/>
              <a:ext cx="9280214" cy="1638447"/>
              <a:chOff x="-960245" y="2415705"/>
              <a:chExt cx="9753695" cy="1722027"/>
            </a:xfrm>
          </p:grpSpPr>
          <p:grpSp>
            <p:nvGrpSpPr>
              <p:cNvPr id="953" name="Group 952">
                <a:extLst>
                  <a:ext uri="{FF2B5EF4-FFF2-40B4-BE49-F238E27FC236}">
                    <a16:creationId xmlns:a16="http://schemas.microsoft.com/office/drawing/2014/main" id="{74871881-0AA0-E3A0-413F-CA5B3DE4ED0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960245" y="2415705"/>
                <a:ext cx="9753695" cy="1722027"/>
                <a:chOff x="-1683259" y="4041193"/>
                <a:chExt cx="11925302" cy="2105428"/>
              </a:xfrm>
            </p:grpSpPr>
            <p:pic>
              <p:nvPicPr>
                <p:cNvPr id="962" name="Picture 961">
                  <a:extLst>
                    <a:ext uri="{FF2B5EF4-FFF2-40B4-BE49-F238E27FC236}">
                      <a16:creationId xmlns:a16="http://schemas.microsoft.com/office/drawing/2014/main" id="{511A1C50-7ADF-A857-50D0-F80D11FF8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0494" t="6724" r="10380" b="10364"/>
                <a:stretch/>
              </p:blipFill>
              <p:spPr>
                <a:xfrm>
                  <a:off x="-1683259" y="4712312"/>
                  <a:ext cx="1211857" cy="846564"/>
                </a:xfrm>
                <a:prstGeom prst="rect">
                  <a:avLst/>
                </a:prstGeom>
              </p:spPr>
            </p:pic>
            <p:grpSp>
              <p:nvGrpSpPr>
                <p:cNvPr id="963" name="Group 962">
                  <a:extLst>
                    <a:ext uri="{FF2B5EF4-FFF2-40B4-BE49-F238E27FC236}">
                      <a16:creationId xmlns:a16="http://schemas.microsoft.com/office/drawing/2014/main" id="{1D78CB3C-9FC7-F848-5E48-3A7C91DD5DD3}"/>
                    </a:ext>
                  </a:extLst>
                </p:cNvPr>
                <p:cNvGrpSpPr/>
                <p:nvPr/>
              </p:nvGrpSpPr>
              <p:grpSpPr>
                <a:xfrm>
                  <a:off x="-645649" y="4041193"/>
                  <a:ext cx="10887692" cy="2105428"/>
                  <a:chOff x="-645649" y="3876093"/>
                  <a:chExt cx="10887692" cy="2105428"/>
                </a:xfrm>
              </p:grpSpPr>
              <p:grpSp>
                <p:nvGrpSpPr>
                  <p:cNvPr id="964" name="Group 963">
                    <a:extLst>
                      <a:ext uri="{FF2B5EF4-FFF2-40B4-BE49-F238E27FC236}">
                        <a16:creationId xmlns:a16="http://schemas.microsoft.com/office/drawing/2014/main" id="{884733AF-47C7-5777-2228-B955DEA19FD6}"/>
                      </a:ext>
                    </a:extLst>
                  </p:cNvPr>
                  <p:cNvGrpSpPr/>
                  <p:nvPr/>
                </p:nvGrpSpPr>
                <p:grpSpPr>
                  <a:xfrm>
                    <a:off x="-200999" y="3876093"/>
                    <a:ext cx="1479367" cy="1002332"/>
                    <a:chOff x="225065" y="2429428"/>
                    <a:chExt cx="1479367" cy="1002332"/>
                  </a:xfrm>
                </p:grpSpPr>
                <p:sp>
                  <p:nvSpPr>
                    <p:cNvPr id="986" name="Cube 985">
                      <a:extLst>
                        <a:ext uri="{FF2B5EF4-FFF2-40B4-BE49-F238E27FC236}">
                          <a16:creationId xmlns:a16="http://schemas.microsoft.com/office/drawing/2014/main" id="{E46FDBDB-04A0-F8D0-337B-4C0223C450D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25065" y="2429428"/>
                      <a:ext cx="1479364" cy="1002332"/>
                    </a:xfrm>
                    <a:prstGeom prst="cube">
                      <a:avLst>
                        <a:gd name="adj" fmla="val 186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28575"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8363" rIns="0" rtlCol="0" anchor="ctr"/>
                    <a:lstStyle/>
                    <a:p>
                      <a:pPr algn="ctr"/>
                      <a:endParaRPr lang="en-GR" sz="98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p:txBody>
                </p:sp>
                <p:sp>
                  <p:nvSpPr>
                    <p:cNvPr id="987" name="TextBox 986">
                      <a:extLst>
                        <a:ext uri="{FF2B5EF4-FFF2-40B4-BE49-F238E27FC236}">
                          <a16:creationId xmlns:a16="http://schemas.microsoft.com/office/drawing/2014/main" id="{3CB13D28-6A6A-53DC-DB79-3C2D064FFF9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5698" y="2668986"/>
                      <a:ext cx="1268734" cy="380030"/>
                    </a:xfrm>
                    <a:prstGeom prst="rect">
                      <a:avLst/>
                    </a:prstGeom>
                    <a:noFill/>
                    <a:ln w="38100">
                      <a:noFill/>
                    </a:ln>
                  </p:spPr>
                  <p:txBody>
                    <a:bodyPr wrap="square" lIns="78363" rIns="0" rtlCol="0">
                      <a:spAutoFit/>
                    </a:bodyPr>
                    <a:lstStyle/>
                    <a:p>
                      <a:r>
                        <a:rPr lang="en-US" sz="7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Mapping</a:t>
                      </a:r>
                      <a:endParaRPr lang="en-US" sz="544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p:txBody>
                </p:sp>
              </p:grpSp>
              <p:grpSp>
                <p:nvGrpSpPr>
                  <p:cNvPr id="965" name="Group 964">
                    <a:extLst>
                      <a:ext uri="{FF2B5EF4-FFF2-40B4-BE49-F238E27FC236}">
                        <a16:creationId xmlns:a16="http://schemas.microsoft.com/office/drawing/2014/main" id="{BD9CB25F-6C4B-D691-0DA8-C78C9F995D9D}"/>
                      </a:ext>
                    </a:extLst>
                  </p:cNvPr>
                  <p:cNvGrpSpPr/>
                  <p:nvPr/>
                </p:nvGrpSpPr>
                <p:grpSpPr>
                  <a:xfrm>
                    <a:off x="3260250" y="4336822"/>
                    <a:ext cx="1689183" cy="1002332"/>
                    <a:chOff x="1949634" y="2890157"/>
                    <a:chExt cx="1689183" cy="1002332"/>
                  </a:xfrm>
                </p:grpSpPr>
                <p:sp>
                  <p:nvSpPr>
                    <p:cNvPr id="984" name="Cube 983">
                      <a:extLst>
                        <a:ext uri="{FF2B5EF4-FFF2-40B4-BE49-F238E27FC236}">
                          <a16:creationId xmlns:a16="http://schemas.microsoft.com/office/drawing/2014/main" id="{0C5E6FC3-4397-50F4-7EC5-FA3DB5B0DB3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949634" y="2890157"/>
                      <a:ext cx="1479365" cy="1002332"/>
                    </a:xfrm>
                    <a:prstGeom prst="cube">
                      <a:avLst>
                        <a:gd name="adj" fmla="val 18617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8363" rIns="0" rtlCol="0" anchor="ctr"/>
                    <a:lstStyle/>
                    <a:p>
                      <a:pPr algn="ctr"/>
                      <a:endParaRPr lang="en-GR" sz="98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p:txBody>
                </p:sp>
                <p:sp>
                  <p:nvSpPr>
                    <p:cNvPr id="985" name="TextBox 984">
                      <a:extLst>
                        <a:ext uri="{FF2B5EF4-FFF2-40B4-BE49-F238E27FC236}">
                          <a16:creationId xmlns:a16="http://schemas.microsoft.com/office/drawing/2014/main" id="{4578EB1F-6903-BC24-9070-5F13B409C6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36780" y="3057338"/>
                      <a:ext cx="1602037" cy="5846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8363" rIns="0" rtlCol="0">
                      <a:spAutoFit/>
                    </a:bodyPr>
                    <a:lstStyle/>
                    <a:p>
                      <a:r>
                        <a:rPr lang="en-US" sz="7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Batch</a:t>
                      </a:r>
                    </a:p>
                    <a:p>
                      <a:r>
                        <a:rPr lang="en-US" sz="7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Normalization</a:t>
                      </a:r>
                    </a:p>
                  </p:txBody>
                </p:sp>
              </p:grpSp>
              <p:grpSp>
                <p:nvGrpSpPr>
                  <p:cNvPr id="966" name="Group 965">
                    <a:extLst>
                      <a:ext uri="{FF2B5EF4-FFF2-40B4-BE49-F238E27FC236}">
                        <a16:creationId xmlns:a16="http://schemas.microsoft.com/office/drawing/2014/main" id="{F6C7231D-42D2-16F2-22CE-351B8EA0EC83}"/>
                      </a:ext>
                    </a:extLst>
                  </p:cNvPr>
                  <p:cNvGrpSpPr/>
                  <p:nvPr/>
                </p:nvGrpSpPr>
                <p:grpSpPr>
                  <a:xfrm>
                    <a:off x="4996930" y="4336822"/>
                    <a:ext cx="1479365" cy="1002332"/>
                    <a:chOff x="1949634" y="2890157"/>
                    <a:chExt cx="1479365" cy="1002332"/>
                  </a:xfrm>
                </p:grpSpPr>
                <p:sp>
                  <p:nvSpPr>
                    <p:cNvPr id="982" name="Cube 981">
                      <a:extLst>
                        <a:ext uri="{FF2B5EF4-FFF2-40B4-BE49-F238E27FC236}">
                          <a16:creationId xmlns:a16="http://schemas.microsoft.com/office/drawing/2014/main" id="{80917B2A-8CEB-57DA-0419-84540F3EA19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949634" y="2890157"/>
                      <a:ext cx="1479365" cy="1002332"/>
                    </a:xfrm>
                    <a:prstGeom prst="cube">
                      <a:avLst>
                        <a:gd name="adj" fmla="val 18617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27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8363" rIns="0" rtlCol="0" anchor="ctr"/>
                    <a:lstStyle/>
                    <a:p>
                      <a:pPr algn="ctr"/>
                      <a:endParaRPr lang="en-GR" sz="98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p:txBody>
                </p:sp>
                <p:sp>
                  <p:nvSpPr>
                    <p:cNvPr id="983" name="TextBox 982">
                      <a:extLst>
                        <a:ext uri="{FF2B5EF4-FFF2-40B4-BE49-F238E27FC236}">
                          <a16:creationId xmlns:a16="http://schemas.microsoft.com/office/drawing/2014/main" id="{1F3F8E1D-BFBB-1F04-456F-9E2C7CA70F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60265" y="3057338"/>
                      <a:ext cx="1268734" cy="5846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8363" rIns="0" rtlCol="0">
                      <a:spAutoFit/>
                    </a:bodyPr>
                    <a:lstStyle/>
                    <a:p>
                      <a:r>
                        <a:rPr lang="en-US" sz="700" b="1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ReLU</a:t>
                      </a:r>
                      <a:endParaRPr lang="en-US" sz="70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r>
                        <a:rPr lang="en-US" sz="7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Activation</a:t>
                      </a:r>
                    </a:p>
                  </p:txBody>
                </p:sp>
              </p:grpSp>
              <p:grpSp>
                <p:nvGrpSpPr>
                  <p:cNvPr id="967" name="Group 966">
                    <a:extLst>
                      <a:ext uri="{FF2B5EF4-FFF2-40B4-BE49-F238E27FC236}">
                        <a16:creationId xmlns:a16="http://schemas.microsoft.com/office/drawing/2014/main" id="{8EAE120E-78EA-13A6-784D-5B1C1A7CA84A}"/>
                      </a:ext>
                    </a:extLst>
                  </p:cNvPr>
                  <p:cNvGrpSpPr/>
                  <p:nvPr/>
                </p:nvGrpSpPr>
                <p:grpSpPr>
                  <a:xfrm>
                    <a:off x="8528067" y="4336822"/>
                    <a:ext cx="1713976" cy="1002332"/>
                    <a:chOff x="2007411" y="2890157"/>
                    <a:chExt cx="1713976" cy="1002332"/>
                  </a:xfrm>
                </p:grpSpPr>
                <p:sp>
                  <p:nvSpPr>
                    <p:cNvPr id="980" name="Cube 979">
                      <a:extLst>
                        <a:ext uri="{FF2B5EF4-FFF2-40B4-BE49-F238E27FC236}">
                          <a16:creationId xmlns:a16="http://schemas.microsoft.com/office/drawing/2014/main" id="{242A88B7-B388-2D2C-7B15-BD04CBAF08DD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007411" y="2890157"/>
                      <a:ext cx="1479364" cy="1002332"/>
                    </a:xfrm>
                    <a:prstGeom prst="cube">
                      <a:avLst>
                        <a:gd name="adj" fmla="val 18617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8363" rIns="0" rtlCol="0" anchor="ctr"/>
                    <a:lstStyle/>
                    <a:p>
                      <a:pPr algn="ctr"/>
                      <a:endParaRPr lang="en-GR" sz="98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p:txBody>
                </p:sp>
                <p:sp>
                  <p:nvSpPr>
                    <p:cNvPr id="981" name="TextBox 980">
                      <a:extLst>
                        <a:ext uri="{FF2B5EF4-FFF2-40B4-BE49-F238E27FC236}">
                          <a16:creationId xmlns:a16="http://schemas.microsoft.com/office/drawing/2014/main" id="{8D99ED3E-4FF7-8D91-7E66-27F43A4D0C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94553" y="3057338"/>
                      <a:ext cx="1626834" cy="5846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8363" rIns="0" rtlCol="0">
                      <a:spAutoFit/>
                    </a:bodyPr>
                    <a:lstStyle/>
                    <a:p>
                      <a:r>
                        <a:rPr lang="en-US" sz="7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Batch</a:t>
                      </a:r>
                    </a:p>
                    <a:p>
                      <a:r>
                        <a:rPr lang="en-US" sz="7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Normalization</a:t>
                      </a:r>
                    </a:p>
                  </p:txBody>
                </p:sp>
              </p:grpSp>
              <p:cxnSp>
                <p:nvCxnSpPr>
                  <p:cNvPr id="969" name="Straight Arrow Connector 968">
                    <a:extLst>
                      <a:ext uri="{FF2B5EF4-FFF2-40B4-BE49-F238E27FC236}">
                        <a16:creationId xmlns:a16="http://schemas.microsoft.com/office/drawing/2014/main" id="{0D718908-A0AB-A849-8813-A500474F58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14842" y="4837988"/>
                    <a:ext cx="251999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0" name="Straight Arrow Connector 969">
                    <a:extLst>
                      <a:ext uri="{FF2B5EF4-FFF2-40B4-BE49-F238E27FC236}">
                        <a16:creationId xmlns:a16="http://schemas.microsoft.com/office/drawing/2014/main" id="{39D17E08-A4EA-CA69-755A-2177F95258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51124" y="4837988"/>
                    <a:ext cx="251999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1" name="Straight Arrow Connector 970">
                    <a:extLst>
                      <a:ext uri="{FF2B5EF4-FFF2-40B4-BE49-F238E27FC236}">
                        <a16:creationId xmlns:a16="http://schemas.microsoft.com/office/drawing/2014/main" id="{30B13667-927E-C928-6558-31626B2622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487403" y="4837988"/>
                    <a:ext cx="251999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73" name="Group 972">
                    <a:extLst>
                      <a:ext uri="{FF2B5EF4-FFF2-40B4-BE49-F238E27FC236}">
                        <a16:creationId xmlns:a16="http://schemas.microsoft.com/office/drawing/2014/main" id="{B577382D-0103-54AE-24AD-94993D73D0D2}"/>
                      </a:ext>
                    </a:extLst>
                  </p:cNvPr>
                  <p:cNvGrpSpPr/>
                  <p:nvPr/>
                </p:nvGrpSpPr>
                <p:grpSpPr>
                  <a:xfrm>
                    <a:off x="-200999" y="4979189"/>
                    <a:ext cx="1479366" cy="1002332"/>
                    <a:chOff x="-5022551" y="3532524"/>
                    <a:chExt cx="1479366" cy="1002332"/>
                  </a:xfrm>
                </p:grpSpPr>
                <p:sp>
                  <p:nvSpPr>
                    <p:cNvPr id="978" name="Cube 977">
                      <a:extLst>
                        <a:ext uri="{FF2B5EF4-FFF2-40B4-BE49-F238E27FC236}">
                          <a16:creationId xmlns:a16="http://schemas.microsoft.com/office/drawing/2014/main" id="{7BCAC8E6-BE02-4192-4CCB-2115566F8DDD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5022551" y="3532524"/>
                      <a:ext cx="1479366" cy="1002332"/>
                    </a:xfrm>
                    <a:prstGeom prst="cube">
                      <a:avLst>
                        <a:gd name="adj" fmla="val 186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28575"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8363" rIns="0" rtlCol="0" anchor="ctr"/>
                    <a:lstStyle/>
                    <a:p>
                      <a:pPr algn="ctr"/>
                      <a:endParaRPr lang="en-GR" sz="98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p:txBody>
                </p:sp>
                <p:sp>
                  <p:nvSpPr>
                    <p:cNvPr id="979" name="TextBox 978">
                      <a:extLst>
                        <a:ext uri="{FF2B5EF4-FFF2-40B4-BE49-F238E27FC236}">
                          <a16:creationId xmlns:a16="http://schemas.microsoft.com/office/drawing/2014/main" id="{C9734D96-CB66-BC3D-9A62-F2FF972FA5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4811916" y="3772082"/>
                      <a:ext cx="1268731" cy="380030"/>
                    </a:xfrm>
                    <a:prstGeom prst="rect">
                      <a:avLst/>
                    </a:prstGeom>
                    <a:noFill/>
                    <a:ln w="38100">
                      <a:noFill/>
                    </a:ln>
                  </p:spPr>
                  <p:txBody>
                    <a:bodyPr wrap="square" lIns="78363" rIns="0" rtlCol="0">
                      <a:spAutoFit/>
                    </a:bodyPr>
                    <a:lstStyle/>
                    <a:p>
                      <a:r>
                        <a:rPr lang="en-US" sz="7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Mapping</a:t>
                      </a:r>
                    </a:p>
                  </p:txBody>
                </p:sp>
              </p:grpSp>
              <p:cxnSp>
                <p:nvCxnSpPr>
                  <p:cNvPr id="975" name="Straight Arrow Connector 974">
                    <a:extLst>
                      <a:ext uri="{FF2B5EF4-FFF2-40B4-BE49-F238E27FC236}">
                        <a16:creationId xmlns:a16="http://schemas.microsoft.com/office/drawing/2014/main" id="{FBB363B7-5B38-6304-1068-9F6FEE5EE1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645649" y="5124605"/>
                    <a:ext cx="410083" cy="350596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54" name="Group 953">
                <a:extLst>
                  <a:ext uri="{FF2B5EF4-FFF2-40B4-BE49-F238E27FC236}">
                    <a16:creationId xmlns:a16="http://schemas.microsoft.com/office/drawing/2014/main" id="{A03BCDCC-B745-EEC5-B608-99108CD0C339}"/>
                  </a:ext>
                </a:extLst>
              </p:cNvPr>
              <p:cNvGrpSpPr/>
              <p:nvPr/>
            </p:nvGrpSpPr>
            <p:grpSpPr>
              <a:xfrm>
                <a:off x="1662618" y="2792535"/>
                <a:ext cx="1309174" cy="819806"/>
                <a:chOff x="2014188" y="3903115"/>
                <a:chExt cx="1309174" cy="819806"/>
              </a:xfrm>
            </p:grpSpPr>
            <p:sp>
              <p:nvSpPr>
                <p:cNvPr id="960" name="Cube 959">
                  <a:extLst>
                    <a:ext uri="{FF2B5EF4-FFF2-40B4-BE49-F238E27FC236}">
                      <a16:creationId xmlns:a16="http://schemas.microsoft.com/office/drawing/2014/main" id="{5A22B3ED-8277-4E27-E152-EAD51DA18AA5}"/>
                    </a:ext>
                  </a:extLst>
                </p:cNvPr>
                <p:cNvSpPr/>
                <p:nvPr/>
              </p:nvSpPr>
              <p:spPr>
                <a:xfrm rot="10800000">
                  <a:off x="2014188" y="3903115"/>
                  <a:ext cx="1209971" cy="819806"/>
                </a:xfrm>
                <a:prstGeom prst="cube">
                  <a:avLst>
                    <a:gd name="adj" fmla="val 18617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8363" rIns="0" rtlCol="0" anchor="ctr"/>
                <a:lstStyle/>
                <a:p>
                  <a:pPr algn="ctr"/>
                  <a:endParaRPr lang="en-GR" sz="980">
                    <a:latin typeface="Poppins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961" name="TextBox 960">
                  <a:extLst>
                    <a:ext uri="{FF2B5EF4-FFF2-40B4-BE49-F238E27FC236}">
                      <a16:creationId xmlns:a16="http://schemas.microsoft.com/office/drawing/2014/main" id="{1C7BBB0A-63CD-CC1B-C779-334A29063EF2}"/>
                    </a:ext>
                  </a:extLst>
                </p:cNvPr>
                <p:cNvSpPr txBox="1"/>
                <p:nvPr/>
              </p:nvSpPr>
              <p:spPr>
                <a:xfrm>
                  <a:off x="2113393" y="4039852"/>
                  <a:ext cx="1209969" cy="47819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lIns="78363" rIns="0" rtlCol="0">
                  <a:spAutoFit/>
                </a:bodyPr>
                <a:lstStyle/>
                <a:p>
                  <a:r>
                    <a:rPr lang="en-US" sz="700" b="1" dirty="0">
                      <a:latin typeface="Poppins" panose="00000500000000000000" pitchFamily="2" charset="0"/>
                      <a:cs typeface="Poppins" panose="00000500000000000000" pitchFamily="2" charset="0"/>
                    </a:rPr>
                    <a:t>Feature</a:t>
                  </a:r>
                  <a:br>
                    <a:rPr lang="en-US" sz="700" b="1" dirty="0">
                      <a:latin typeface="Poppins" panose="00000500000000000000" pitchFamily="2" charset="0"/>
                      <a:cs typeface="Poppins" panose="00000500000000000000" pitchFamily="2" charset="0"/>
                    </a:rPr>
                  </a:br>
                  <a:r>
                    <a:rPr lang="en-US" sz="700" b="1" dirty="0">
                      <a:latin typeface="Poppins" panose="00000500000000000000" pitchFamily="2" charset="0"/>
                      <a:cs typeface="Poppins" panose="00000500000000000000" pitchFamily="2" charset="0"/>
                    </a:rPr>
                    <a:t>Computation</a:t>
                  </a:r>
                </a:p>
              </p:txBody>
            </p:sp>
          </p:grpSp>
          <p:grpSp>
            <p:nvGrpSpPr>
              <p:cNvPr id="955" name="Group 954">
                <a:extLst>
                  <a:ext uri="{FF2B5EF4-FFF2-40B4-BE49-F238E27FC236}">
                    <a16:creationId xmlns:a16="http://schemas.microsoft.com/office/drawing/2014/main" id="{3C2723D9-E788-5F8A-3443-BDB97D43A4FB}"/>
                  </a:ext>
                </a:extLst>
              </p:cNvPr>
              <p:cNvGrpSpPr/>
              <p:nvPr/>
            </p:nvGrpSpPr>
            <p:grpSpPr>
              <a:xfrm>
                <a:off x="5948866" y="2792535"/>
                <a:ext cx="1477939" cy="819806"/>
                <a:chOff x="582834" y="3903115"/>
                <a:chExt cx="1477939" cy="819806"/>
              </a:xfrm>
            </p:grpSpPr>
            <p:sp>
              <p:nvSpPr>
                <p:cNvPr id="958" name="Cube 957">
                  <a:extLst>
                    <a:ext uri="{FF2B5EF4-FFF2-40B4-BE49-F238E27FC236}">
                      <a16:creationId xmlns:a16="http://schemas.microsoft.com/office/drawing/2014/main" id="{6CD4FA75-A42D-32F0-92AF-C64819D7E3F7}"/>
                    </a:ext>
                  </a:extLst>
                </p:cNvPr>
                <p:cNvSpPr/>
                <p:nvPr/>
              </p:nvSpPr>
              <p:spPr>
                <a:xfrm rot="10800000">
                  <a:off x="582834" y="3903115"/>
                  <a:ext cx="1209971" cy="819806"/>
                </a:xfrm>
                <a:prstGeom prst="cube">
                  <a:avLst>
                    <a:gd name="adj" fmla="val 18617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8363" rIns="0" rtlCol="0" anchor="ctr"/>
                <a:lstStyle/>
                <a:p>
                  <a:pPr algn="ctr"/>
                  <a:endParaRPr lang="en-GR" sz="980">
                    <a:latin typeface="Poppins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959" name="TextBox 958">
                  <a:extLst>
                    <a:ext uri="{FF2B5EF4-FFF2-40B4-BE49-F238E27FC236}">
                      <a16:creationId xmlns:a16="http://schemas.microsoft.com/office/drawing/2014/main" id="{84707FF9-00B4-222F-E2F8-F2D12D07447A}"/>
                    </a:ext>
                  </a:extLst>
                </p:cNvPr>
                <p:cNvSpPr txBox="1"/>
                <p:nvPr/>
              </p:nvSpPr>
              <p:spPr>
                <a:xfrm>
                  <a:off x="682042" y="4039852"/>
                  <a:ext cx="1378731" cy="47819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lIns="78363" rIns="0" rtlCol="0">
                  <a:spAutoFit/>
                </a:bodyPr>
                <a:lstStyle/>
                <a:p>
                  <a:r>
                    <a:rPr lang="en-US" sz="700" b="1" dirty="0">
                      <a:latin typeface="Poppins" panose="00000500000000000000" pitchFamily="2" charset="0"/>
                      <a:cs typeface="Poppins" panose="00000500000000000000" pitchFamily="2" charset="0"/>
                    </a:rPr>
                    <a:t>Feature</a:t>
                  </a:r>
                  <a:br>
                    <a:rPr lang="en-US" sz="700" b="1" dirty="0">
                      <a:latin typeface="Poppins" panose="00000500000000000000" pitchFamily="2" charset="0"/>
                      <a:cs typeface="Poppins" panose="00000500000000000000" pitchFamily="2" charset="0"/>
                    </a:rPr>
                  </a:br>
                  <a:r>
                    <a:rPr lang="en-US" sz="700" b="1" dirty="0">
                      <a:latin typeface="Poppins" panose="00000500000000000000" pitchFamily="2" charset="0"/>
                      <a:cs typeface="Poppins" panose="00000500000000000000" pitchFamily="2" charset="0"/>
                    </a:rPr>
                    <a:t>Computation</a:t>
                  </a:r>
                </a:p>
              </p:txBody>
            </p:sp>
          </p:grpSp>
          <p:cxnSp>
            <p:nvCxnSpPr>
              <p:cNvPr id="956" name="Straight Arrow Connector 955">
                <a:extLst>
                  <a:ext uri="{FF2B5EF4-FFF2-40B4-BE49-F238E27FC236}">
                    <a16:creationId xmlns:a16="http://schemas.microsoft.com/office/drawing/2014/main" id="{6FC2C0B7-F91E-B63C-63B9-2BB952797C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5469" y="3202438"/>
                <a:ext cx="20611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Arrow Connector 956">
                <a:extLst>
                  <a:ext uri="{FF2B5EF4-FFF2-40B4-BE49-F238E27FC236}">
                    <a16:creationId xmlns:a16="http://schemas.microsoft.com/office/drawing/2014/main" id="{9FB66D5E-C0FB-3F50-2747-123FB316D6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2069" y="3202438"/>
                <a:ext cx="20611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52" name="Straight Arrow Connector 951">
              <a:extLst>
                <a:ext uri="{FF2B5EF4-FFF2-40B4-BE49-F238E27FC236}">
                  <a16:creationId xmlns:a16="http://schemas.microsoft.com/office/drawing/2014/main" id="{E33E1FAB-5C0A-77B6-E220-818CFA2FB5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553" y="4669955"/>
              <a:ext cx="280150" cy="949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8" name="TextBox 987">
            <a:extLst>
              <a:ext uri="{FF2B5EF4-FFF2-40B4-BE49-F238E27FC236}">
                <a16:creationId xmlns:a16="http://schemas.microsoft.com/office/drawing/2014/main" id="{3573B095-067C-CCEB-3D53-2F0202EB83EE}"/>
              </a:ext>
            </a:extLst>
          </p:cNvPr>
          <p:cNvSpPr txBox="1"/>
          <p:nvPr/>
        </p:nvSpPr>
        <p:spPr>
          <a:xfrm>
            <a:off x="36635371" y="19654053"/>
            <a:ext cx="39654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sequential execution of mapping steps</a:t>
            </a:r>
            <a:endParaRPr lang="el-GR" sz="1500" dirty="0">
              <a:cs typeface="Poppins" panose="00000500000000000000" pitchFamily="2" charset="0"/>
            </a:endParaRPr>
          </a:p>
        </p:txBody>
      </p:sp>
      <p:sp>
        <p:nvSpPr>
          <p:cNvPr id="989" name="TextBox 988">
            <a:extLst>
              <a:ext uri="{FF2B5EF4-FFF2-40B4-BE49-F238E27FC236}">
                <a16:creationId xmlns:a16="http://schemas.microsoft.com/office/drawing/2014/main" id="{DE32589A-1F13-AEE1-D0CE-3044061A5B1C}"/>
              </a:ext>
            </a:extLst>
          </p:cNvPr>
          <p:cNvSpPr txBox="1"/>
          <p:nvPr/>
        </p:nvSpPr>
        <p:spPr>
          <a:xfrm>
            <a:off x="36692466" y="22030201"/>
            <a:ext cx="45740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concurrent execution of mapping steps</a:t>
            </a:r>
            <a:endParaRPr lang="el-GR" sz="1500" dirty="0">
              <a:cs typeface="Poppins" panose="00000500000000000000" pitchFamily="2" charset="0"/>
            </a:endParaRPr>
          </a:p>
        </p:txBody>
      </p:sp>
      <p:cxnSp>
        <p:nvCxnSpPr>
          <p:cNvPr id="990" name="Straight Connector 989">
            <a:extLst>
              <a:ext uri="{FF2B5EF4-FFF2-40B4-BE49-F238E27FC236}">
                <a16:creationId xmlns:a16="http://schemas.microsoft.com/office/drawing/2014/main" id="{FE22040E-EED7-CFC4-C266-2D94AC882316}"/>
              </a:ext>
            </a:extLst>
          </p:cNvPr>
          <p:cNvCxnSpPr>
            <a:cxnSpLocks/>
          </p:cNvCxnSpPr>
          <p:nvPr/>
        </p:nvCxnSpPr>
        <p:spPr>
          <a:xfrm>
            <a:off x="41795069" y="19380777"/>
            <a:ext cx="10352" cy="2168622"/>
          </a:xfrm>
          <a:prstGeom prst="line">
            <a:avLst/>
          </a:prstGeom>
          <a:ln w="444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391D0129-5B2C-3742-D7D5-6E5C491E6773}"/>
              </a:ext>
            </a:extLst>
          </p:cNvPr>
          <p:cNvGrpSpPr/>
          <p:nvPr/>
        </p:nvGrpSpPr>
        <p:grpSpPr>
          <a:xfrm>
            <a:off x="40854479" y="21038621"/>
            <a:ext cx="943678" cy="1013301"/>
            <a:chOff x="41224823" y="20450886"/>
            <a:chExt cx="853230" cy="91618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7A6562C-B6B3-C301-6165-10DBBA727014}"/>
                </a:ext>
              </a:extLst>
            </p:cNvPr>
            <p:cNvSpPr/>
            <p:nvPr/>
          </p:nvSpPr>
          <p:spPr>
            <a:xfrm>
              <a:off x="41248945" y="20450886"/>
              <a:ext cx="829108" cy="916180"/>
            </a:xfrm>
            <a:prstGeom prst="roundRect">
              <a:avLst>
                <a:gd name="adj" fmla="val 9425"/>
              </a:avLst>
            </a:prstGeom>
            <a:solidFill>
              <a:srgbClr val="00B050">
                <a:alpha val="22745"/>
              </a:srgb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8769"/>
            </a:p>
          </p:txBody>
        </p:sp>
        <p:cxnSp>
          <p:nvCxnSpPr>
            <p:cNvPr id="991" name="Straight Arrow Connector 990">
              <a:extLst>
                <a:ext uri="{FF2B5EF4-FFF2-40B4-BE49-F238E27FC236}">
                  <a16:creationId xmlns:a16="http://schemas.microsoft.com/office/drawing/2014/main" id="{74FF5D22-FAFB-7ED8-8FC1-1183C0925E41}"/>
                </a:ext>
              </a:extLst>
            </p:cNvPr>
            <p:cNvCxnSpPr>
              <a:cxnSpLocks/>
            </p:cNvCxnSpPr>
            <p:nvPr/>
          </p:nvCxnSpPr>
          <p:spPr>
            <a:xfrm>
              <a:off x="41256140" y="20936532"/>
              <a:ext cx="814677" cy="0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2" name="TextBox 991">
              <a:extLst>
                <a:ext uri="{FF2B5EF4-FFF2-40B4-BE49-F238E27FC236}">
                  <a16:creationId xmlns:a16="http://schemas.microsoft.com/office/drawing/2014/main" id="{81A001D6-607A-40CF-34EE-7508D6FEFAE6}"/>
                </a:ext>
              </a:extLst>
            </p:cNvPr>
            <p:cNvSpPr txBox="1"/>
            <p:nvPr/>
          </p:nvSpPr>
          <p:spPr>
            <a:xfrm>
              <a:off x="41224823" y="20570910"/>
              <a:ext cx="839534" cy="261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00B05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performance</a:t>
              </a:r>
              <a:r>
                <a:rPr lang="en-US" sz="762" dirty="0">
                  <a:solidFill>
                    <a:srgbClr val="00B05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gain</a:t>
              </a:r>
              <a:endParaRPr lang="el-GR" sz="762" dirty="0">
                <a:solidFill>
                  <a:srgbClr val="00B050"/>
                </a:solidFill>
                <a:cs typeface="Poppins" panose="00000500000000000000" pitchFamily="2" charset="0"/>
              </a:endParaRPr>
            </a:p>
          </p:txBody>
        </p:sp>
      </p:grpSp>
      <p:sp>
        <p:nvSpPr>
          <p:cNvPr id="993" name="TextBox 992">
            <a:extLst>
              <a:ext uri="{FF2B5EF4-FFF2-40B4-BE49-F238E27FC236}">
                <a16:creationId xmlns:a16="http://schemas.microsoft.com/office/drawing/2014/main" id="{DFC0C1A0-D9C4-1120-69EA-361C009DB0D4}"/>
              </a:ext>
            </a:extLst>
          </p:cNvPr>
          <p:cNvSpPr txBox="1"/>
          <p:nvPr/>
        </p:nvSpPr>
        <p:spPr>
          <a:xfrm>
            <a:off x="37444327" y="18329694"/>
            <a:ext cx="1966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Prior Works</a:t>
            </a:r>
          </a:p>
        </p:txBody>
      </p:sp>
      <p:sp>
        <p:nvSpPr>
          <p:cNvPr id="994" name="TextBox 993">
            <a:extLst>
              <a:ext uri="{FF2B5EF4-FFF2-40B4-BE49-F238E27FC236}">
                <a16:creationId xmlns:a16="http://schemas.microsoft.com/office/drawing/2014/main" id="{D5345604-0AB9-F601-CFA0-AE3A39CA3843}"/>
              </a:ext>
            </a:extLst>
          </p:cNvPr>
          <p:cNvSpPr txBox="1"/>
          <p:nvPr/>
        </p:nvSpPr>
        <p:spPr>
          <a:xfrm>
            <a:off x="37816076" y="20702849"/>
            <a:ext cx="1292993" cy="435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59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Spira</a:t>
            </a:r>
          </a:p>
        </p:txBody>
      </p:sp>
      <p:sp>
        <p:nvSpPr>
          <p:cNvPr id="995" name="Left Brace 994">
            <a:extLst>
              <a:ext uri="{FF2B5EF4-FFF2-40B4-BE49-F238E27FC236}">
                <a16:creationId xmlns:a16="http://schemas.microsoft.com/office/drawing/2014/main" id="{95706D24-7178-A812-56C8-0B0F9D5F1200}"/>
              </a:ext>
            </a:extLst>
          </p:cNvPr>
          <p:cNvSpPr/>
          <p:nvPr/>
        </p:nvSpPr>
        <p:spPr>
          <a:xfrm rot="5400000">
            <a:off x="36193227" y="18070577"/>
            <a:ext cx="270655" cy="1661442"/>
          </a:xfrm>
          <a:prstGeom prst="leftBrace">
            <a:avLst>
              <a:gd name="adj1" fmla="val 48313"/>
              <a:gd name="adj2" fmla="val 50000"/>
            </a:avLst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4354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96" name="Left Brace 995">
            <a:extLst>
              <a:ext uri="{FF2B5EF4-FFF2-40B4-BE49-F238E27FC236}">
                <a16:creationId xmlns:a16="http://schemas.microsoft.com/office/drawing/2014/main" id="{07856682-C0A4-4D97-704B-06A683331AA0}"/>
              </a:ext>
            </a:extLst>
          </p:cNvPr>
          <p:cNvSpPr/>
          <p:nvPr/>
        </p:nvSpPr>
        <p:spPr>
          <a:xfrm rot="5400000">
            <a:off x="39891036" y="18029644"/>
            <a:ext cx="270655" cy="1661442"/>
          </a:xfrm>
          <a:prstGeom prst="leftBrace">
            <a:avLst>
              <a:gd name="adj1" fmla="val 48313"/>
              <a:gd name="adj2" fmla="val 50000"/>
            </a:avLst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4354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97" name="TextBox 996">
            <a:extLst>
              <a:ext uri="{FF2B5EF4-FFF2-40B4-BE49-F238E27FC236}">
                <a16:creationId xmlns:a16="http://schemas.microsoft.com/office/drawing/2014/main" id="{D2D6173E-F7AA-E342-66AC-8ECE440D71FD}"/>
              </a:ext>
            </a:extLst>
          </p:cNvPr>
          <p:cNvSpPr txBox="1"/>
          <p:nvPr/>
        </p:nvSpPr>
        <p:spPr>
          <a:xfrm>
            <a:off x="35773824" y="18489496"/>
            <a:ext cx="12312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SpC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layer 1</a:t>
            </a:r>
            <a:endParaRPr lang="el-GR" sz="1500" dirty="0">
              <a:solidFill>
                <a:schemeClr val="accent4">
                  <a:lumMod val="75000"/>
                </a:schemeClr>
              </a:solidFill>
              <a:cs typeface="Poppins" panose="00000500000000000000" pitchFamily="2" charset="0"/>
            </a:endParaRPr>
          </a:p>
        </p:txBody>
      </p:sp>
      <p:sp>
        <p:nvSpPr>
          <p:cNvPr id="998" name="TextBox 997">
            <a:extLst>
              <a:ext uri="{FF2B5EF4-FFF2-40B4-BE49-F238E27FC236}">
                <a16:creationId xmlns:a16="http://schemas.microsoft.com/office/drawing/2014/main" id="{02F76676-C13C-0D83-E35B-A10526225EC0}"/>
              </a:ext>
            </a:extLst>
          </p:cNvPr>
          <p:cNvSpPr txBox="1"/>
          <p:nvPr/>
        </p:nvSpPr>
        <p:spPr>
          <a:xfrm>
            <a:off x="39467911" y="18465289"/>
            <a:ext cx="1266819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SpC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layer 2</a:t>
            </a:r>
            <a:endParaRPr lang="el-GR" sz="1500" dirty="0">
              <a:solidFill>
                <a:schemeClr val="accent4">
                  <a:lumMod val="75000"/>
                </a:schemeClr>
              </a:solidFill>
              <a:cs typeface="Poppins" panose="00000500000000000000" pitchFamily="2" charset="0"/>
            </a:endParaRPr>
          </a:p>
        </p:txBody>
      </p:sp>
      <p:sp>
        <p:nvSpPr>
          <p:cNvPr id="1005" name="TextBox 1004">
            <a:extLst>
              <a:ext uri="{FF2B5EF4-FFF2-40B4-BE49-F238E27FC236}">
                <a16:creationId xmlns:a16="http://schemas.microsoft.com/office/drawing/2014/main" id="{219659BE-CA0B-D177-033A-8479153B8783}"/>
              </a:ext>
            </a:extLst>
          </p:cNvPr>
          <p:cNvSpPr txBox="1"/>
          <p:nvPr/>
        </p:nvSpPr>
        <p:spPr>
          <a:xfrm>
            <a:off x="34483069" y="14466675"/>
            <a:ext cx="7753061" cy="311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Network-Wide Mapping </a:t>
            </a:r>
          </a:p>
          <a:p>
            <a:pPr>
              <a:spcAft>
                <a:spcPts val="600"/>
              </a:spcAft>
            </a:pPr>
            <a:endParaRPr lang="en-US" sz="1959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10" indent="-31101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Key Observation V: 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Mapping</a:t>
            </a:r>
            <a:r>
              <a:rPr lang="en-US" sz="2000" i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steps have </a:t>
            </a:r>
            <a:r>
              <a:rPr lang="en-US" sz="2000" b="1" i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</a:t>
            </a:r>
            <a:r>
              <a:rPr lang="en-US" sz="2000" i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true dependencies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neither with feature computation steps nor between them.</a:t>
            </a:r>
          </a:p>
          <a:p>
            <a:pPr marL="311010" indent="-31101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10" indent="-31101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Spira executes all mapping steps concurrently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network start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and significantly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improves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GPU SM </a:t>
            </a:r>
            <a:r>
              <a:rPr lang="en-US" sz="2000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utilization.</a:t>
            </a:r>
          </a:p>
        </p:txBody>
      </p:sp>
      <p:sp>
        <p:nvSpPr>
          <p:cNvPr id="1284" name="TextBox 1283">
            <a:extLst>
              <a:ext uri="{FF2B5EF4-FFF2-40B4-BE49-F238E27FC236}">
                <a16:creationId xmlns:a16="http://schemas.microsoft.com/office/drawing/2014/main" id="{5CB45910-BD77-E924-BA19-4D729265DF3C}"/>
              </a:ext>
            </a:extLst>
          </p:cNvPr>
          <p:cNvSpPr txBox="1"/>
          <p:nvPr/>
        </p:nvSpPr>
        <p:spPr>
          <a:xfrm>
            <a:off x="8528996" y="14466675"/>
            <a:ext cx="9503979" cy="5111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Poppins" panose="00000500000000000000" pitchFamily="2" charset="0"/>
                <a:cs typeface="Poppins" panose="00000500000000000000" pitchFamily="2" charset="0"/>
              </a:rPr>
              <a:t>One-Shot Z-Delta Search in Mapping</a:t>
            </a:r>
          </a:p>
          <a:p>
            <a:pPr algn="ctr">
              <a:spcAft>
                <a:spcPts val="600"/>
              </a:spcAft>
            </a:pPr>
            <a:endParaRPr lang="en-GB" sz="20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10" indent="-31101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</a:t>
            </a: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leverage </a:t>
            </a: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311010" indent="-31101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Key Observation I: Consecutive</a:t>
            </a:r>
            <a:r>
              <a:rPr lang="en-GB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weight offsets in the z-axis produce </a:t>
            </a: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consecutive</a:t>
            </a:r>
            <a:r>
              <a:rPr lang="en-GB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queries. </a:t>
            </a:r>
          </a:p>
          <a:p>
            <a:pPr marL="311010" indent="-31101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10" indent="-31101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Key Observation II: Consecutive</a:t>
            </a:r>
            <a:r>
              <a:rPr lang="en-GB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queries can only be found in </a:t>
            </a: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consecutive</a:t>
            </a:r>
            <a:r>
              <a:rPr lang="en-GB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elements in the sorted input coordinate array.</a:t>
            </a:r>
          </a:p>
          <a:p>
            <a:pPr marL="311010" indent="-31101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  <a:p>
            <a:pPr marL="311010" indent="-31101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Spira executes the first query via a binary search and resolves the remaining consecutive queries via a </a:t>
            </a:r>
            <a:r>
              <a:rPr lang="en-US" sz="2000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localized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linear search.</a:t>
            </a:r>
            <a:endParaRPr lang="en-DE" sz="2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959" dirty="0">
              <a:solidFill>
                <a:srgbClr val="7030A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959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l-GR" sz="1959" dirty="0"/>
          </a:p>
        </p:txBody>
      </p:sp>
      <p:sp>
        <p:nvSpPr>
          <p:cNvPr id="1290" name="TextBox 1289">
            <a:extLst>
              <a:ext uri="{FF2B5EF4-FFF2-40B4-BE49-F238E27FC236}">
                <a16:creationId xmlns:a16="http://schemas.microsoft.com/office/drawing/2014/main" id="{C076F6D3-F924-DFA4-7C05-CC270058D73E}"/>
              </a:ext>
            </a:extLst>
          </p:cNvPr>
          <p:cNvSpPr txBox="1"/>
          <p:nvPr/>
        </p:nvSpPr>
        <p:spPr>
          <a:xfrm>
            <a:off x="26920059" y="14466675"/>
            <a:ext cx="7406532" cy="595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Poppins" panose="00000500000000000000" pitchFamily="2" charset="0"/>
                <a:cs typeface="Poppins" panose="00000500000000000000" pitchFamily="2" charset="0"/>
              </a:rPr>
              <a:t>Adaptive Hybrid Dataflow Execution</a:t>
            </a:r>
          </a:p>
          <a:p>
            <a:pPr algn="ctr">
              <a:spcAft>
                <a:spcPts val="600"/>
              </a:spcAft>
            </a:pPr>
            <a:endParaRPr lang="en-US" sz="1959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10" indent="-31101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</a:t>
            </a: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leverage </a:t>
            </a: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</a:p>
          <a:p>
            <a:pPr>
              <a:spcAft>
                <a:spcPts val="600"/>
              </a:spcAft>
            </a:pPr>
            <a:endParaRPr lang="en-GB" sz="20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10" indent="-31101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Key Observation I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</a:t>
            </a: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Kernel map 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columns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of weight offsets that are associated with 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smaller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offset displacements have 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larger #valid entries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311010" indent="-31101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10" indent="-31101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Different</a:t>
            </a:r>
            <a:r>
              <a:rPr lang="en-US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weight offsets in kernel map can be processed with 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either </a:t>
            </a:r>
            <a:r>
              <a:rPr lang="en-US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output- or weight-stationary 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dataflow</a:t>
            </a:r>
            <a:r>
              <a:rPr lang="en-US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execution.</a:t>
            </a:r>
          </a:p>
          <a:p>
            <a:pPr marL="311010" indent="-31101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10" indent="-31101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configuration is tunable, allowing a</a:t>
            </a:r>
            <a:r>
              <a:rPr lang="en-US" sz="2000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best-fit </a:t>
            </a:r>
            <a:r>
              <a:rPr lang="en-US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execution. </a:t>
            </a:r>
          </a:p>
          <a:p>
            <a:pPr marL="311010" indent="-31101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10" indent="-31101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1959" dirty="0">
              <a:solidFill>
                <a:schemeClr val="accent4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38" name="Arrow: Right 1437">
            <a:extLst>
              <a:ext uri="{FF2B5EF4-FFF2-40B4-BE49-F238E27FC236}">
                <a16:creationId xmlns:a16="http://schemas.microsoft.com/office/drawing/2014/main" id="{344AAF78-9CCE-CF63-8FD0-C2744F21733C}"/>
              </a:ext>
            </a:extLst>
          </p:cNvPr>
          <p:cNvSpPr/>
          <p:nvPr/>
        </p:nvSpPr>
        <p:spPr>
          <a:xfrm rot="2969894">
            <a:off x="33473535" y="8944763"/>
            <a:ext cx="584203" cy="17977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741"/>
          </a:p>
        </p:txBody>
      </p:sp>
      <p:grpSp>
        <p:nvGrpSpPr>
          <p:cNvPr id="1505" name="Group 1504">
            <a:extLst>
              <a:ext uri="{FF2B5EF4-FFF2-40B4-BE49-F238E27FC236}">
                <a16:creationId xmlns:a16="http://schemas.microsoft.com/office/drawing/2014/main" id="{D4BF3791-3E36-95DF-8941-8B5AAAE1FF8C}"/>
              </a:ext>
            </a:extLst>
          </p:cNvPr>
          <p:cNvGrpSpPr/>
          <p:nvPr/>
        </p:nvGrpSpPr>
        <p:grpSpPr>
          <a:xfrm>
            <a:off x="31379125" y="10075090"/>
            <a:ext cx="3694464" cy="706226"/>
            <a:chOff x="29667534" y="8313995"/>
            <a:chExt cx="3836389" cy="733353"/>
          </a:xfrm>
        </p:grpSpPr>
        <p:sp>
          <p:nvSpPr>
            <p:cNvPr id="1436" name="TextBox 1435">
              <a:extLst>
                <a:ext uri="{FF2B5EF4-FFF2-40B4-BE49-F238E27FC236}">
                  <a16:creationId xmlns:a16="http://schemas.microsoft.com/office/drawing/2014/main" id="{FEECAEF2-AD05-254E-9A8D-9BECE47B2195}"/>
                </a:ext>
              </a:extLst>
            </p:cNvPr>
            <p:cNvSpPr txBox="1"/>
            <p:nvPr/>
          </p:nvSpPr>
          <p:spPr>
            <a:xfrm>
              <a:off x="29667534" y="8711770"/>
              <a:ext cx="3836389" cy="335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P: Sorted Input Coord.</a:t>
              </a:r>
            </a:p>
          </p:txBody>
        </p:sp>
        <p:grpSp>
          <p:nvGrpSpPr>
            <p:cNvPr id="1441" name="Group 1440">
              <a:extLst>
                <a:ext uri="{FF2B5EF4-FFF2-40B4-BE49-F238E27FC236}">
                  <a16:creationId xmlns:a16="http://schemas.microsoft.com/office/drawing/2014/main" id="{8D94BCD8-29FB-9C8A-CB2F-78462C8DCDA2}"/>
                </a:ext>
              </a:extLst>
            </p:cNvPr>
            <p:cNvGrpSpPr/>
            <p:nvPr/>
          </p:nvGrpSpPr>
          <p:grpSpPr>
            <a:xfrm>
              <a:off x="29908480" y="8313995"/>
              <a:ext cx="1863044" cy="373269"/>
              <a:chOff x="719640" y="3018507"/>
              <a:chExt cx="1521331" cy="304806"/>
            </a:xfrm>
            <a:solidFill>
              <a:srgbClr val="37BCD2"/>
            </a:solidFill>
          </p:grpSpPr>
          <p:sp>
            <p:nvSpPr>
              <p:cNvPr id="1442" name="Rectangle 1441">
                <a:extLst>
                  <a:ext uri="{FF2B5EF4-FFF2-40B4-BE49-F238E27FC236}">
                    <a16:creationId xmlns:a16="http://schemas.microsoft.com/office/drawing/2014/main" id="{58F22A24-2E1B-C542-4CE5-F6E329E02C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9640" y="3018510"/>
                <a:ext cx="304803" cy="30480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500" b="1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P</a:t>
                </a:r>
                <a:r>
                  <a:rPr lang="en-US" sz="1500" b="1" baseline="-25000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0</a:t>
                </a:r>
                <a:endParaRPr lang="en-US" sz="1500" b="1" baseline="-25000" dirty="0">
                  <a:solidFill>
                    <a:schemeClr val="tx1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443" name="Rectangle 1442">
                <a:extLst>
                  <a:ext uri="{FF2B5EF4-FFF2-40B4-BE49-F238E27FC236}">
                    <a16:creationId xmlns:a16="http://schemas.microsoft.com/office/drawing/2014/main" id="{E00E0719-5D54-DC17-ED18-C251509DE19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25855" y="3018509"/>
                <a:ext cx="304803" cy="30480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500" b="1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P</a:t>
                </a:r>
                <a:r>
                  <a:rPr lang="en-US" sz="1500" b="1" baseline="-25000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1</a:t>
                </a:r>
                <a:endParaRPr lang="en-US" sz="1500" b="1" baseline="-25000" dirty="0">
                  <a:solidFill>
                    <a:schemeClr val="tx1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444" name="Rectangle 1443">
                <a:extLst>
                  <a:ext uri="{FF2B5EF4-FFF2-40B4-BE49-F238E27FC236}">
                    <a16:creationId xmlns:a16="http://schemas.microsoft.com/office/drawing/2014/main" id="{ED2D43FB-B9EB-69B7-88DA-A396917BF9D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30658" y="3018508"/>
                <a:ext cx="304803" cy="30480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500" b="1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P</a:t>
                </a:r>
                <a:r>
                  <a:rPr lang="en-US" sz="1500" b="1" baseline="-25000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2</a:t>
                </a:r>
                <a:endParaRPr lang="en-US" sz="1500" b="1" baseline="-25000" dirty="0">
                  <a:solidFill>
                    <a:schemeClr val="tx1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445" name="Rectangle 1444">
                <a:extLst>
                  <a:ext uri="{FF2B5EF4-FFF2-40B4-BE49-F238E27FC236}">
                    <a16:creationId xmlns:a16="http://schemas.microsoft.com/office/drawing/2014/main" id="{8E3B12D9-1EEA-6A99-8F96-38DF7F4AA20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31998" y="3018508"/>
                <a:ext cx="304803" cy="30480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500" b="1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P</a:t>
                </a:r>
                <a:r>
                  <a:rPr lang="en-US" sz="1500" b="1" baseline="-25000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3</a:t>
                </a:r>
                <a:endParaRPr lang="en-US" sz="1500" b="1" baseline="-25000" dirty="0">
                  <a:solidFill>
                    <a:schemeClr val="tx1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446" name="Rectangle 1445">
                <a:extLst>
                  <a:ext uri="{FF2B5EF4-FFF2-40B4-BE49-F238E27FC236}">
                    <a16:creationId xmlns:a16="http://schemas.microsoft.com/office/drawing/2014/main" id="{C1BADF73-2C4C-1E66-48E6-417278311B1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36168" y="3018507"/>
                <a:ext cx="304803" cy="30480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500" b="1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P</a:t>
                </a:r>
                <a:r>
                  <a:rPr lang="en-US" sz="1500" b="1" baseline="-25000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4</a:t>
                </a:r>
                <a:endParaRPr lang="en-US" sz="1500" b="1" baseline="-25000" dirty="0">
                  <a:solidFill>
                    <a:schemeClr val="tx1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</p:grpSp>
      </p:grpSp>
      <p:cxnSp>
        <p:nvCxnSpPr>
          <p:cNvPr id="1465" name="Connector: Curved 1464">
            <a:extLst>
              <a:ext uri="{FF2B5EF4-FFF2-40B4-BE49-F238E27FC236}">
                <a16:creationId xmlns:a16="http://schemas.microsoft.com/office/drawing/2014/main" id="{A6F7F56A-349F-E07A-11AD-6A6CD7781A60}"/>
              </a:ext>
            </a:extLst>
          </p:cNvPr>
          <p:cNvCxnSpPr>
            <a:cxnSpLocks/>
            <a:stCxn id="1437" idx="2"/>
            <a:endCxn id="1445" idx="0"/>
          </p:cNvCxnSpPr>
          <p:nvPr/>
        </p:nvCxnSpPr>
        <p:spPr>
          <a:xfrm rot="5400000">
            <a:off x="32479138" y="9358361"/>
            <a:ext cx="1104429" cy="329024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6" name="TextBox 1465">
            <a:extLst>
              <a:ext uri="{FF2B5EF4-FFF2-40B4-BE49-F238E27FC236}">
                <a16:creationId xmlns:a16="http://schemas.microsoft.com/office/drawing/2014/main" id="{2F37FCAC-786E-812D-CF64-D3FA111A067A}"/>
              </a:ext>
            </a:extLst>
          </p:cNvPr>
          <p:cNvSpPr txBox="1"/>
          <p:nvPr/>
        </p:nvSpPr>
        <p:spPr>
          <a:xfrm>
            <a:off x="33682204" y="8791060"/>
            <a:ext cx="1027549" cy="3000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500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found</a:t>
            </a:r>
            <a:r>
              <a:rPr lang="en-GB" sz="1500" dirty="0">
                <a:solidFill>
                  <a:schemeClr val="accent4">
                    <a:lumMod val="50000"/>
                  </a:schemeClr>
                </a:solidFill>
                <a:latin typeface="Trebuchet MS" panose="020B0703020202090204" pitchFamily="34" charset="0"/>
              </a:rPr>
              <a:t>!</a:t>
            </a:r>
          </a:p>
        </p:txBody>
      </p:sp>
      <p:grpSp>
        <p:nvGrpSpPr>
          <p:cNvPr id="1453" name="Group 1452">
            <a:extLst>
              <a:ext uri="{FF2B5EF4-FFF2-40B4-BE49-F238E27FC236}">
                <a16:creationId xmlns:a16="http://schemas.microsoft.com/office/drawing/2014/main" id="{F7390BF8-439A-619C-8597-5B7328FF019A}"/>
              </a:ext>
            </a:extLst>
          </p:cNvPr>
          <p:cNvGrpSpPr/>
          <p:nvPr/>
        </p:nvGrpSpPr>
        <p:grpSpPr>
          <a:xfrm>
            <a:off x="36572141" y="8776882"/>
            <a:ext cx="495667" cy="1763133"/>
            <a:chOff x="5540169" y="3662427"/>
            <a:chExt cx="258361" cy="2160995"/>
          </a:xfrm>
        </p:grpSpPr>
        <p:sp>
          <p:nvSpPr>
            <p:cNvPr id="1454" name="TextBox 1453">
              <a:extLst>
                <a:ext uri="{FF2B5EF4-FFF2-40B4-BE49-F238E27FC236}">
                  <a16:creationId xmlns:a16="http://schemas.microsoft.com/office/drawing/2014/main" id="{629846D0-84EC-49EC-BB96-729216191B03}"/>
                </a:ext>
              </a:extLst>
            </p:cNvPr>
            <p:cNvSpPr txBox="1"/>
            <p:nvPr/>
          </p:nvSpPr>
          <p:spPr>
            <a:xfrm>
              <a:off x="5573127" y="5144409"/>
              <a:ext cx="208980" cy="6790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US" sz="1500" dirty="0">
                  <a:solidFill>
                    <a:prstClr val="black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rPr>
                <a:t>Q</a:t>
              </a:r>
              <a:r>
                <a:rPr lang="en-US" sz="1500" baseline="-25000" dirty="0">
                  <a:solidFill>
                    <a:prstClr val="black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rPr>
                <a:t>4</a:t>
              </a:r>
            </a:p>
            <a:p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  …</a:t>
              </a:r>
              <a:endParaRPr lang="en-US" sz="1500" baseline="-25000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55" name="TextBox 1454">
              <a:extLst>
                <a:ext uri="{FF2B5EF4-FFF2-40B4-BE49-F238E27FC236}">
                  <a16:creationId xmlns:a16="http://schemas.microsoft.com/office/drawing/2014/main" id="{7F211321-F86B-C6C2-196B-3F1B6B352C90}"/>
                </a:ext>
              </a:extLst>
            </p:cNvPr>
            <p:cNvSpPr txBox="1"/>
            <p:nvPr/>
          </p:nvSpPr>
          <p:spPr>
            <a:xfrm>
              <a:off x="5568442" y="3662427"/>
              <a:ext cx="212826" cy="5847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US" sz="1500" dirty="0">
                  <a:solidFill>
                    <a:prstClr val="black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rPr>
                <a:t>Q</a:t>
              </a:r>
              <a:r>
                <a:rPr lang="en-US" sz="1500" baseline="-25000" dirty="0">
                  <a:solidFill>
                    <a:prstClr val="black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rPr>
                <a:t>0</a:t>
              </a:r>
            </a:p>
            <a:p>
              <a:endParaRPr lang="en-US" sz="1500" baseline="-25000" dirty="0"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56" name="TextBox 1455">
              <a:extLst>
                <a:ext uri="{FF2B5EF4-FFF2-40B4-BE49-F238E27FC236}">
                  <a16:creationId xmlns:a16="http://schemas.microsoft.com/office/drawing/2014/main" id="{588147BB-FAD4-6307-E766-E2AB06EE3189}"/>
                </a:ext>
              </a:extLst>
            </p:cNvPr>
            <p:cNvSpPr txBox="1"/>
            <p:nvPr/>
          </p:nvSpPr>
          <p:spPr>
            <a:xfrm>
              <a:off x="5545345" y="4039536"/>
              <a:ext cx="238777" cy="396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prstClr val="black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rPr>
                <a:t>Q</a:t>
              </a:r>
              <a:r>
                <a:rPr lang="en-US" sz="1500" baseline="-25000" dirty="0">
                  <a:solidFill>
                    <a:prstClr val="black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rPr>
                <a:t>1</a:t>
              </a:r>
              <a:endParaRPr lang="el-GR" sz="1500" dirty="0">
                <a:cs typeface="Poppins" panose="00000500000000000000" pitchFamily="2" charset="0"/>
              </a:endParaRPr>
            </a:p>
          </p:txBody>
        </p:sp>
        <p:sp>
          <p:nvSpPr>
            <p:cNvPr id="1457" name="TextBox 1456">
              <a:extLst>
                <a:ext uri="{FF2B5EF4-FFF2-40B4-BE49-F238E27FC236}">
                  <a16:creationId xmlns:a16="http://schemas.microsoft.com/office/drawing/2014/main" id="{5ED71A0C-EE04-B423-DBA7-FEC750C39E8A}"/>
                </a:ext>
              </a:extLst>
            </p:cNvPr>
            <p:cNvSpPr txBox="1"/>
            <p:nvPr/>
          </p:nvSpPr>
          <p:spPr>
            <a:xfrm>
              <a:off x="5540169" y="4398503"/>
              <a:ext cx="252257" cy="396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prstClr val="black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rPr>
                <a:t>Q</a:t>
              </a:r>
              <a:r>
                <a:rPr lang="en-US" sz="1500" baseline="-25000" dirty="0">
                  <a:solidFill>
                    <a:prstClr val="black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rPr>
                <a:t>2</a:t>
              </a:r>
              <a:endParaRPr lang="el-GR" sz="1500" dirty="0">
                <a:cs typeface="Poppins" panose="00000500000000000000" pitchFamily="2" charset="0"/>
              </a:endParaRPr>
            </a:p>
          </p:txBody>
        </p:sp>
        <p:sp>
          <p:nvSpPr>
            <p:cNvPr id="1458" name="TextBox 1457">
              <a:extLst>
                <a:ext uri="{FF2B5EF4-FFF2-40B4-BE49-F238E27FC236}">
                  <a16:creationId xmlns:a16="http://schemas.microsoft.com/office/drawing/2014/main" id="{F491A725-8BDD-B7D1-C21D-AD4DC72F545C}"/>
                </a:ext>
              </a:extLst>
            </p:cNvPr>
            <p:cNvSpPr txBox="1"/>
            <p:nvPr/>
          </p:nvSpPr>
          <p:spPr>
            <a:xfrm>
              <a:off x="5546274" y="4793193"/>
              <a:ext cx="252256" cy="396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prstClr val="black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rPr>
                <a:t>Q</a:t>
              </a:r>
              <a:r>
                <a:rPr lang="en-US" sz="1500" baseline="-25000" dirty="0">
                  <a:solidFill>
                    <a:prstClr val="black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rPr>
                <a:t>3</a:t>
              </a:r>
              <a:endParaRPr lang="el-GR" sz="1500" dirty="0">
                <a:cs typeface="Poppins" panose="00000500000000000000" pitchFamily="2" charset="0"/>
              </a:endParaRPr>
            </a:p>
          </p:txBody>
        </p:sp>
      </p:grpSp>
      <p:grpSp>
        <p:nvGrpSpPr>
          <p:cNvPr id="1429" name="Group 1428">
            <a:extLst>
              <a:ext uri="{FF2B5EF4-FFF2-40B4-BE49-F238E27FC236}">
                <a16:creationId xmlns:a16="http://schemas.microsoft.com/office/drawing/2014/main" id="{E11A0F00-816E-6A58-F49D-FFAE072B9E93}"/>
              </a:ext>
            </a:extLst>
          </p:cNvPr>
          <p:cNvGrpSpPr/>
          <p:nvPr/>
        </p:nvGrpSpPr>
        <p:grpSpPr>
          <a:xfrm>
            <a:off x="36963821" y="8471744"/>
            <a:ext cx="3740220" cy="2148829"/>
            <a:chOff x="5234053" y="3744625"/>
            <a:chExt cx="4185610" cy="2630942"/>
          </a:xfrm>
        </p:grpSpPr>
        <p:sp>
          <p:nvSpPr>
            <p:cNvPr id="1430" name="TextBox 1429">
              <a:extLst>
                <a:ext uri="{FF2B5EF4-FFF2-40B4-BE49-F238E27FC236}">
                  <a16:creationId xmlns:a16="http://schemas.microsoft.com/office/drawing/2014/main" id="{8241D2A0-A32C-E56A-C20C-D27F9FE2E554}"/>
                </a:ext>
              </a:extLst>
            </p:cNvPr>
            <p:cNvSpPr txBox="1"/>
            <p:nvPr/>
          </p:nvSpPr>
          <p:spPr>
            <a:xfrm>
              <a:off x="5234053" y="3744625"/>
              <a:ext cx="4185610" cy="3956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offs(W</a:t>
              </a:r>
              <a:r>
                <a:rPr lang="en-US" sz="1500" baseline="-25000" dirty="0">
                  <a:latin typeface="Poppins" panose="00000500000000000000" pitchFamily="2" charset="0"/>
                  <a:cs typeface="Poppins" panose="00000500000000000000" pitchFamily="2" charset="0"/>
                </a:rPr>
                <a:t>0</a:t>
              </a:r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)  offs(W</a:t>
              </a:r>
              <a:r>
                <a:rPr lang="en-US" sz="1500" baseline="-25000" dirty="0">
                  <a:latin typeface="Poppins" panose="00000500000000000000" pitchFamily="2" charset="0"/>
                  <a:cs typeface="Poppins" panose="00000500000000000000" pitchFamily="2" charset="0"/>
                </a:rPr>
                <a:t>1</a:t>
              </a:r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)  offs(W</a:t>
              </a:r>
              <a:r>
                <a:rPr lang="en-US" sz="1500" baseline="-25000" dirty="0">
                  <a:latin typeface="Poppins" panose="00000500000000000000" pitchFamily="2" charset="0"/>
                  <a:cs typeface="Poppins" panose="00000500000000000000" pitchFamily="2" charset="0"/>
                </a:rPr>
                <a:t>2</a:t>
              </a:r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)  …</a:t>
              </a:r>
            </a:p>
          </p:txBody>
        </p:sp>
        <p:sp>
          <p:nvSpPr>
            <p:cNvPr id="1431" name="TextBox 1430">
              <a:extLst>
                <a:ext uri="{FF2B5EF4-FFF2-40B4-BE49-F238E27FC236}">
                  <a16:creationId xmlns:a16="http://schemas.microsoft.com/office/drawing/2014/main" id="{CFAD8E46-E759-AE3E-F97B-50CE942FF741}"/>
                </a:ext>
              </a:extLst>
            </p:cNvPr>
            <p:cNvSpPr txBox="1"/>
            <p:nvPr/>
          </p:nvSpPr>
          <p:spPr>
            <a:xfrm>
              <a:off x="5875038" y="6005803"/>
              <a:ext cx="1743147" cy="36976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500" dirty="0">
                  <a:latin typeface="Poppins" panose="00000500000000000000" pitchFamily="2" charset="0"/>
                  <a:cs typeface="Poppins" panose="00000500000000000000" pitchFamily="2" charset="0"/>
                </a:rPr>
                <a:t>Kernel Map</a:t>
              </a:r>
            </a:p>
          </p:txBody>
        </p:sp>
      </p:grpSp>
      <p:grpSp>
        <p:nvGrpSpPr>
          <p:cNvPr id="1467" name="Group 1466">
            <a:extLst>
              <a:ext uri="{FF2B5EF4-FFF2-40B4-BE49-F238E27FC236}">
                <a16:creationId xmlns:a16="http://schemas.microsoft.com/office/drawing/2014/main" id="{FC3AAD0E-B139-38F9-87B8-14C570CD7ECB}"/>
              </a:ext>
            </a:extLst>
          </p:cNvPr>
          <p:cNvGrpSpPr/>
          <p:nvPr/>
        </p:nvGrpSpPr>
        <p:grpSpPr>
          <a:xfrm>
            <a:off x="36961363" y="8792548"/>
            <a:ext cx="2599518" cy="1509328"/>
            <a:chOff x="5623770" y="3907662"/>
            <a:chExt cx="2673223" cy="1847964"/>
          </a:xfrm>
        </p:grpSpPr>
        <p:grpSp>
          <p:nvGrpSpPr>
            <p:cNvPr id="1468" name="Group 1467">
              <a:extLst>
                <a:ext uri="{FF2B5EF4-FFF2-40B4-BE49-F238E27FC236}">
                  <a16:creationId xmlns:a16="http://schemas.microsoft.com/office/drawing/2014/main" id="{FEB9154D-C677-AD23-C3B9-27C9D337F813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1485" name="Rectangle 1484">
                <a:extLst>
                  <a:ext uri="{FF2B5EF4-FFF2-40B4-BE49-F238E27FC236}">
                    <a16:creationId xmlns:a16="http://schemas.microsoft.com/office/drawing/2014/main" id="{D9B4FA10-A315-3C4D-C079-21C4706EDEDE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741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86" name="Rectangle 1485">
                <a:extLst>
                  <a:ext uri="{FF2B5EF4-FFF2-40B4-BE49-F238E27FC236}">
                    <a16:creationId xmlns:a16="http://schemas.microsoft.com/office/drawing/2014/main" id="{3D6FE717-F47E-AD51-6E41-4925F713326A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741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87" name="Rectangle 1486">
                <a:extLst>
                  <a:ext uri="{FF2B5EF4-FFF2-40B4-BE49-F238E27FC236}">
                    <a16:creationId xmlns:a16="http://schemas.microsoft.com/office/drawing/2014/main" id="{E0D76A1E-22DE-0823-B33A-CBA2AE92CAB1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74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69" name="Group 1468">
              <a:extLst>
                <a:ext uri="{FF2B5EF4-FFF2-40B4-BE49-F238E27FC236}">
                  <a16:creationId xmlns:a16="http://schemas.microsoft.com/office/drawing/2014/main" id="{E90314B0-736B-74E0-CCA9-6CA5E94B23B1}"/>
                </a:ext>
              </a:extLst>
            </p:cNvPr>
            <p:cNvGrpSpPr/>
            <p:nvPr/>
          </p:nvGrpSpPr>
          <p:grpSpPr>
            <a:xfrm>
              <a:off x="5623770" y="4277320"/>
              <a:ext cx="2673223" cy="369332"/>
              <a:chOff x="11737501" y="3263737"/>
              <a:chExt cx="2673223" cy="369332"/>
            </a:xfrm>
          </p:grpSpPr>
          <p:sp>
            <p:nvSpPr>
              <p:cNvPr id="1482" name="Rectangle 1481">
                <a:extLst>
                  <a:ext uri="{FF2B5EF4-FFF2-40B4-BE49-F238E27FC236}">
                    <a16:creationId xmlns:a16="http://schemas.microsoft.com/office/drawing/2014/main" id="{8FE65391-6CEC-367B-C3E8-B7697D07FA52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741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483" name="Rectangle 1482">
                <a:extLst>
                  <a:ext uri="{FF2B5EF4-FFF2-40B4-BE49-F238E27FC236}">
                    <a16:creationId xmlns:a16="http://schemas.microsoft.com/office/drawing/2014/main" id="{E5C6BBDF-AC7E-8823-561A-DAC0E73F895F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741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84" name="Rectangle 1483">
                <a:extLst>
                  <a:ext uri="{FF2B5EF4-FFF2-40B4-BE49-F238E27FC236}">
                    <a16:creationId xmlns:a16="http://schemas.microsoft.com/office/drawing/2014/main" id="{2C385F81-B4F7-DA01-D4BC-9A683020C164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74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70" name="Group 1469">
              <a:extLst>
                <a:ext uri="{FF2B5EF4-FFF2-40B4-BE49-F238E27FC236}">
                  <a16:creationId xmlns:a16="http://schemas.microsoft.com/office/drawing/2014/main" id="{E7727EA7-9A13-0EE7-AE59-3CA51FA02234}"/>
                </a:ext>
              </a:extLst>
            </p:cNvPr>
            <p:cNvGrpSpPr/>
            <p:nvPr/>
          </p:nvGrpSpPr>
          <p:grpSpPr>
            <a:xfrm>
              <a:off x="5623770" y="4646978"/>
              <a:ext cx="2673223" cy="369332"/>
              <a:chOff x="11737501" y="3263737"/>
              <a:chExt cx="2673223" cy="369332"/>
            </a:xfrm>
          </p:grpSpPr>
          <p:sp>
            <p:nvSpPr>
              <p:cNvPr id="1479" name="Rectangle 1478">
                <a:extLst>
                  <a:ext uri="{FF2B5EF4-FFF2-40B4-BE49-F238E27FC236}">
                    <a16:creationId xmlns:a16="http://schemas.microsoft.com/office/drawing/2014/main" id="{53F22947-40A8-8E63-0723-414602BC4288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741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80" name="Rectangle 1479">
                <a:extLst>
                  <a:ext uri="{FF2B5EF4-FFF2-40B4-BE49-F238E27FC236}">
                    <a16:creationId xmlns:a16="http://schemas.microsoft.com/office/drawing/2014/main" id="{46DD649F-9B27-018A-0D5B-1B483A174410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741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481" name="Rectangle 1480">
                <a:extLst>
                  <a:ext uri="{FF2B5EF4-FFF2-40B4-BE49-F238E27FC236}">
                    <a16:creationId xmlns:a16="http://schemas.microsoft.com/office/drawing/2014/main" id="{975F7283-A40F-BEA3-4A64-2FBC1A02A47A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741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471" name="Group 1470">
              <a:extLst>
                <a:ext uri="{FF2B5EF4-FFF2-40B4-BE49-F238E27FC236}">
                  <a16:creationId xmlns:a16="http://schemas.microsoft.com/office/drawing/2014/main" id="{5569A5DF-9119-E1E3-B871-01298E34F3C9}"/>
                </a:ext>
              </a:extLst>
            </p:cNvPr>
            <p:cNvGrpSpPr/>
            <p:nvPr/>
          </p:nvGrpSpPr>
          <p:grpSpPr>
            <a:xfrm>
              <a:off x="5623770" y="5016636"/>
              <a:ext cx="2673223" cy="369332"/>
              <a:chOff x="11737501" y="3263737"/>
              <a:chExt cx="2673223" cy="369332"/>
            </a:xfrm>
          </p:grpSpPr>
          <p:sp>
            <p:nvSpPr>
              <p:cNvPr id="1476" name="Rectangle 1475">
                <a:extLst>
                  <a:ext uri="{FF2B5EF4-FFF2-40B4-BE49-F238E27FC236}">
                    <a16:creationId xmlns:a16="http://schemas.microsoft.com/office/drawing/2014/main" id="{4C2F013D-B269-11C3-1B19-BE664D507297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741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477" name="Rectangle 1476">
                <a:extLst>
                  <a:ext uri="{FF2B5EF4-FFF2-40B4-BE49-F238E27FC236}">
                    <a16:creationId xmlns:a16="http://schemas.microsoft.com/office/drawing/2014/main" id="{EB46D6F5-63A7-6335-F3F4-1C189BD97A11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741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78" name="Rectangle 1477">
                <a:extLst>
                  <a:ext uri="{FF2B5EF4-FFF2-40B4-BE49-F238E27FC236}">
                    <a16:creationId xmlns:a16="http://schemas.microsoft.com/office/drawing/2014/main" id="{2296C4D1-E906-752A-1EA4-045472660A09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741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72" name="Group 1471">
              <a:extLst>
                <a:ext uri="{FF2B5EF4-FFF2-40B4-BE49-F238E27FC236}">
                  <a16:creationId xmlns:a16="http://schemas.microsoft.com/office/drawing/2014/main" id="{443A815B-D2AB-D29E-535C-8CA1353714BF}"/>
                </a:ext>
              </a:extLst>
            </p:cNvPr>
            <p:cNvGrpSpPr/>
            <p:nvPr/>
          </p:nvGrpSpPr>
          <p:grpSpPr>
            <a:xfrm>
              <a:off x="5623770" y="5386294"/>
              <a:ext cx="2673223" cy="369332"/>
              <a:chOff x="11737501" y="3263737"/>
              <a:chExt cx="2673223" cy="369332"/>
            </a:xfrm>
          </p:grpSpPr>
          <p:sp>
            <p:nvSpPr>
              <p:cNvPr id="1473" name="Rectangle 1472">
                <a:extLst>
                  <a:ext uri="{FF2B5EF4-FFF2-40B4-BE49-F238E27FC236}">
                    <a16:creationId xmlns:a16="http://schemas.microsoft.com/office/drawing/2014/main" id="{7F95083F-FD7D-7F65-FA40-3CA14ACECD41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741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74" name="Rectangle 1473">
                <a:extLst>
                  <a:ext uri="{FF2B5EF4-FFF2-40B4-BE49-F238E27FC236}">
                    <a16:creationId xmlns:a16="http://schemas.microsoft.com/office/drawing/2014/main" id="{CA572A27-F112-DDCC-C461-75B488B3DE0C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741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75" name="Rectangle 1474">
                <a:extLst>
                  <a:ext uri="{FF2B5EF4-FFF2-40B4-BE49-F238E27FC236}">
                    <a16:creationId xmlns:a16="http://schemas.microsoft.com/office/drawing/2014/main" id="{56B27C5B-8342-0A14-9EA0-F99EC1724039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741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pSp>
        <p:nvGrpSpPr>
          <p:cNvPr id="1507" name="Group 1506">
            <a:extLst>
              <a:ext uri="{FF2B5EF4-FFF2-40B4-BE49-F238E27FC236}">
                <a16:creationId xmlns:a16="http://schemas.microsoft.com/office/drawing/2014/main" id="{414E4727-D75B-E430-1368-868C52E7462C}"/>
              </a:ext>
            </a:extLst>
          </p:cNvPr>
          <p:cNvGrpSpPr/>
          <p:nvPr/>
        </p:nvGrpSpPr>
        <p:grpSpPr>
          <a:xfrm>
            <a:off x="39828991" y="8661871"/>
            <a:ext cx="1918034" cy="1965381"/>
            <a:chOff x="37250916" y="7313874"/>
            <a:chExt cx="1762283" cy="1805785"/>
          </a:xfrm>
        </p:grpSpPr>
        <p:grpSp>
          <p:nvGrpSpPr>
            <p:cNvPr id="1459" name="Group 1458">
              <a:extLst>
                <a:ext uri="{FF2B5EF4-FFF2-40B4-BE49-F238E27FC236}">
                  <a16:creationId xmlns:a16="http://schemas.microsoft.com/office/drawing/2014/main" id="{8BE31E29-A310-C737-61E5-D05AEFE3B7CC}"/>
                </a:ext>
              </a:extLst>
            </p:cNvPr>
            <p:cNvGrpSpPr/>
            <p:nvPr/>
          </p:nvGrpSpPr>
          <p:grpSpPr>
            <a:xfrm>
              <a:off x="37403141" y="7313874"/>
              <a:ext cx="1564106" cy="790568"/>
              <a:chOff x="9413593" y="328170"/>
              <a:chExt cx="2935385" cy="931096"/>
            </a:xfrm>
          </p:grpSpPr>
          <p:sp>
            <p:nvSpPr>
              <p:cNvPr id="1460" name="TextBox 1459">
                <a:extLst>
                  <a:ext uri="{FF2B5EF4-FFF2-40B4-BE49-F238E27FC236}">
                    <a16:creationId xmlns:a16="http://schemas.microsoft.com/office/drawing/2014/main" id="{DFA28F1C-E507-9011-0A6A-FE4F78CBA8C1}"/>
                  </a:ext>
                </a:extLst>
              </p:cNvPr>
              <p:cNvSpPr txBox="1"/>
              <p:nvPr/>
            </p:nvSpPr>
            <p:spPr>
              <a:xfrm>
                <a:off x="10357833" y="328170"/>
                <a:ext cx="1046905" cy="389808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741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1461" name="TextBox 1460">
                <a:extLst>
                  <a:ext uri="{FF2B5EF4-FFF2-40B4-BE49-F238E27FC236}">
                    <a16:creationId xmlns:a16="http://schemas.microsoft.com/office/drawing/2014/main" id="{2581BAFA-4149-EF5C-D831-75FBFAEFE584}"/>
                  </a:ext>
                </a:extLst>
              </p:cNvPr>
              <p:cNvSpPr txBox="1"/>
              <p:nvPr/>
            </p:nvSpPr>
            <p:spPr>
              <a:xfrm>
                <a:off x="9413593" y="751364"/>
                <a:ext cx="2935385" cy="507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500" dirty="0">
                    <a:solidFill>
                      <a:srgbClr val="EC987D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invalid entry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500" dirty="0">
                    <a:solidFill>
                      <a:srgbClr val="EC987D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(</a:t>
                </a:r>
                <a:r>
                  <a:rPr lang="en-US" sz="1500" b="1" dirty="0">
                    <a:solidFill>
                      <a:srgbClr val="EC987D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no</a:t>
                </a:r>
                <a:r>
                  <a:rPr lang="en-US" sz="1500" dirty="0">
                    <a:solidFill>
                      <a:srgbClr val="EC987D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 </a:t>
                </a:r>
                <a:r>
                  <a:rPr lang="en-US" sz="1500" b="1" dirty="0">
                    <a:solidFill>
                      <a:srgbClr val="EC987D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mapping</a:t>
                </a:r>
                <a:r>
                  <a:rPr lang="en-US" sz="1500" dirty="0">
                    <a:solidFill>
                      <a:srgbClr val="EC987D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)</a:t>
                </a:r>
              </a:p>
            </p:txBody>
          </p:sp>
        </p:grpSp>
        <p:grpSp>
          <p:nvGrpSpPr>
            <p:cNvPr id="1493" name="Group 1492">
              <a:extLst>
                <a:ext uri="{FF2B5EF4-FFF2-40B4-BE49-F238E27FC236}">
                  <a16:creationId xmlns:a16="http://schemas.microsoft.com/office/drawing/2014/main" id="{87C54AB2-26BB-446E-E10D-65D6CFD456DE}"/>
                </a:ext>
              </a:extLst>
            </p:cNvPr>
            <p:cNvGrpSpPr/>
            <p:nvPr/>
          </p:nvGrpSpPr>
          <p:grpSpPr>
            <a:xfrm>
              <a:off x="37250916" y="8342043"/>
              <a:ext cx="1762283" cy="777616"/>
              <a:chOff x="37250916" y="8342043"/>
              <a:chExt cx="1762283" cy="777616"/>
            </a:xfrm>
          </p:grpSpPr>
          <p:sp>
            <p:nvSpPr>
              <p:cNvPr id="1490" name="TextBox 1489">
                <a:extLst>
                  <a:ext uri="{FF2B5EF4-FFF2-40B4-BE49-F238E27FC236}">
                    <a16:creationId xmlns:a16="http://schemas.microsoft.com/office/drawing/2014/main" id="{7A89FA3C-4531-CD7C-60E2-66904F03B44E}"/>
                  </a:ext>
                </a:extLst>
              </p:cNvPr>
              <p:cNvSpPr txBox="1"/>
              <p:nvPr/>
            </p:nvSpPr>
            <p:spPr>
              <a:xfrm>
                <a:off x="37906275" y="8342043"/>
                <a:ext cx="557838" cy="330976"/>
              </a:xfrm>
              <a:prstGeom prst="rect">
                <a:avLst/>
              </a:prstGeom>
              <a:solidFill>
                <a:srgbClr val="D3E17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741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1492" name="TextBox 1491">
                <a:extLst>
                  <a:ext uri="{FF2B5EF4-FFF2-40B4-BE49-F238E27FC236}">
                    <a16:creationId xmlns:a16="http://schemas.microsoft.com/office/drawing/2014/main" id="{E4BD0213-91FF-8BDD-EDA0-F567747AB71A}"/>
                  </a:ext>
                </a:extLst>
              </p:cNvPr>
              <p:cNvSpPr txBox="1"/>
              <p:nvPr/>
            </p:nvSpPr>
            <p:spPr>
              <a:xfrm>
                <a:off x="37250916" y="8688413"/>
                <a:ext cx="1762283" cy="431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500" dirty="0">
                    <a:solidFill>
                      <a:schemeClr val="accent6">
                        <a:lumMod val="50000"/>
                      </a:schemeClr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Wingdings" pitchFamily="2" charset="2"/>
                  </a:rPr>
                  <a:t>valid entry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500" dirty="0">
                    <a:solidFill>
                      <a:schemeClr val="accent6">
                        <a:lumMod val="50000"/>
                      </a:schemeClr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Wingdings" pitchFamily="2" charset="2"/>
                  </a:rPr>
                  <a:t>(mapping found)</a:t>
                </a:r>
                <a:endParaRPr lang="en-US" sz="1500" dirty="0">
                  <a:solidFill>
                    <a:schemeClr val="accent6">
                      <a:lumMod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</p:grpSp>
      <p:sp>
        <p:nvSpPr>
          <p:cNvPr id="1437" name="Rounded Rectangle 11">
            <a:extLst>
              <a:ext uri="{FF2B5EF4-FFF2-40B4-BE49-F238E27FC236}">
                <a16:creationId xmlns:a16="http://schemas.microsoft.com/office/drawing/2014/main" id="{5532A64E-8558-0D53-99B2-784CC26A2967}"/>
              </a:ext>
            </a:extLst>
          </p:cNvPr>
          <p:cNvSpPr/>
          <p:nvPr/>
        </p:nvSpPr>
        <p:spPr>
          <a:xfrm>
            <a:off x="32913094" y="8491334"/>
            <a:ext cx="565540" cy="47932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741"/>
          </a:p>
        </p:txBody>
      </p:sp>
      <p:sp>
        <p:nvSpPr>
          <p:cNvPr id="1509" name="TextBox 1508">
            <a:extLst>
              <a:ext uri="{FF2B5EF4-FFF2-40B4-BE49-F238E27FC236}">
                <a16:creationId xmlns:a16="http://schemas.microsoft.com/office/drawing/2014/main" id="{94406636-5189-E394-5CEE-96E8A0B9C2D4}"/>
              </a:ext>
            </a:extLst>
          </p:cNvPr>
          <p:cNvSpPr txBox="1"/>
          <p:nvPr/>
        </p:nvSpPr>
        <p:spPr>
          <a:xfrm rot="602180">
            <a:off x="35814181" y="9218958"/>
            <a:ext cx="9191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stored</a:t>
            </a:r>
          </a:p>
        </p:txBody>
      </p:sp>
      <p:sp>
        <p:nvSpPr>
          <p:cNvPr id="1510" name="TextBox 1509">
            <a:extLst>
              <a:ext uri="{FF2B5EF4-FFF2-40B4-BE49-F238E27FC236}">
                <a16:creationId xmlns:a16="http://schemas.microsoft.com/office/drawing/2014/main" id="{E8F2343C-41D3-CA4F-5C36-17059EB04D09}"/>
              </a:ext>
            </a:extLst>
          </p:cNvPr>
          <p:cNvSpPr txBox="1"/>
          <p:nvPr/>
        </p:nvSpPr>
        <p:spPr>
          <a:xfrm>
            <a:off x="30740616" y="8950360"/>
            <a:ext cx="22910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(Generated) </a:t>
            </a:r>
            <a:r>
              <a:rPr lang="en-US" sz="15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Queries</a:t>
            </a:r>
          </a:p>
        </p:txBody>
      </p:sp>
      <p:sp>
        <p:nvSpPr>
          <p:cNvPr id="26" name="Google Shape;115;p27">
            <a:extLst>
              <a:ext uri="{FF2B5EF4-FFF2-40B4-BE49-F238E27FC236}">
                <a16:creationId xmlns:a16="http://schemas.microsoft.com/office/drawing/2014/main" id="{52F6D0AD-4F38-3011-6DC7-8611243559DC}"/>
              </a:ext>
            </a:extLst>
          </p:cNvPr>
          <p:cNvSpPr txBox="1">
            <a:spLocks/>
          </p:cNvSpPr>
          <p:nvPr/>
        </p:nvSpPr>
        <p:spPr>
          <a:xfrm>
            <a:off x="409058" y="5085739"/>
            <a:ext cx="30844529" cy="134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3912" tIns="196902" rIns="393912" bIns="19690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206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206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206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206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206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206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206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206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206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Clr>
                <a:srgbClr val="1E4E79"/>
              </a:buClr>
              <a:buSzPts val="2600"/>
            </a:pPr>
            <a:r>
              <a:rPr lang="en-US" sz="4700" baseline="300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1 </a:t>
            </a:r>
            <a:r>
              <a:rPr lang="en-US" sz="47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Max Planck Institute for Software Systems    </a:t>
            </a:r>
            <a:r>
              <a:rPr lang="en-US" sz="4700" baseline="300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 </a:t>
            </a:r>
            <a:r>
              <a:rPr lang="en-US" sz="47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National Technical University of Athens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B7B87A-4D7E-162C-CB85-DED57B835E51}"/>
              </a:ext>
            </a:extLst>
          </p:cNvPr>
          <p:cNvGrpSpPr/>
          <p:nvPr/>
        </p:nvGrpSpPr>
        <p:grpSpPr>
          <a:xfrm>
            <a:off x="38430177" y="2882607"/>
            <a:ext cx="2623899" cy="3124494"/>
            <a:chOff x="37509066" y="2071512"/>
            <a:chExt cx="3169231" cy="3773865"/>
          </a:xfrm>
        </p:grpSpPr>
        <p:grpSp>
          <p:nvGrpSpPr>
            <p:cNvPr id="839" name="Group 838">
              <a:extLst>
                <a:ext uri="{FF2B5EF4-FFF2-40B4-BE49-F238E27FC236}">
                  <a16:creationId xmlns:a16="http://schemas.microsoft.com/office/drawing/2014/main" id="{603D06FE-5D13-23CF-C372-7BA6176E23B7}"/>
                </a:ext>
              </a:extLst>
            </p:cNvPr>
            <p:cNvGrpSpPr/>
            <p:nvPr/>
          </p:nvGrpSpPr>
          <p:grpSpPr>
            <a:xfrm>
              <a:off x="37509066" y="2071512"/>
              <a:ext cx="3169231" cy="3765172"/>
              <a:chOff x="35765860" y="21342714"/>
              <a:chExt cx="1400527" cy="1663882"/>
            </a:xfrm>
          </p:grpSpPr>
          <p:sp>
            <p:nvSpPr>
              <p:cNvPr id="832" name="Rectangle 831">
                <a:extLst>
                  <a:ext uri="{FF2B5EF4-FFF2-40B4-BE49-F238E27FC236}">
                    <a16:creationId xmlns:a16="http://schemas.microsoft.com/office/drawing/2014/main" id="{1A734587-94A8-5320-827D-134B0B18C35E}"/>
                  </a:ext>
                </a:extLst>
              </p:cNvPr>
              <p:cNvSpPr/>
              <p:nvPr/>
            </p:nvSpPr>
            <p:spPr>
              <a:xfrm>
                <a:off x="35765860" y="21342714"/>
                <a:ext cx="1400527" cy="166388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8769"/>
              </a:p>
            </p:txBody>
          </p:sp>
          <p:pic>
            <p:nvPicPr>
              <p:cNvPr id="834" name="Picture 833" descr="A qr code with a white background&#10;&#10;Description automatically generated">
                <a:extLst>
                  <a:ext uri="{FF2B5EF4-FFF2-40B4-BE49-F238E27FC236}">
                    <a16:creationId xmlns:a16="http://schemas.microsoft.com/office/drawing/2014/main" id="{E60EE5CD-2928-52B9-07FC-0865288192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839277" y="21425262"/>
                <a:ext cx="1253687" cy="130232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F9DCB4-ED31-B9A1-7DBB-644D2F6E7009}"/>
                </a:ext>
              </a:extLst>
            </p:cNvPr>
            <p:cNvSpPr txBox="1"/>
            <p:nvPr/>
          </p:nvSpPr>
          <p:spPr>
            <a:xfrm>
              <a:off x="38346471" y="5213415"/>
              <a:ext cx="1494420" cy="631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Paper</a:t>
              </a:r>
              <a:endParaRPr lang="el-GR" sz="3200" dirty="0">
                <a:solidFill>
                  <a:schemeClr val="bg1"/>
                </a:solidFill>
                <a:cs typeface="Poppins" panose="00000500000000000000" pitchFamily="2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3771D7E-CACC-0ABC-C2AA-60B5CDDED4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62844" y="830568"/>
            <a:ext cx="4988592" cy="1462915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95545E-4632-1B70-2239-D06F625E22DE}"/>
              </a:ext>
            </a:extLst>
          </p:cNvPr>
          <p:cNvCxnSpPr>
            <a:cxnSpLocks/>
          </p:cNvCxnSpPr>
          <p:nvPr/>
        </p:nvCxnSpPr>
        <p:spPr>
          <a:xfrm>
            <a:off x="9963366" y="7260771"/>
            <a:ext cx="0" cy="592215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3A2257FC-24F6-A61D-C6C1-DB4D9D613F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94" t="6724" r="10380" b="10364"/>
          <a:stretch/>
        </p:blipFill>
        <p:spPr>
          <a:xfrm>
            <a:off x="16170293" y="7347484"/>
            <a:ext cx="2869720" cy="200469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AAF1D4D-4E80-07A4-6C9E-D50A9C1B2404}"/>
              </a:ext>
            </a:extLst>
          </p:cNvPr>
          <p:cNvSpPr txBox="1"/>
          <p:nvPr/>
        </p:nvSpPr>
        <p:spPr>
          <a:xfrm>
            <a:off x="477145" y="7374650"/>
            <a:ext cx="92005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003" indent="-31100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Sparse Convolution (</a:t>
            </a:r>
            <a:r>
              <a:rPr lang="en-US" sz="2000" dirty="0" err="1">
                <a:solidFill>
                  <a:srgbClr val="4385F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SpC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 is a 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key operator in point cloud networks 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used in autonomous driving, robotics, and AR/VR.</a:t>
            </a:r>
          </a:p>
          <a:p>
            <a:pPr>
              <a:spcBef>
                <a:spcPts val="1000"/>
              </a:spcBef>
              <a:spcAft>
                <a:spcPts val="1200"/>
              </a:spcAft>
            </a:pPr>
            <a:endParaRPr lang="en-US" sz="2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03" indent="-311003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SpC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operates on voxel data that have inherent structural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properties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; however, existing works 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 not exploit 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them.</a:t>
            </a:r>
          </a:p>
          <a:p>
            <a:pPr marL="311003" indent="-311003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03" indent="-311003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93B9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Spira</a:t>
            </a:r>
            <a:r>
              <a:rPr lang="en-US" sz="20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is the first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SpC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engine that 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intelligently leverages 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structural properties of voxel data, unlocking </a:t>
            </a:r>
            <a:r>
              <a:rPr lang="en-US" sz="2000" dirty="0">
                <a:solidFill>
                  <a:srgbClr val="4385F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significant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performance gains.</a:t>
            </a:r>
          </a:p>
          <a:p>
            <a:pPr marL="311003" indent="-311003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03" indent="-311003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Spira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improves inference performance by </a:t>
            </a:r>
            <a:r>
              <a:rPr lang="en-US" sz="2000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1.68x 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 average across 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six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GPU architectures.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A130350-B8B6-949B-8992-B6670C4348F8}"/>
              </a:ext>
            </a:extLst>
          </p:cNvPr>
          <p:cNvSpPr>
            <a:spLocks/>
          </p:cNvSpPr>
          <p:nvPr/>
        </p:nvSpPr>
        <p:spPr>
          <a:xfrm>
            <a:off x="27357747" y="9378161"/>
            <a:ext cx="360292" cy="355758"/>
          </a:xfrm>
          <a:prstGeom prst="rect">
            <a:avLst/>
          </a:prstGeom>
          <a:solidFill>
            <a:srgbClr val="FFDDB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rPr>
              <a:t>Q</a:t>
            </a:r>
            <a:r>
              <a:rPr lang="en-US" sz="1600" b="1" baseline="-25000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rPr>
              <a:t>4</a:t>
            </a:r>
            <a:endParaRPr lang="en-US" sz="1600" b="1" baseline="-25000" dirty="0">
              <a:solidFill>
                <a:schemeClr val="tx1"/>
              </a:solidFill>
              <a:latin typeface="Poppins" panose="00000500000000000000" pitchFamily="2" charset="0"/>
              <a:ea typeface="Linux Libertine Display O" panose="02000503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50DBF80-F567-EDF3-35F6-A4A54ADDFA8E}"/>
              </a:ext>
            </a:extLst>
          </p:cNvPr>
          <p:cNvGrpSpPr/>
          <p:nvPr/>
        </p:nvGrpSpPr>
        <p:grpSpPr>
          <a:xfrm>
            <a:off x="26345785" y="11333238"/>
            <a:ext cx="3445514" cy="1879233"/>
            <a:chOff x="-683453" y="3653955"/>
            <a:chExt cx="4613601" cy="251632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54DE999-4743-A3A4-ACE6-4F15847B044C}"/>
                </a:ext>
              </a:extLst>
            </p:cNvPr>
            <p:cNvGrpSpPr/>
            <p:nvPr/>
          </p:nvGrpSpPr>
          <p:grpSpPr>
            <a:xfrm>
              <a:off x="222933" y="3653955"/>
              <a:ext cx="2134223" cy="2088000"/>
              <a:chOff x="1925229" y="4118686"/>
              <a:chExt cx="2134223" cy="208800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05C80F8-9E32-CBF3-91F2-620DD535FF6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929981" y="4344381"/>
                <a:ext cx="1908000" cy="1862304"/>
                <a:chOff x="1121111" y="2787156"/>
                <a:chExt cx="2315107" cy="2293964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3215C53F-CED2-04A3-B685-5F91F3A5DBDB}"/>
                    </a:ext>
                  </a:extLst>
                </p:cNvPr>
                <p:cNvSpPr/>
                <p:nvPr/>
              </p:nvSpPr>
              <p:spPr>
                <a:xfrm>
                  <a:off x="1584133" y="3229038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Q</a:t>
                  </a:r>
                  <a:r>
                    <a:rPr lang="en-US" sz="1300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2</a:t>
                  </a:r>
                  <a:endParaRPr lang="en-US" sz="13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FC7C2BF-2E14-5C11-0016-264468F3D99A}"/>
                    </a:ext>
                  </a:extLst>
                </p:cNvPr>
                <p:cNvSpPr/>
                <p:nvPr/>
              </p:nvSpPr>
              <p:spPr>
                <a:xfrm>
                  <a:off x="2047154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238321A-0FA5-9E9A-FC15-6DFA9144B685}"/>
                    </a:ext>
                  </a:extLst>
                </p:cNvPr>
                <p:cNvSpPr/>
                <p:nvPr/>
              </p:nvSpPr>
              <p:spPr>
                <a:xfrm>
                  <a:off x="2510176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86C5BE7B-0F8E-B803-E2ED-84AF44C487F0}"/>
                    </a:ext>
                  </a:extLst>
                </p:cNvPr>
                <p:cNvSpPr/>
                <p:nvPr/>
              </p:nvSpPr>
              <p:spPr>
                <a:xfrm>
                  <a:off x="2973197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90A3976F-CBE2-F7AB-EA22-F8F02ED4159B}"/>
                    </a:ext>
                  </a:extLst>
                </p:cNvPr>
                <p:cNvSpPr/>
                <p:nvPr/>
              </p:nvSpPr>
              <p:spPr>
                <a:xfrm>
                  <a:off x="1584133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1E216A51-5701-C084-8C94-014AEE18FB1E}"/>
                    </a:ext>
                  </a:extLst>
                </p:cNvPr>
                <p:cNvSpPr/>
                <p:nvPr/>
              </p:nvSpPr>
              <p:spPr>
                <a:xfrm>
                  <a:off x="2047154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3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1C3DE989-049A-5554-EF03-2F856A4F14D5}"/>
                    </a:ext>
                  </a:extLst>
                </p:cNvPr>
                <p:cNvSpPr/>
                <p:nvPr/>
              </p:nvSpPr>
              <p:spPr>
                <a:xfrm>
                  <a:off x="2510176" y="3692058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Q</a:t>
                  </a:r>
                  <a:r>
                    <a:rPr lang="en-US" sz="1300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3</a:t>
                  </a:r>
                  <a:endParaRPr lang="en-US" sz="13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BD608B9A-5077-5BCD-42BD-7DE75952DC5B}"/>
                    </a:ext>
                  </a:extLst>
                </p:cNvPr>
                <p:cNvSpPr/>
                <p:nvPr/>
              </p:nvSpPr>
              <p:spPr>
                <a:xfrm>
                  <a:off x="2973197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ED1E8159-0409-CBAB-4947-387134763C81}"/>
                    </a:ext>
                  </a:extLst>
                </p:cNvPr>
                <p:cNvSpPr/>
                <p:nvPr/>
              </p:nvSpPr>
              <p:spPr>
                <a:xfrm>
                  <a:off x="1121111" y="4616690"/>
                  <a:ext cx="463021" cy="463021"/>
                </a:xfrm>
                <a:prstGeom prst="rect">
                  <a:avLst/>
                </a:prstGeom>
                <a:solidFill>
                  <a:srgbClr val="FFDDB3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Q</a:t>
                  </a:r>
                  <a:r>
                    <a:rPr lang="en-US" sz="1300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5</a:t>
                  </a:r>
                  <a:endParaRPr lang="en-US" sz="1300" b="1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E615E26E-F1F6-8098-B4A4-8AADEB7D7C89}"/>
                    </a:ext>
                  </a:extLst>
                </p:cNvPr>
                <p:cNvSpPr/>
                <p:nvPr/>
              </p:nvSpPr>
              <p:spPr>
                <a:xfrm>
                  <a:off x="2047154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6850922-6445-2D4B-2845-569888038526}"/>
                    </a:ext>
                  </a:extLst>
                </p:cNvPr>
                <p:cNvSpPr/>
                <p:nvPr/>
              </p:nvSpPr>
              <p:spPr>
                <a:xfrm>
                  <a:off x="2510176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3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1ED6074A-E191-7243-D467-16D96C1DABC4}"/>
                    </a:ext>
                  </a:extLst>
                </p:cNvPr>
                <p:cNvSpPr/>
                <p:nvPr/>
              </p:nvSpPr>
              <p:spPr>
                <a:xfrm>
                  <a:off x="2973197" y="4155079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Q</a:t>
                  </a:r>
                  <a:r>
                    <a:rPr lang="en-US" sz="1300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4</a:t>
                  </a:r>
                  <a:endParaRPr lang="en-US" sz="13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CC976CC-CA65-FC0F-CC78-D157C05D1989}"/>
                    </a:ext>
                  </a:extLst>
                </p:cNvPr>
                <p:cNvSpPr/>
                <p:nvPr/>
              </p:nvSpPr>
              <p:spPr>
                <a:xfrm>
                  <a:off x="1584133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2ADCAECB-5A49-A9CA-FD02-9FB92790086F}"/>
                    </a:ext>
                  </a:extLst>
                </p:cNvPr>
                <p:cNvSpPr/>
                <p:nvPr/>
              </p:nvSpPr>
              <p:spPr>
                <a:xfrm>
                  <a:off x="2047154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B28A5767-2FB1-E4D7-E5CC-0870F0AEBEE2}"/>
                    </a:ext>
                  </a:extLst>
                </p:cNvPr>
                <p:cNvSpPr/>
                <p:nvPr/>
              </p:nvSpPr>
              <p:spPr>
                <a:xfrm>
                  <a:off x="2510176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90930E0A-F733-4DDD-F8AB-EEC8B848E51F}"/>
                    </a:ext>
                  </a:extLst>
                </p:cNvPr>
                <p:cNvSpPr/>
                <p:nvPr/>
              </p:nvSpPr>
              <p:spPr>
                <a:xfrm>
                  <a:off x="2973197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F1D7E6F-EA64-DA02-17FE-D3E231D046D7}"/>
                    </a:ext>
                  </a:extLst>
                </p:cNvPr>
                <p:cNvSpPr/>
                <p:nvPr/>
              </p:nvSpPr>
              <p:spPr>
                <a:xfrm>
                  <a:off x="1121112" y="322903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3ED6DF20-C324-3283-421C-4D62D9C5BDE8}"/>
                    </a:ext>
                  </a:extLst>
                </p:cNvPr>
                <p:cNvSpPr/>
                <p:nvPr/>
              </p:nvSpPr>
              <p:spPr>
                <a:xfrm>
                  <a:off x="1121112" y="369205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8E4476B8-563F-ED91-E4A7-0D96387CF2C3}"/>
                    </a:ext>
                  </a:extLst>
                </p:cNvPr>
                <p:cNvSpPr/>
                <p:nvPr/>
              </p:nvSpPr>
              <p:spPr>
                <a:xfrm>
                  <a:off x="1121112" y="415507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38FB30F2-88FE-708B-AB6C-159B838CB783}"/>
                    </a:ext>
                  </a:extLst>
                </p:cNvPr>
                <p:cNvSpPr/>
                <p:nvPr/>
              </p:nvSpPr>
              <p:spPr>
                <a:xfrm>
                  <a:off x="2050586" y="4616690"/>
                  <a:ext cx="463021" cy="463021"/>
                </a:xfrm>
                <a:prstGeom prst="rect">
                  <a:avLst/>
                </a:prstGeom>
                <a:solidFill>
                  <a:srgbClr val="FFDDB3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Q</a:t>
                  </a:r>
                  <a:r>
                    <a:rPr lang="en-US" sz="1300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6</a:t>
                  </a:r>
                  <a:endParaRPr lang="en-US" sz="1300" b="1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28C0141-E3CD-1F8A-2D42-5C4EF3A863E9}"/>
                    </a:ext>
                  </a:extLst>
                </p:cNvPr>
                <p:cNvSpPr/>
                <p:nvPr/>
              </p:nvSpPr>
              <p:spPr>
                <a:xfrm>
                  <a:off x="1584132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96EF84EA-0A68-F0CE-88DF-E846A967D638}"/>
                    </a:ext>
                  </a:extLst>
                </p:cNvPr>
                <p:cNvSpPr/>
                <p:nvPr/>
              </p:nvSpPr>
              <p:spPr>
                <a:xfrm>
                  <a:off x="2047153" y="2787158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Q</a:t>
                  </a:r>
                  <a:r>
                    <a:rPr lang="en-US" sz="1300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1</a:t>
                  </a:r>
                  <a:endParaRPr lang="en-US" sz="13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E81ACA29-F10D-D398-3BAB-71B177D742DD}"/>
                    </a:ext>
                  </a:extLst>
                </p:cNvPr>
                <p:cNvSpPr/>
                <p:nvPr/>
              </p:nvSpPr>
              <p:spPr>
                <a:xfrm>
                  <a:off x="2510175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970FB5FF-24AC-EE3F-3BDF-9CFF8F81A467}"/>
                    </a:ext>
                  </a:extLst>
                </p:cNvPr>
                <p:cNvSpPr/>
                <p:nvPr/>
              </p:nvSpPr>
              <p:spPr>
                <a:xfrm>
                  <a:off x="2973196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64EAF30F-3D49-6249-85CE-11E825D503A0}"/>
                    </a:ext>
                  </a:extLst>
                </p:cNvPr>
                <p:cNvSpPr/>
                <p:nvPr/>
              </p:nvSpPr>
              <p:spPr>
                <a:xfrm>
                  <a:off x="1121111" y="2787157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Q</a:t>
                  </a:r>
                  <a:r>
                    <a:rPr lang="en-US" sz="1300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0</a:t>
                  </a:r>
                  <a:endParaRPr lang="en-US" sz="1300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943FF68-AA68-525E-DF7A-EDA112652CF2}"/>
                    </a:ext>
                  </a:extLst>
                </p:cNvPr>
                <p:cNvSpPr/>
                <p:nvPr/>
              </p:nvSpPr>
              <p:spPr>
                <a:xfrm>
                  <a:off x="1584133" y="3250175"/>
                  <a:ext cx="463022" cy="441880"/>
                </a:xfrm>
                <a:prstGeom prst="rect">
                  <a:avLst/>
                </a:prstGeom>
                <a:solidFill>
                  <a:srgbClr val="FFDDB3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Q</a:t>
                  </a:r>
                  <a:r>
                    <a:rPr lang="en-US" sz="1300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2</a:t>
                  </a:r>
                  <a:endParaRPr lang="en-US" sz="1300" b="1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EC68D19A-546B-18E7-AE78-C6017D9E7456}"/>
                    </a:ext>
                  </a:extLst>
                </p:cNvPr>
                <p:cNvSpPr/>
                <p:nvPr/>
              </p:nvSpPr>
              <p:spPr>
                <a:xfrm>
                  <a:off x="2510176" y="3692057"/>
                  <a:ext cx="463022" cy="463021"/>
                </a:xfrm>
                <a:prstGeom prst="rect">
                  <a:avLst/>
                </a:prstGeom>
                <a:solidFill>
                  <a:srgbClr val="FFDDB3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Q</a:t>
                  </a:r>
                  <a:r>
                    <a:rPr lang="en-US" sz="1300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3</a:t>
                  </a:r>
                  <a:endParaRPr lang="en-US" sz="1300" b="1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FBCC68D3-BADD-1BCA-2077-8B3A5070AE79}"/>
                    </a:ext>
                  </a:extLst>
                </p:cNvPr>
                <p:cNvSpPr/>
                <p:nvPr/>
              </p:nvSpPr>
              <p:spPr>
                <a:xfrm>
                  <a:off x="2973196" y="4155078"/>
                  <a:ext cx="463022" cy="463021"/>
                </a:xfrm>
                <a:prstGeom prst="rect">
                  <a:avLst/>
                </a:prstGeom>
                <a:solidFill>
                  <a:srgbClr val="FFDDB3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Q</a:t>
                  </a:r>
                  <a:r>
                    <a:rPr lang="en-US" sz="1300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4</a:t>
                  </a:r>
                  <a:endParaRPr lang="en-US" sz="1300" b="1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F8D78C99-EBF8-7833-E83A-010D264400DB}"/>
                    </a:ext>
                  </a:extLst>
                </p:cNvPr>
                <p:cNvSpPr/>
                <p:nvPr/>
              </p:nvSpPr>
              <p:spPr>
                <a:xfrm>
                  <a:off x="2047153" y="2787157"/>
                  <a:ext cx="463022" cy="463021"/>
                </a:xfrm>
                <a:prstGeom prst="rect">
                  <a:avLst/>
                </a:prstGeom>
                <a:solidFill>
                  <a:srgbClr val="FFDDB3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Q</a:t>
                  </a:r>
                  <a:r>
                    <a:rPr lang="en-US" sz="1300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1</a:t>
                  </a:r>
                  <a:endParaRPr lang="en-US" sz="1300" b="1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10971939-DB0B-1B34-6415-1506067CA69D}"/>
                    </a:ext>
                  </a:extLst>
                </p:cNvPr>
                <p:cNvSpPr/>
                <p:nvPr/>
              </p:nvSpPr>
              <p:spPr>
                <a:xfrm>
                  <a:off x="1121111" y="2787156"/>
                  <a:ext cx="463022" cy="463021"/>
                </a:xfrm>
                <a:prstGeom prst="rect">
                  <a:avLst/>
                </a:prstGeom>
                <a:solidFill>
                  <a:srgbClr val="FFDDB3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300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Q</a:t>
                  </a:r>
                  <a:r>
                    <a:rPr lang="en-US" sz="1300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0</a:t>
                  </a:r>
                  <a:endParaRPr lang="en-US" sz="1300" b="1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</p:grpSp>
          <p:sp>
            <p:nvSpPr>
              <p:cNvPr id="50" name="Cube 49">
                <a:extLst>
                  <a:ext uri="{FF2B5EF4-FFF2-40B4-BE49-F238E27FC236}">
                    <a16:creationId xmlns:a16="http://schemas.microsoft.com/office/drawing/2014/main" id="{2E31CD8D-894A-A9C6-0769-B055C8E4B56E}"/>
                  </a:ext>
                </a:extLst>
              </p:cNvPr>
              <p:cNvSpPr/>
              <p:nvPr/>
            </p:nvSpPr>
            <p:spPr>
              <a:xfrm>
                <a:off x="1925229" y="4118686"/>
                <a:ext cx="2134223" cy="2088000"/>
              </a:xfrm>
              <a:prstGeom prst="cube">
                <a:avLst>
                  <a:gd name="adj" fmla="val 10909"/>
                </a:avLst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00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5961A8E-BC20-2B89-61EA-E1D1F59F2357}"/>
                </a:ext>
              </a:extLst>
            </p:cNvPr>
            <p:cNvSpPr txBox="1"/>
            <p:nvPr/>
          </p:nvSpPr>
          <p:spPr>
            <a:xfrm>
              <a:off x="-683453" y="5740886"/>
              <a:ext cx="4613601" cy="429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Q: Output Non-Zero Coord.</a:t>
              </a: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C059DE31-1C7F-207C-4D1E-41DFA63979EF}"/>
              </a:ext>
            </a:extLst>
          </p:cNvPr>
          <p:cNvSpPr txBox="1"/>
          <p:nvPr/>
        </p:nvSpPr>
        <p:spPr>
          <a:xfrm rot="10800000" flipH="1" flipV="1">
            <a:off x="26321516" y="10297020"/>
            <a:ext cx="336324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80" dirty="0">
                <a:latin typeface="Poppins" panose="00000500000000000000" pitchFamily="2" charset="0"/>
                <a:cs typeface="Poppins" panose="00000500000000000000" pitchFamily="2" charset="0"/>
              </a:rPr>
              <a:t>=</a:t>
            </a:r>
          </a:p>
        </p:txBody>
      </p: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7FB917A7-B4E6-CF61-4952-4E6B5AE0E4FA}"/>
              </a:ext>
            </a:extLst>
          </p:cNvPr>
          <p:cNvGrpSpPr/>
          <p:nvPr/>
        </p:nvGrpSpPr>
        <p:grpSpPr>
          <a:xfrm rot="21241295">
            <a:off x="28143562" y="12106982"/>
            <a:ext cx="1367844" cy="398911"/>
            <a:chOff x="3526804" y="3605097"/>
            <a:chExt cx="1551989" cy="452612"/>
          </a:xfrm>
        </p:grpSpPr>
        <p:grpSp>
          <p:nvGrpSpPr>
            <p:cNvPr id="441" name="Group 440">
              <a:extLst>
                <a:ext uri="{FF2B5EF4-FFF2-40B4-BE49-F238E27FC236}">
                  <a16:creationId xmlns:a16="http://schemas.microsoft.com/office/drawing/2014/main" id="{B22A6384-B258-2AD4-8006-1F73BB76D3F2}"/>
                </a:ext>
              </a:extLst>
            </p:cNvPr>
            <p:cNvGrpSpPr>
              <a:grpSpLocks noChangeAspect="1"/>
            </p:cNvGrpSpPr>
            <p:nvPr/>
          </p:nvGrpSpPr>
          <p:grpSpPr>
            <a:xfrm rot="20519647">
              <a:off x="3821513" y="3605097"/>
              <a:ext cx="684000" cy="171007"/>
              <a:chOff x="3826089" y="3553025"/>
              <a:chExt cx="1008000" cy="252009"/>
            </a:xfrm>
          </p:grpSpPr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CFB923C6-E848-484B-3969-E7D738577C56}"/>
                  </a:ext>
                </a:extLst>
              </p:cNvPr>
              <p:cNvSpPr/>
              <p:nvPr/>
            </p:nvSpPr>
            <p:spPr>
              <a:xfrm>
                <a:off x="3826089" y="3553034"/>
                <a:ext cx="252000" cy="2520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97" dirty="0">
                  <a:solidFill>
                    <a:srgbClr val="CDC800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1E9EB4FC-85BC-572E-C7B8-79D50B6898EC}"/>
                  </a:ext>
                </a:extLst>
              </p:cNvPr>
              <p:cNvSpPr/>
              <p:nvPr/>
            </p:nvSpPr>
            <p:spPr>
              <a:xfrm>
                <a:off x="4078101" y="3553025"/>
                <a:ext cx="252000" cy="2520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97" dirty="0">
                  <a:solidFill>
                    <a:srgbClr val="CDC800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5EB9BAF6-6BD1-890C-6E10-527C8AC7B895}"/>
                  </a:ext>
                </a:extLst>
              </p:cNvPr>
              <p:cNvSpPr/>
              <p:nvPr/>
            </p:nvSpPr>
            <p:spPr>
              <a:xfrm>
                <a:off x="4330089" y="3553034"/>
                <a:ext cx="252000" cy="2520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97" dirty="0">
                  <a:solidFill>
                    <a:srgbClr val="CDC800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5FB3052E-AD1D-233F-F772-6B2158B8776B}"/>
                  </a:ext>
                </a:extLst>
              </p:cNvPr>
              <p:cNvSpPr/>
              <p:nvPr/>
            </p:nvSpPr>
            <p:spPr>
              <a:xfrm>
                <a:off x="4582089" y="3553034"/>
                <a:ext cx="252000" cy="2520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97" dirty="0">
                  <a:solidFill>
                    <a:srgbClr val="CDC800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</p:grpSp>
        <p:sp>
          <p:nvSpPr>
            <p:cNvPr id="442" name="TextBox 441">
              <a:extLst>
                <a:ext uri="{FF2B5EF4-FFF2-40B4-BE49-F238E27FC236}">
                  <a16:creationId xmlns:a16="http://schemas.microsoft.com/office/drawing/2014/main" id="{37D24E65-4B5C-6EC7-A9E6-DF9A70C0FA51}"/>
                </a:ext>
              </a:extLst>
            </p:cNvPr>
            <p:cNvSpPr txBox="1"/>
            <p:nvPr/>
          </p:nvSpPr>
          <p:spPr>
            <a:xfrm rot="20519236">
              <a:off x="3526804" y="3691040"/>
              <a:ext cx="1551989" cy="366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Feature</a:t>
              </a:r>
            </a:p>
          </p:txBody>
        </p:sp>
      </p:grpSp>
      <p:sp>
        <p:nvSpPr>
          <p:cNvPr id="451" name="Arc 450">
            <a:extLst>
              <a:ext uri="{FF2B5EF4-FFF2-40B4-BE49-F238E27FC236}">
                <a16:creationId xmlns:a16="http://schemas.microsoft.com/office/drawing/2014/main" id="{84C72F8B-1866-2633-7F30-29E3E15B057F}"/>
              </a:ext>
            </a:extLst>
          </p:cNvPr>
          <p:cNvSpPr/>
          <p:nvPr/>
        </p:nvSpPr>
        <p:spPr>
          <a:xfrm rot="327225">
            <a:off x="22631905" y="11721789"/>
            <a:ext cx="5992666" cy="2398054"/>
          </a:xfrm>
          <a:prstGeom prst="arc">
            <a:avLst>
              <a:gd name="adj1" fmla="val 13722743"/>
              <a:gd name="adj2" fmla="val 20768749"/>
            </a:avLst>
          </a:prstGeom>
          <a:ln w="571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sz="5876">
              <a:cs typeface="Poppins" panose="00000500000000000000" pitchFamily="2" charset="0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42F2CFF1-94A9-5B6B-8AA1-57E306B3F6D4}"/>
              </a:ext>
            </a:extLst>
          </p:cNvPr>
          <p:cNvGrpSpPr/>
          <p:nvPr/>
        </p:nvGrpSpPr>
        <p:grpSpPr>
          <a:xfrm>
            <a:off x="24297938" y="9060392"/>
            <a:ext cx="1473131" cy="666930"/>
            <a:chOff x="24297938" y="9060392"/>
            <a:chExt cx="1473131" cy="66693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1AEA5CD-CC69-178B-C0EB-C7824A156DD1}"/>
                </a:ext>
              </a:extLst>
            </p:cNvPr>
            <p:cNvSpPr txBox="1"/>
            <p:nvPr/>
          </p:nvSpPr>
          <p:spPr>
            <a:xfrm>
              <a:off x="24541898" y="9376457"/>
              <a:ext cx="999943" cy="3508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txBody>
            <a:bodyPr wrap="square" tIns="73152" rtlCol="0">
              <a:spAutoFit/>
            </a:bodyPr>
            <a:lstStyle/>
            <a:p>
              <a:pPr algn="ctr"/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offs(W</a:t>
              </a:r>
              <a:r>
                <a:rPr lang="en-US" sz="1500" baseline="-25000" dirty="0">
                  <a:latin typeface="Poppins" panose="00000500000000000000" pitchFamily="2" charset="0"/>
                  <a:cs typeface="Poppins" panose="00000500000000000000" pitchFamily="2" charset="0"/>
                </a:rPr>
                <a:t>0</a:t>
              </a:r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)</a:t>
              </a:r>
              <a:endParaRPr lang="en-US" sz="15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A109344-02C5-D7B6-4A1D-6C4EB3627515}"/>
                </a:ext>
              </a:extLst>
            </p:cNvPr>
            <p:cNvSpPr txBox="1"/>
            <p:nvPr/>
          </p:nvSpPr>
          <p:spPr>
            <a:xfrm>
              <a:off x="24297938" y="9060392"/>
              <a:ext cx="147313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Weight Offset</a:t>
              </a: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E5A46E7-F47B-A7BD-C147-F4DEBC04DE8E}"/>
              </a:ext>
            </a:extLst>
          </p:cNvPr>
          <p:cNvSpPr>
            <a:spLocks/>
          </p:cNvSpPr>
          <p:nvPr/>
        </p:nvSpPr>
        <p:spPr>
          <a:xfrm>
            <a:off x="31945619" y="8555292"/>
            <a:ext cx="360292" cy="355758"/>
          </a:xfrm>
          <a:prstGeom prst="rect">
            <a:avLst/>
          </a:prstGeom>
          <a:solidFill>
            <a:srgbClr val="FFDDB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rPr>
              <a:t>Q</a:t>
            </a:r>
            <a:r>
              <a:rPr lang="en-US" sz="1600" b="1" baseline="-25000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rPr>
              <a:t>4</a:t>
            </a:r>
            <a:endParaRPr lang="en-US" sz="1600" b="1" baseline="-25000" dirty="0">
              <a:solidFill>
                <a:schemeClr val="tx1"/>
              </a:solidFill>
              <a:latin typeface="Poppins" panose="00000500000000000000" pitchFamily="2" charset="0"/>
              <a:ea typeface="Linux Libertine Display O" panose="02000503000000000000" pitchFamily="2" charset="0"/>
              <a:cs typeface="Poppins" panose="00000500000000000000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89E6DD7-3A91-49DF-F428-CF6EE9736257}"/>
              </a:ext>
            </a:extLst>
          </p:cNvPr>
          <p:cNvSpPr txBox="1"/>
          <p:nvPr/>
        </p:nvSpPr>
        <p:spPr>
          <a:xfrm rot="10800000" flipH="1" flipV="1">
            <a:off x="32483070" y="8447571"/>
            <a:ext cx="336324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80" dirty="0">
                <a:latin typeface="Poppins" panose="00000500000000000000" pitchFamily="2" charset="0"/>
                <a:cs typeface="Poppins" panose="00000500000000000000" pitchFamily="2" charset="0"/>
              </a:rPr>
              <a:t>=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1E6D154-6E9E-5B63-F480-CABB91C0B327}"/>
              </a:ext>
            </a:extLst>
          </p:cNvPr>
          <p:cNvSpPr txBox="1"/>
          <p:nvPr/>
        </p:nvSpPr>
        <p:spPr>
          <a:xfrm rot="10800000" flipH="1" flipV="1">
            <a:off x="26321516" y="9255507"/>
            <a:ext cx="336324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80" dirty="0">
                <a:latin typeface="Poppins" panose="00000500000000000000" pitchFamily="2" charset="0"/>
                <a:cs typeface="Poppins" panose="00000500000000000000" pitchFamily="2" charset="0"/>
              </a:rPr>
              <a:t>+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744B728-50FF-BCEE-257D-7EBE47EEEC90}"/>
              </a:ext>
            </a:extLst>
          </p:cNvPr>
          <p:cNvSpPr txBox="1"/>
          <p:nvPr/>
        </p:nvSpPr>
        <p:spPr>
          <a:xfrm>
            <a:off x="24541898" y="10402864"/>
            <a:ext cx="999943" cy="3508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tIns="73152" rtlCol="0">
            <a:spAutoFit/>
          </a:bodyPr>
          <a:lstStyle/>
          <a:p>
            <a:pPr algn="ctr"/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W</a:t>
            </a:r>
            <a:r>
              <a:rPr lang="en-US" sz="1500" baseline="-25000" dirty="0">
                <a:latin typeface="Poppins" panose="00000500000000000000" pitchFamily="2" charset="0"/>
                <a:cs typeface="Poppins" panose="00000500000000000000" pitchFamily="2" charset="0"/>
              </a:rPr>
              <a:t>0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767E128-56AF-3198-6D81-DF6BF56BC3B7}"/>
              </a:ext>
            </a:extLst>
          </p:cNvPr>
          <p:cNvSpPr txBox="1"/>
          <p:nvPr/>
        </p:nvSpPr>
        <p:spPr>
          <a:xfrm>
            <a:off x="32286075" y="9605116"/>
            <a:ext cx="2074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Search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E12843-03CD-771A-E577-1116C14DC987}"/>
              </a:ext>
            </a:extLst>
          </p:cNvPr>
          <p:cNvSpPr>
            <a:spLocks/>
          </p:cNvSpPr>
          <p:nvPr/>
        </p:nvSpPr>
        <p:spPr>
          <a:xfrm>
            <a:off x="22527142" y="9385977"/>
            <a:ext cx="360292" cy="355758"/>
          </a:xfrm>
          <a:prstGeom prst="rect">
            <a:avLst/>
          </a:prstGeom>
          <a:solidFill>
            <a:srgbClr val="37BCD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rPr>
              <a:t>P</a:t>
            </a:r>
            <a:r>
              <a:rPr lang="en-US" sz="1600" b="1" baseline="-25000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rPr>
              <a:t>3</a:t>
            </a:r>
            <a:endParaRPr lang="en-US" sz="1600" b="1" baseline="-25000" dirty="0">
              <a:solidFill>
                <a:schemeClr val="tx1"/>
              </a:solidFill>
              <a:latin typeface="Poppins" panose="00000500000000000000" pitchFamily="2" charset="0"/>
              <a:ea typeface="Linux Libertine Display O" panose="02000503000000000000" pitchFamily="2" charset="0"/>
              <a:cs typeface="Poppins" panose="00000500000000000000" pitchFamily="2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F1152C4-DB2D-0666-8830-8201A763A859}"/>
              </a:ext>
            </a:extLst>
          </p:cNvPr>
          <p:cNvSpPr>
            <a:spLocks/>
          </p:cNvSpPr>
          <p:nvPr/>
        </p:nvSpPr>
        <p:spPr>
          <a:xfrm>
            <a:off x="33024443" y="8555292"/>
            <a:ext cx="360292" cy="355758"/>
          </a:xfrm>
          <a:prstGeom prst="rect">
            <a:avLst/>
          </a:prstGeom>
          <a:solidFill>
            <a:srgbClr val="37BCD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rPr>
              <a:t>P</a:t>
            </a:r>
            <a:r>
              <a:rPr lang="en-US" sz="1600" b="1" baseline="-25000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rPr>
              <a:t>?</a:t>
            </a:r>
            <a:endParaRPr lang="en-US" sz="1600" b="1" baseline="-25000" dirty="0">
              <a:solidFill>
                <a:schemeClr val="tx1"/>
              </a:solidFill>
              <a:latin typeface="Poppins" panose="00000500000000000000" pitchFamily="2" charset="0"/>
              <a:ea typeface="Linux Libertine Display O" panose="02000503000000000000" pitchFamily="2" charset="0"/>
              <a:cs typeface="Poppins" panose="00000500000000000000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7564F0F-CC42-58BD-12C2-BA5BB841BBDC}"/>
              </a:ext>
            </a:extLst>
          </p:cNvPr>
          <p:cNvSpPr txBox="1"/>
          <p:nvPr/>
        </p:nvSpPr>
        <p:spPr>
          <a:xfrm>
            <a:off x="33818953" y="9329951"/>
            <a:ext cx="1027202" cy="35661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tIns="73152" rtlCol="0">
            <a:spAutoFit/>
          </a:bodyPr>
          <a:lstStyle/>
          <a:p>
            <a:pPr algn="ctr"/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offs(W</a:t>
            </a:r>
            <a:r>
              <a:rPr lang="en-US" sz="1500" baseline="-25000" dirty="0">
                <a:latin typeface="Poppins" panose="00000500000000000000" pitchFamily="2" charset="0"/>
                <a:cs typeface="Poppins" panose="00000500000000000000" pitchFamily="2" charset="0"/>
              </a:rPr>
              <a:t>0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6D6BEC2-7D24-37A1-4D82-C2C9C8EBFF2F}"/>
              </a:ext>
            </a:extLst>
          </p:cNvPr>
          <p:cNvSpPr>
            <a:spLocks/>
          </p:cNvSpPr>
          <p:nvPr/>
        </p:nvSpPr>
        <p:spPr>
          <a:xfrm>
            <a:off x="34844055" y="9329951"/>
            <a:ext cx="364971" cy="356616"/>
          </a:xfrm>
          <a:prstGeom prst="rect">
            <a:avLst/>
          </a:prstGeom>
          <a:solidFill>
            <a:srgbClr val="FFDDB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rPr>
              <a:t>Q</a:t>
            </a:r>
            <a:r>
              <a:rPr lang="en-US" sz="1600" b="1" baseline="-25000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rPr>
              <a:t>4</a:t>
            </a:r>
            <a:endParaRPr lang="en-US" sz="1600" b="1" baseline="-25000" dirty="0">
              <a:solidFill>
                <a:schemeClr val="tx1"/>
              </a:solidFill>
              <a:latin typeface="Poppins" panose="00000500000000000000" pitchFamily="2" charset="0"/>
              <a:ea typeface="Linux Libertine Display O" panose="02000503000000000000" pitchFamily="2" charset="0"/>
              <a:cs typeface="Poppins" panose="00000500000000000000" pitchFamily="2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BE3A330-8326-DAC9-209A-B1C31C78C161}"/>
              </a:ext>
            </a:extLst>
          </p:cNvPr>
          <p:cNvSpPr>
            <a:spLocks/>
          </p:cNvSpPr>
          <p:nvPr/>
        </p:nvSpPr>
        <p:spPr>
          <a:xfrm>
            <a:off x="35202636" y="9329958"/>
            <a:ext cx="364972" cy="356616"/>
          </a:xfrm>
          <a:prstGeom prst="rect">
            <a:avLst/>
          </a:prstGeom>
          <a:solidFill>
            <a:srgbClr val="37BCD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rPr>
              <a:t>P</a:t>
            </a:r>
            <a:r>
              <a:rPr lang="en-US" sz="1600" b="1" baseline="-25000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rPr>
              <a:t>3</a:t>
            </a:r>
            <a:endParaRPr lang="en-US" sz="1600" b="1" baseline="-25000" dirty="0">
              <a:solidFill>
                <a:schemeClr val="tx1"/>
              </a:solidFill>
              <a:latin typeface="Poppins" panose="00000500000000000000" pitchFamily="2" charset="0"/>
              <a:ea typeface="Linux Libertine Display O" panose="02000503000000000000" pitchFamily="2" charset="0"/>
              <a:cs typeface="Poppins" panose="00000500000000000000" pitchFamily="2" charset="0"/>
            </a:endParaRPr>
          </a:p>
        </p:txBody>
      </p:sp>
      <p:sp>
        <p:nvSpPr>
          <p:cNvPr id="1508" name="Arc 1507">
            <a:extLst>
              <a:ext uri="{FF2B5EF4-FFF2-40B4-BE49-F238E27FC236}">
                <a16:creationId xmlns:a16="http://schemas.microsoft.com/office/drawing/2014/main" id="{C806363F-57B2-AE04-0AB9-EA1EE01D88A0}"/>
              </a:ext>
            </a:extLst>
          </p:cNvPr>
          <p:cNvSpPr/>
          <p:nvPr/>
        </p:nvSpPr>
        <p:spPr>
          <a:xfrm rot="21247972">
            <a:off x="33913896" y="9547348"/>
            <a:ext cx="3809548" cy="3420255"/>
          </a:xfrm>
          <a:prstGeom prst="arc">
            <a:avLst>
              <a:gd name="adj1" fmla="val 16156178"/>
              <a:gd name="adj2" fmla="val 19940666"/>
            </a:avLst>
          </a:prstGeom>
          <a:ln w="571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sz="8769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1AD562D-E5E8-F698-C37D-FF1691003A70}"/>
              </a:ext>
            </a:extLst>
          </p:cNvPr>
          <p:cNvSpPr txBox="1"/>
          <p:nvPr/>
        </p:nvSpPr>
        <p:spPr>
          <a:xfrm>
            <a:off x="33682204" y="9679495"/>
            <a:ext cx="2074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Mappings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CABB42D-4AEC-DA84-2F1D-FB7F961C96CC}"/>
              </a:ext>
            </a:extLst>
          </p:cNvPr>
          <p:cNvSpPr txBox="1"/>
          <p:nvPr/>
        </p:nvSpPr>
        <p:spPr>
          <a:xfrm>
            <a:off x="15244774" y="9417208"/>
            <a:ext cx="48742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Voxelized Point Cloud</a:t>
            </a:r>
          </a:p>
          <a:p>
            <a:pPr algn="ctr"/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en-US" sz="15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voxel data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0BCE9D8-04D5-734F-9734-1DC8AFAD928A}"/>
              </a:ext>
            </a:extLst>
          </p:cNvPr>
          <p:cNvCxnSpPr>
            <a:cxnSpLocks/>
          </p:cNvCxnSpPr>
          <p:nvPr/>
        </p:nvCxnSpPr>
        <p:spPr>
          <a:xfrm>
            <a:off x="8311169" y="14219310"/>
            <a:ext cx="0" cy="915504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9885B8AE-AE20-15C0-84BE-BE1A0D048EE0}"/>
              </a:ext>
            </a:extLst>
          </p:cNvPr>
          <p:cNvGrpSpPr/>
          <p:nvPr/>
        </p:nvGrpSpPr>
        <p:grpSpPr>
          <a:xfrm>
            <a:off x="558108" y="14466675"/>
            <a:ext cx="7658363" cy="5016758"/>
            <a:chOff x="463914" y="14367900"/>
            <a:chExt cx="7658363" cy="5016758"/>
          </a:xfrm>
        </p:grpSpPr>
        <p:sp>
          <p:nvSpPr>
            <p:cNvPr id="847" name="TextBox 846">
              <a:extLst>
                <a:ext uri="{FF2B5EF4-FFF2-40B4-BE49-F238E27FC236}">
                  <a16:creationId xmlns:a16="http://schemas.microsoft.com/office/drawing/2014/main" id="{13B5CDD2-D3DE-4220-D427-B897355564EB}"/>
                </a:ext>
              </a:extLst>
            </p:cNvPr>
            <p:cNvSpPr txBox="1"/>
            <p:nvPr/>
          </p:nvSpPr>
          <p:spPr>
            <a:xfrm>
              <a:off x="463914" y="14367900"/>
              <a:ext cx="7658363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oppins" panose="00000500000000000000" pitchFamily="2" charset="0"/>
                  <a:cs typeface="Poppins" panose="00000500000000000000" pitchFamily="2" charset="0"/>
                </a:rPr>
                <a:t>We identify three important </a:t>
              </a:r>
              <a:r>
                <a:rPr lang="en-US" sz="2000" dirty="0">
                  <a:solidFill>
                    <a:srgbClr val="4385F5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properties</a:t>
              </a:r>
              <a:r>
                <a:rPr lang="en-US" sz="2000" dirty="0">
                  <a:latin typeface="Poppins" panose="00000500000000000000" pitchFamily="2" charset="0"/>
                  <a:cs typeface="Poppins" panose="00000500000000000000" pitchFamily="2" charset="0"/>
                </a:rPr>
                <a:t> on real-world </a:t>
              </a:r>
            </a:p>
            <a:p>
              <a:r>
                <a:rPr lang="en-US" sz="2000" dirty="0">
                  <a:latin typeface="Poppins" panose="00000500000000000000" pitchFamily="2" charset="0"/>
                  <a:cs typeface="Poppins" panose="00000500000000000000" pitchFamily="2" charset="0"/>
                </a:rPr>
                <a:t>voxel data:</a:t>
              </a:r>
            </a:p>
            <a:p>
              <a:endParaRPr lang="en-US" sz="2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en-GB" sz="2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                                  </a:t>
              </a:r>
            </a:p>
            <a:p>
              <a:r>
                <a:rPr lang="en-GB" sz="2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                                   Voxel coordinates are </a:t>
              </a:r>
              <a:r>
                <a:rPr lang="en-GB" sz="2000" i="1" dirty="0">
                  <a:solidFill>
                    <a:srgbClr val="7030A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integer-valued.</a:t>
              </a:r>
              <a:endParaRPr lang="en-US" sz="2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en-GB" sz="2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                                    </a:t>
              </a:r>
            </a:p>
            <a:p>
              <a:r>
                <a:rPr lang="en-GB" sz="2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                                        </a:t>
              </a:r>
            </a:p>
            <a:p>
              <a:r>
                <a:rPr lang="en-GB" sz="2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                                        Voxel coordinates are </a:t>
              </a:r>
              <a:r>
                <a:rPr lang="en-GB" sz="2000" i="1" dirty="0">
                  <a:solidFill>
                    <a:srgbClr val="B96D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spatially constrained</a:t>
              </a:r>
              <a:r>
                <a:rPr lang="en-GB" sz="2000" dirty="0">
                  <a:solidFill>
                    <a:srgbClr val="B96D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GB" sz="2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due to </a:t>
              </a:r>
              <a:r>
                <a:rPr lang="en-GB" sz="2000" dirty="0">
                  <a:latin typeface="Poppins" panose="00000500000000000000" pitchFamily="2" charset="0"/>
                  <a:cs typeface="Poppins" panose="00000500000000000000" pitchFamily="2" charset="0"/>
                </a:rPr>
                <a:t>technological sensor limits.</a:t>
              </a:r>
              <a:endParaRPr lang="en-US" sz="2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endParaRPr lang="en-US" sz="2000" dirty="0">
                <a:solidFill>
                  <a:srgbClr val="00990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en-US" sz="2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                                               </a:t>
              </a:r>
            </a:p>
            <a:p>
              <a:r>
                <a:rPr lang="en-US" sz="2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                                              Neighboring voxel coordinates </a:t>
              </a:r>
            </a:p>
            <a:p>
              <a:r>
                <a:rPr lang="en-US" sz="2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of the </a:t>
              </a:r>
              <a:r>
                <a:rPr lang="en-US" sz="2000" dirty="0">
                  <a:latin typeface="Poppins" panose="00000500000000000000" pitchFamily="2" charset="0"/>
                  <a:cs typeface="Poppins" panose="00000500000000000000" pitchFamily="2" charset="0"/>
                </a:rPr>
                <a:t>same</a:t>
              </a:r>
              <a:r>
                <a:rPr lang="en-US" sz="2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object surface </a:t>
              </a:r>
              <a:r>
                <a:rPr lang="en-US" sz="2000" i="1" dirty="0">
                  <a:solidFill>
                    <a:srgbClr val="00B05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are likely </a:t>
              </a:r>
              <a:r>
                <a:rPr lang="en-US" sz="2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to exist in </a:t>
              </a:r>
              <a:r>
                <a:rPr lang="en-US" sz="2000" i="1" dirty="0">
                  <a:solidFill>
                    <a:srgbClr val="00B05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small</a:t>
              </a:r>
              <a:r>
                <a:rPr lang="en-US" sz="2000" dirty="0">
                  <a:solidFill>
                    <a:srgbClr val="00B05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</a:p>
            <a:p>
              <a:r>
                <a:rPr lang="en-US" sz="2000" dirty="0">
                  <a:latin typeface="Poppins" panose="00000500000000000000" pitchFamily="2" charset="0"/>
                  <a:cs typeface="Poppins" panose="00000500000000000000" pitchFamily="2" charset="0"/>
                </a:rPr>
                <a:t>offset</a:t>
              </a:r>
              <a:r>
                <a:rPr lang="en-US" sz="2000" dirty="0">
                  <a:solidFill>
                    <a:schemeClr val="accent3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US" sz="2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displacements.</a:t>
              </a:r>
              <a:endParaRPr lang="en-GB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73212" indent="-373212"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5" name="Rounded Rectangle 9">
              <a:extLst>
                <a:ext uri="{FF2B5EF4-FFF2-40B4-BE49-F238E27FC236}">
                  <a16:creationId xmlns:a16="http://schemas.microsoft.com/office/drawing/2014/main" id="{D6A36B28-E838-B8ED-E416-C3B5ED59F0DD}"/>
                </a:ext>
              </a:extLst>
            </p:cNvPr>
            <p:cNvSpPr/>
            <p:nvPr/>
          </p:nvSpPr>
          <p:spPr>
            <a:xfrm>
              <a:off x="507121" y="15544625"/>
              <a:ext cx="2273318" cy="362197"/>
            </a:xfrm>
            <a:prstGeom prst="roundRect">
              <a:avLst/>
            </a:prstGeom>
            <a:solidFill>
              <a:srgbClr val="712F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Integer Property</a:t>
              </a:r>
              <a:endParaRPr lang="en-DE" sz="2000" dirty="0">
                <a:solidFill>
                  <a:schemeClr val="bg1"/>
                </a:solidFill>
              </a:endParaRPr>
            </a:p>
          </p:txBody>
        </p:sp>
        <p:sp>
          <p:nvSpPr>
            <p:cNvPr id="27" name="Rounded Rectangle 14">
              <a:extLst>
                <a:ext uri="{FF2B5EF4-FFF2-40B4-BE49-F238E27FC236}">
                  <a16:creationId xmlns:a16="http://schemas.microsoft.com/office/drawing/2014/main" id="{665367EF-A577-2DC7-55B0-84E18E2200CB}"/>
                </a:ext>
              </a:extLst>
            </p:cNvPr>
            <p:cNvSpPr/>
            <p:nvPr/>
          </p:nvSpPr>
          <p:spPr>
            <a:xfrm>
              <a:off x="507121" y="16708580"/>
              <a:ext cx="2585537" cy="362197"/>
            </a:xfrm>
            <a:prstGeom prst="roundRect">
              <a:avLst/>
            </a:prstGeom>
            <a:solidFill>
              <a:srgbClr val="A25D1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Bounded Property</a:t>
              </a:r>
              <a:endParaRPr lang="en-DE" sz="2000" dirty="0">
                <a:solidFill>
                  <a:schemeClr val="bg1"/>
                </a:solidFill>
              </a:endParaRPr>
            </a:p>
          </p:txBody>
        </p:sp>
        <p:sp>
          <p:nvSpPr>
            <p:cNvPr id="100" name="Rounded Rectangle 12">
              <a:extLst>
                <a:ext uri="{FF2B5EF4-FFF2-40B4-BE49-F238E27FC236}">
                  <a16:creationId xmlns:a16="http://schemas.microsoft.com/office/drawing/2014/main" id="{F4D785A2-D5BA-C941-1DF5-8200C323A057}"/>
                </a:ext>
              </a:extLst>
            </p:cNvPr>
            <p:cNvSpPr/>
            <p:nvPr/>
          </p:nvSpPr>
          <p:spPr>
            <a:xfrm>
              <a:off x="507121" y="17918538"/>
              <a:ext cx="3005270" cy="357705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Neighboring Property</a:t>
              </a:r>
              <a:endParaRPr lang="en-DE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14B6D3AE-0BB7-A41B-6028-D2D401D84702}"/>
              </a:ext>
            </a:extLst>
          </p:cNvPr>
          <p:cNvGrpSpPr/>
          <p:nvPr/>
        </p:nvGrpSpPr>
        <p:grpSpPr>
          <a:xfrm>
            <a:off x="891279" y="19403922"/>
            <a:ext cx="5234471" cy="2535454"/>
            <a:chOff x="-765758" y="21059759"/>
            <a:chExt cx="4414051" cy="2138062"/>
          </a:xfrm>
        </p:grpSpPr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D392FAF9-A23E-1652-DA1B-17C1BA6CD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494" t="6724" r="10380" b="10364"/>
            <a:stretch/>
          </p:blipFill>
          <p:spPr>
            <a:xfrm>
              <a:off x="688806" y="21193125"/>
              <a:ext cx="2869720" cy="2004696"/>
            </a:xfrm>
            <a:prstGeom prst="rect">
              <a:avLst/>
            </a:prstGeom>
          </p:spPr>
        </p:pic>
        <p:grpSp>
          <p:nvGrpSpPr>
            <p:cNvPr id="869" name="Group 868">
              <a:extLst>
                <a:ext uri="{FF2B5EF4-FFF2-40B4-BE49-F238E27FC236}">
                  <a16:creationId xmlns:a16="http://schemas.microsoft.com/office/drawing/2014/main" id="{06A24AB8-72BC-8FB7-6761-D1E719CC5D5B}"/>
                </a:ext>
              </a:extLst>
            </p:cNvPr>
            <p:cNvGrpSpPr/>
            <p:nvPr/>
          </p:nvGrpSpPr>
          <p:grpSpPr>
            <a:xfrm>
              <a:off x="-765758" y="21059759"/>
              <a:ext cx="4414051" cy="1077191"/>
              <a:chOff x="1006958" y="16708117"/>
              <a:chExt cx="2922263" cy="713140"/>
            </a:xfrm>
          </p:grpSpPr>
          <p:grpSp>
            <p:nvGrpSpPr>
              <p:cNvPr id="868" name="Group 867">
                <a:extLst>
                  <a:ext uri="{FF2B5EF4-FFF2-40B4-BE49-F238E27FC236}">
                    <a16:creationId xmlns:a16="http://schemas.microsoft.com/office/drawing/2014/main" id="{244B894B-4B3D-8EDD-92A3-8C2F78A849EC}"/>
                  </a:ext>
                </a:extLst>
              </p:cNvPr>
              <p:cNvGrpSpPr/>
              <p:nvPr/>
            </p:nvGrpSpPr>
            <p:grpSpPr>
              <a:xfrm>
                <a:off x="2452563" y="17058750"/>
                <a:ext cx="619749" cy="362348"/>
                <a:chOff x="2888689" y="16642589"/>
                <a:chExt cx="1118067" cy="653699"/>
              </a:xfrm>
            </p:grpSpPr>
            <p:grpSp>
              <p:nvGrpSpPr>
                <p:cNvPr id="867" name="Group 866">
                  <a:extLst>
                    <a:ext uri="{FF2B5EF4-FFF2-40B4-BE49-F238E27FC236}">
                      <a16:creationId xmlns:a16="http://schemas.microsoft.com/office/drawing/2014/main" id="{723DF0B8-A5C3-9566-9016-787AFC4CC15F}"/>
                    </a:ext>
                  </a:extLst>
                </p:cNvPr>
                <p:cNvGrpSpPr/>
                <p:nvPr/>
              </p:nvGrpSpPr>
              <p:grpSpPr>
                <a:xfrm>
                  <a:off x="3508067" y="16838698"/>
                  <a:ext cx="473963" cy="331118"/>
                  <a:chOff x="3508067" y="16838698"/>
                  <a:chExt cx="473963" cy="331118"/>
                </a:xfrm>
              </p:grpSpPr>
              <p:pic>
                <p:nvPicPr>
                  <p:cNvPr id="850" name="Picture 849">
                    <a:extLst>
                      <a:ext uri="{FF2B5EF4-FFF2-40B4-BE49-F238E27FC236}">
                        <a16:creationId xmlns:a16="http://schemas.microsoft.com/office/drawing/2014/main" id="{2EF8DAB8-88F6-81B1-7309-21978EE506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3508067" y="16838698"/>
                    <a:ext cx="299002" cy="239200"/>
                  </a:xfrm>
                  <a:prstGeom prst="rect">
                    <a:avLst/>
                  </a:prstGeom>
                </p:spPr>
              </p:pic>
              <p:pic>
                <p:nvPicPr>
                  <p:cNvPr id="852" name="Picture 851">
                    <a:extLst>
                      <a:ext uri="{FF2B5EF4-FFF2-40B4-BE49-F238E27FC236}">
                        <a16:creationId xmlns:a16="http://schemas.microsoft.com/office/drawing/2014/main" id="{B85DF55B-615C-266E-503F-BC6EED724D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00B050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3683029" y="16930615"/>
                    <a:ext cx="299001" cy="23920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59" name="Picture 858">
                  <a:extLst>
                    <a:ext uri="{FF2B5EF4-FFF2-40B4-BE49-F238E27FC236}">
                      <a16:creationId xmlns:a16="http://schemas.microsoft.com/office/drawing/2014/main" id="{09726A68-753E-1F55-82AA-F56841C8CD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888689" y="16642589"/>
                  <a:ext cx="326963" cy="261570"/>
                </a:xfrm>
                <a:prstGeom prst="rect">
                  <a:avLst/>
                </a:prstGeom>
              </p:spPr>
            </p:pic>
            <p:grpSp>
              <p:nvGrpSpPr>
                <p:cNvPr id="866" name="Group 865">
                  <a:extLst>
                    <a:ext uri="{FF2B5EF4-FFF2-40B4-BE49-F238E27FC236}">
                      <a16:creationId xmlns:a16="http://schemas.microsoft.com/office/drawing/2014/main" id="{2D35EFA4-0E31-D4EE-76A7-29730DED6CF6}"/>
                    </a:ext>
                  </a:extLst>
                </p:cNvPr>
                <p:cNvGrpSpPr/>
                <p:nvPr/>
              </p:nvGrpSpPr>
              <p:grpSpPr>
                <a:xfrm>
                  <a:off x="2968766" y="16672776"/>
                  <a:ext cx="1037990" cy="623512"/>
                  <a:chOff x="2968766" y="16672776"/>
                  <a:chExt cx="1037990" cy="623512"/>
                </a:xfrm>
              </p:grpSpPr>
              <p:grpSp>
                <p:nvGrpSpPr>
                  <p:cNvPr id="854" name="Group 853">
                    <a:extLst>
                      <a:ext uri="{FF2B5EF4-FFF2-40B4-BE49-F238E27FC236}">
                        <a16:creationId xmlns:a16="http://schemas.microsoft.com/office/drawing/2014/main" id="{CA3A81B5-C657-ACCE-46EB-D067D5068757}"/>
                      </a:ext>
                    </a:extLst>
                  </p:cNvPr>
                  <p:cNvGrpSpPr/>
                  <p:nvPr/>
                </p:nvGrpSpPr>
                <p:grpSpPr>
                  <a:xfrm rot="11330668">
                    <a:off x="3737783" y="16672776"/>
                    <a:ext cx="268973" cy="355276"/>
                    <a:chOff x="3253291" y="3459037"/>
                    <a:chExt cx="419890" cy="338046"/>
                  </a:xfrm>
                </p:grpSpPr>
                <p:cxnSp>
                  <p:nvCxnSpPr>
                    <p:cNvPr id="856" name="Elbow Connector 20">
                      <a:extLst>
                        <a:ext uri="{FF2B5EF4-FFF2-40B4-BE49-F238E27FC236}">
                          <a16:creationId xmlns:a16="http://schemas.microsoft.com/office/drawing/2014/main" id="{9EB44458-8C38-FE90-DC3E-ACEBF8BC9C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8114056" flipH="1" flipV="1">
                      <a:off x="3388442" y="3512344"/>
                      <a:ext cx="325964" cy="243514"/>
                    </a:xfrm>
                    <a:prstGeom prst="bentConnector3">
                      <a:avLst>
                        <a:gd name="adj1" fmla="val 99272"/>
                      </a:avLst>
                    </a:prstGeom>
                    <a:ln w="44450">
                      <a:solidFill>
                        <a:srgbClr val="00B050"/>
                      </a:solidFill>
                      <a:headEnd type="triangl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7" name="Elbow Connector 30">
                      <a:extLst>
                        <a:ext uri="{FF2B5EF4-FFF2-40B4-BE49-F238E27FC236}">
                          <a16:creationId xmlns:a16="http://schemas.microsoft.com/office/drawing/2014/main" id="{EE8B7A4E-3D1B-3161-3E3C-C066398423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7314056" flipV="1">
                      <a:off x="3259313" y="3453015"/>
                      <a:ext cx="282962" cy="295006"/>
                    </a:xfrm>
                    <a:prstGeom prst="bentConnector3">
                      <a:avLst>
                        <a:gd name="adj1" fmla="val 99402"/>
                      </a:avLst>
                    </a:prstGeom>
                    <a:ln w="44450">
                      <a:solidFill>
                        <a:srgbClr val="00B050"/>
                      </a:solidFill>
                      <a:headEnd type="triangl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61" name="Group 860">
                    <a:extLst>
                      <a:ext uri="{FF2B5EF4-FFF2-40B4-BE49-F238E27FC236}">
                        <a16:creationId xmlns:a16="http://schemas.microsoft.com/office/drawing/2014/main" id="{99118F65-B327-466F-A269-4A614EC52EEC}"/>
                      </a:ext>
                    </a:extLst>
                  </p:cNvPr>
                  <p:cNvGrpSpPr/>
                  <p:nvPr/>
                </p:nvGrpSpPr>
                <p:grpSpPr>
                  <a:xfrm>
                    <a:off x="2968766" y="16850406"/>
                    <a:ext cx="562996" cy="445882"/>
                    <a:chOff x="3198105" y="3372895"/>
                    <a:chExt cx="475073" cy="424259"/>
                  </a:xfrm>
                </p:grpSpPr>
                <p:cxnSp>
                  <p:nvCxnSpPr>
                    <p:cNvPr id="863" name="Elbow Connector 20">
                      <a:extLst>
                        <a:ext uri="{FF2B5EF4-FFF2-40B4-BE49-F238E27FC236}">
                          <a16:creationId xmlns:a16="http://schemas.microsoft.com/office/drawing/2014/main" id="{F90D15AC-E44B-42F3-6956-DB8BF95BB8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8114056" flipH="1" flipV="1">
                      <a:off x="3388439" y="3512415"/>
                      <a:ext cx="325965" cy="243513"/>
                    </a:xfrm>
                    <a:prstGeom prst="bentConnector3">
                      <a:avLst>
                        <a:gd name="adj1" fmla="val 99272"/>
                      </a:avLst>
                    </a:prstGeom>
                    <a:ln w="44450">
                      <a:solidFill>
                        <a:srgbClr val="C00000"/>
                      </a:solidFill>
                      <a:headEnd type="triangl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4" name="Elbow Connector 30">
                      <a:extLst>
                        <a:ext uri="{FF2B5EF4-FFF2-40B4-BE49-F238E27FC236}">
                          <a16:creationId xmlns:a16="http://schemas.microsoft.com/office/drawing/2014/main" id="{812567DD-05B7-D58A-032D-12BAF8A39D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7314056" flipV="1">
                      <a:off x="3204127" y="3366873"/>
                      <a:ext cx="282962" cy="295005"/>
                    </a:xfrm>
                    <a:prstGeom prst="bentConnector3">
                      <a:avLst>
                        <a:gd name="adj1" fmla="val 99402"/>
                      </a:avLst>
                    </a:prstGeom>
                    <a:ln w="44450">
                      <a:solidFill>
                        <a:srgbClr val="C00000"/>
                      </a:solidFill>
                      <a:headEnd type="triangl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862" name="TextBox 861">
                <a:extLst>
                  <a:ext uri="{FF2B5EF4-FFF2-40B4-BE49-F238E27FC236}">
                    <a16:creationId xmlns:a16="http://schemas.microsoft.com/office/drawing/2014/main" id="{B6A81A53-91A6-E1E0-3BDD-01C284D04254}"/>
                  </a:ext>
                </a:extLst>
              </p:cNvPr>
              <p:cNvSpPr txBox="1"/>
              <p:nvPr/>
            </p:nvSpPr>
            <p:spPr>
              <a:xfrm rot="20611320">
                <a:off x="1006958" y="17111975"/>
                <a:ext cx="1920029" cy="309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>
                    <a:solidFill>
                      <a:srgbClr val="C0000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large offset: </a:t>
                </a:r>
                <a:r>
                  <a:rPr lang="en-US" sz="1500" b="1" dirty="0">
                    <a:solidFill>
                      <a:srgbClr val="C0000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no</a:t>
                </a:r>
                <a:r>
                  <a:rPr lang="en-US" sz="1500" dirty="0">
                    <a:solidFill>
                      <a:srgbClr val="C0000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 same </a:t>
                </a:r>
              </a:p>
              <a:p>
                <a:pPr algn="ctr"/>
                <a:r>
                  <a:rPr lang="en-US" sz="1500" dirty="0">
                    <a:solidFill>
                      <a:srgbClr val="C0000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object surface </a:t>
                </a:r>
              </a:p>
            </p:txBody>
          </p:sp>
          <p:sp>
            <p:nvSpPr>
              <p:cNvPr id="855" name="TextBox 854">
                <a:extLst>
                  <a:ext uri="{FF2B5EF4-FFF2-40B4-BE49-F238E27FC236}">
                    <a16:creationId xmlns:a16="http://schemas.microsoft.com/office/drawing/2014/main" id="{B2E98E3D-5BA3-14B2-38D2-A27FA4CDDB12}"/>
                  </a:ext>
                </a:extLst>
              </p:cNvPr>
              <p:cNvSpPr txBox="1"/>
              <p:nvPr/>
            </p:nvSpPr>
            <p:spPr>
              <a:xfrm>
                <a:off x="2454323" y="16708117"/>
                <a:ext cx="1474898" cy="309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>
                    <a:solidFill>
                      <a:srgbClr val="00B05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small offset: same </a:t>
                </a:r>
              </a:p>
              <a:p>
                <a:pPr algn="ctr"/>
                <a:r>
                  <a:rPr lang="en-US" sz="1500" dirty="0">
                    <a:solidFill>
                      <a:srgbClr val="00B05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object surface </a:t>
                </a:r>
              </a:p>
            </p:txBody>
          </p:sp>
        </p:grpSp>
      </p:grp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2A8151F1-959E-EAE2-E294-D62449312CE7}"/>
              </a:ext>
            </a:extLst>
          </p:cNvPr>
          <p:cNvCxnSpPr>
            <a:cxnSpLocks/>
          </p:cNvCxnSpPr>
          <p:nvPr/>
        </p:nvCxnSpPr>
        <p:spPr>
          <a:xfrm>
            <a:off x="19454499" y="7260771"/>
            <a:ext cx="0" cy="592215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10D5298D-D09A-11EF-3F70-140DE6BE40D0}"/>
              </a:ext>
            </a:extLst>
          </p:cNvPr>
          <p:cNvGrpSpPr/>
          <p:nvPr/>
        </p:nvGrpSpPr>
        <p:grpSpPr>
          <a:xfrm>
            <a:off x="30072974" y="8234487"/>
            <a:ext cx="1473131" cy="666930"/>
            <a:chOff x="24297938" y="9060392"/>
            <a:chExt cx="1473131" cy="666930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0C7A118C-0BCE-75F8-EC13-8DE8ADA70F44}"/>
                </a:ext>
              </a:extLst>
            </p:cNvPr>
            <p:cNvSpPr txBox="1"/>
            <p:nvPr/>
          </p:nvSpPr>
          <p:spPr>
            <a:xfrm>
              <a:off x="24541898" y="9376457"/>
              <a:ext cx="999943" cy="3508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txBody>
            <a:bodyPr wrap="square" tIns="73152" rtlCol="0">
              <a:spAutoFit/>
            </a:bodyPr>
            <a:lstStyle/>
            <a:p>
              <a:pPr algn="ctr"/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offs(W</a:t>
              </a:r>
              <a:r>
                <a:rPr lang="en-US" sz="1500" baseline="-25000" dirty="0">
                  <a:latin typeface="Poppins" panose="00000500000000000000" pitchFamily="2" charset="0"/>
                  <a:cs typeface="Poppins" panose="00000500000000000000" pitchFamily="2" charset="0"/>
                </a:rPr>
                <a:t>0</a:t>
              </a:r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)</a:t>
              </a:r>
              <a:endParaRPr lang="en-US" sz="15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2FD527FB-7A4E-94B3-0F12-EF666EBB4430}"/>
                </a:ext>
              </a:extLst>
            </p:cNvPr>
            <p:cNvSpPr txBox="1"/>
            <p:nvPr/>
          </p:nvSpPr>
          <p:spPr>
            <a:xfrm>
              <a:off x="24297938" y="9060392"/>
              <a:ext cx="147313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Weight Offset</a:t>
              </a:r>
            </a:p>
          </p:txBody>
        </p:sp>
      </p:grp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E7812E42-8207-D11B-ACBA-6BFC4367E44F}"/>
              </a:ext>
            </a:extLst>
          </p:cNvPr>
          <p:cNvCxnSpPr>
            <a:cxnSpLocks/>
          </p:cNvCxnSpPr>
          <p:nvPr/>
        </p:nvCxnSpPr>
        <p:spPr>
          <a:xfrm>
            <a:off x="9779724" y="24444563"/>
            <a:ext cx="0" cy="550829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6" name="Arc 1245">
            <a:extLst>
              <a:ext uri="{FF2B5EF4-FFF2-40B4-BE49-F238E27FC236}">
                <a16:creationId xmlns:a16="http://schemas.microsoft.com/office/drawing/2014/main" id="{CD4A8814-5EA1-8523-880A-7E5C02CA1092}"/>
              </a:ext>
            </a:extLst>
          </p:cNvPr>
          <p:cNvSpPr/>
          <p:nvPr/>
        </p:nvSpPr>
        <p:spPr>
          <a:xfrm>
            <a:off x="15481903" y="22161025"/>
            <a:ext cx="943379" cy="556465"/>
          </a:xfrm>
          <a:prstGeom prst="arc">
            <a:avLst>
              <a:gd name="adj1" fmla="val 11004302"/>
              <a:gd name="adj2" fmla="val 21548358"/>
            </a:avLst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sz="1500" dirty="0">
              <a:solidFill>
                <a:srgbClr val="00B050"/>
              </a:solidFill>
              <a:cs typeface="Poppins" panose="00000500000000000000" pitchFamily="2" charset="0"/>
            </a:endParaRPr>
          </a:p>
        </p:txBody>
      </p:sp>
      <p:sp>
        <p:nvSpPr>
          <p:cNvPr id="1247" name="Arc 1246">
            <a:extLst>
              <a:ext uri="{FF2B5EF4-FFF2-40B4-BE49-F238E27FC236}">
                <a16:creationId xmlns:a16="http://schemas.microsoft.com/office/drawing/2014/main" id="{AF4EC256-CEB6-FCBC-90C3-894485986A9F}"/>
              </a:ext>
            </a:extLst>
          </p:cNvPr>
          <p:cNvSpPr/>
          <p:nvPr/>
        </p:nvSpPr>
        <p:spPr>
          <a:xfrm>
            <a:off x="14461205" y="22156460"/>
            <a:ext cx="943379" cy="556465"/>
          </a:xfrm>
          <a:prstGeom prst="arc">
            <a:avLst>
              <a:gd name="adj1" fmla="val 11004302"/>
              <a:gd name="adj2" fmla="val 21456201"/>
            </a:avLst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sz="1500">
              <a:solidFill>
                <a:srgbClr val="00B050"/>
              </a:solidFill>
              <a:cs typeface="Poppins" panose="00000500000000000000" pitchFamily="2" charset="0"/>
            </a:endParaRPr>
          </a:p>
        </p:txBody>
      </p:sp>
      <p:sp>
        <p:nvSpPr>
          <p:cNvPr id="1212" name="Rectangle 1211">
            <a:extLst>
              <a:ext uri="{FF2B5EF4-FFF2-40B4-BE49-F238E27FC236}">
                <a16:creationId xmlns:a16="http://schemas.microsoft.com/office/drawing/2014/main" id="{2E7E1620-F74D-9E21-21AD-8B12FCEEF86A}"/>
              </a:ext>
            </a:extLst>
          </p:cNvPr>
          <p:cNvSpPr>
            <a:spLocks noChangeAspect="1"/>
          </p:cNvSpPr>
          <p:nvPr/>
        </p:nvSpPr>
        <p:spPr>
          <a:xfrm>
            <a:off x="9105758" y="19819656"/>
            <a:ext cx="925139" cy="8397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b="1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rPr>
              <a:t>Q</a:t>
            </a:r>
            <a:r>
              <a:rPr lang="en-US" sz="1500" b="1" baseline="-25000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rPr>
              <a:t>4</a:t>
            </a:r>
            <a:endParaRPr lang="en-US" sz="1500" b="1" baseline="-25000" dirty="0">
              <a:solidFill>
                <a:schemeClr val="tx1"/>
              </a:solidFill>
              <a:latin typeface="Poppins" panose="00000500000000000000" pitchFamily="2" charset="0"/>
              <a:ea typeface="Linux Libertine Display O" panose="02000503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500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rPr>
              <a:t>(50,4,6)</a:t>
            </a:r>
            <a:endParaRPr lang="en-US" sz="1500" dirty="0">
              <a:solidFill>
                <a:schemeClr val="tx1"/>
              </a:solidFill>
              <a:latin typeface="Poppins" panose="00000500000000000000" pitchFamily="2" charset="0"/>
              <a:ea typeface="Linux Libertine Display O" panose="02000503000000000000" pitchFamily="2" charset="0"/>
              <a:cs typeface="Poppins" panose="00000500000000000000" pitchFamily="2" charset="0"/>
            </a:endParaRPr>
          </a:p>
        </p:txBody>
      </p:sp>
      <p:sp>
        <p:nvSpPr>
          <p:cNvPr id="1213" name="TextBox 1212">
            <a:extLst>
              <a:ext uri="{FF2B5EF4-FFF2-40B4-BE49-F238E27FC236}">
                <a16:creationId xmlns:a16="http://schemas.microsoft.com/office/drawing/2014/main" id="{9A3BB8F3-0BE3-579C-CCDA-E54CAED9F075}"/>
              </a:ext>
            </a:extLst>
          </p:cNvPr>
          <p:cNvSpPr txBox="1"/>
          <p:nvPr/>
        </p:nvSpPr>
        <p:spPr>
          <a:xfrm rot="10800000" flipH="1" flipV="1">
            <a:off x="10488185" y="20065815"/>
            <a:ext cx="38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+</a:t>
            </a:r>
          </a:p>
        </p:txBody>
      </p:sp>
      <p:sp>
        <p:nvSpPr>
          <p:cNvPr id="1214" name="TextBox 1213">
            <a:extLst>
              <a:ext uri="{FF2B5EF4-FFF2-40B4-BE49-F238E27FC236}">
                <a16:creationId xmlns:a16="http://schemas.microsoft.com/office/drawing/2014/main" id="{B449F32B-D309-7DA0-AFE6-B7A5CD22EACB}"/>
              </a:ext>
            </a:extLst>
          </p:cNvPr>
          <p:cNvSpPr txBox="1"/>
          <p:nvPr/>
        </p:nvSpPr>
        <p:spPr>
          <a:xfrm>
            <a:off x="11300325" y="19621456"/>
            <a:ext cx="2333218" cy="34970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tIns="72000" rtlCol="0" anchor="ctr">
            <a:spAutoFit/>
          </a:bodyPr>
          <a:lstStyle/>
          <a:p>
            <a:pPr algn="ctr"/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offs(W</a:t>
            </a:r>
            <a:r>
              <a:rPr lang="en-US" sz="1500" baseline="-25000" dirty="0">
                <a:latin typeface="Poppins" panose="00000500000000000000" pitchFamily="2" charset="0"/>
                <a:cs typeface="Poppins" panose="00000500000000000000" pitchFamily="2" charset="0"/>
              </a:rPr>
              <a:t>0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) = (0,0,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-1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15" name="TextBox 1214">
            <a:extLst>
              <a:ext uri="{FF2B5EF4-FFF2-40B4-BE49-F238E27FC236}">
                <a16:creationId xmlns:a16="http://schemas.microsoft.com/office/drawing/2014/main" id="{D86A27A6-72CF-C66B-2D41-732354CC37A6}"/>
              </a:ext>
            </a:extLst>
          </p:cNvPr>
          <p:cNvSpPr txBox="1"/>
          <p:nvPr/>
        </p:nvSpPr>
        <p:spPr>
          <a:xfrm>
            <a:off x="11300325" y="20106336"/>
            <a:ext cx="2333218" cy="34970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tIns="72000" rtlCol="0" anchor="ctr">
            <a:spAutoFit/>
          </a:bodyPr>
          <a:lstStyle/>
          <a:p>
            <a:pPr algn="ctr"/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offs(W</a:t>
            </a:r>
            <a:r>
              <a:rPr lang="en-US" sz="1500" baseline="-250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) = (0,0,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16" name="TextBox 1215">
            <a:extLst>
              <a:ext uri="{FF2B5EF4-FFF2-40B4-BE49-F238E27FC236}">
                <a16:creationId xmlns:a16="http://schemas.microsoft.com/office/drawing/2014/main" id="{201D6018-2568-5F7B-BD96-BAB5A331EBD0}"/>
              </a:ext>
            </a:extLst>
          </p:cNvPr>
          <p:cNvSpPr txBox="1"/>
          <p:nvPr/>
        </p:nvSpPr>
        <p:spPr>
          <a:xfrm>
            <a:off x="11300325" y="20591218"/>
            <a:ext cx="2333218" cy="34970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tIns="72000" rtlCol="0" anchor="ctr">
            <a:spAutoFit/>
          </a:bodyPr>
          <a:lstStyle/>
          <a:p>
            <a:pPr algn="ctr"/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offs(W</a:t>
            </a:r>
            <a:r>
              <a:rPr lang="en-US" sz="1500" baseline="-25000" dirty="0"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) = (0,0,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217" name="Straight Arrow Connector 1216">
            <a:extLst>
              <a:ext uri="{FF2B5EF4-FFF2-40B4-BE49-F238E27FC236}">
                <a16:creationId xmlns:a16="http://schemas.microsoft.com/office/drawing/2014/main" id="{E238FF96-C84D-3454-2A52-E14E0CCC10CA}"/>
              </a:ext>
            </a:extLst>
          </p:cNvPr>
          <p:cNvCxnSpPr>
            <a:cxnSpLocks/>
          </p:cNvCxnSpPr>
          <p:nvPr/>
        </p:nvCxnSpPr>
        <p:spPr>
          <a:xfrm>
            <a:off x="14072225" y="20313747"/>
            <a:ext cx="70105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8" name="TextBox 1217">
            <a:extLst>
              <a:ext uri="{FF2B5EF4-FFF2-40B4-BE49-F238E27FC236}">
                <a16:creationId xmlns:a16="http://schemas.microsoft.com/office/drawing/2014/main" id="{343A176E-8153-6FEE-2CA9-3F49F60E3B27}"/>
              </a:ext>
            </a:extLst>
          </p:cNvPr>
          <p:cNvSpPr txBox="1"/>
          <p:nvPr/>
        </p:nvSpPr>
        <p:spPr>
          <a:xfrm>
            <a:off x="8483863" y="19242577"/>
            <a:ext cx="2225758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Output Coordinate</a:t>
            </a:r>
          </a:p>
        </p:txBody>
      </p:sp>
      <p:sp>
        <p:nvSpPr>
          <p:cNvPr id="1219" name="TextBox 1218">
            <a:extLst>
              <a:ext uri="{FF2B5EF4-FFF2-40B4-BE49-F238E27FC236}">
                <a16:creationId xmlns:a16="http://schemas.microsoft.com/office/drawing/2014/main" id="{0925C4FF-81E5-D754-DA14-C9F3080A9C4B}"/>
              </a:ext>
            </a:extLst>
          </p:cNvPr>
          <p:cNvSpPr txBox="1"/>
          <p:nvPr/>
        </p:nvSpPr>
        <p:spPr>
          <a:xfrm>
            <a:off x="10698659" y="19241856"/>
            <a:ext cx="3504622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Consecutive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 Weight Offsets</a:t>
            </a:r>
          </a:p>
        </p:txBody>
      </p:sp>
      <p:sp>
        <p:nvSpPr>
          <p:cNvPr id="1220" name="TextBox 1219">
            <a:extLst>
              <a:ext uri="{FF2B5EF4-FFF2-40B4-BE49-F238E27FC236}">
                <a16:creationId xmlns:a16="http://schemas.microsoft.com/office/drawing/2014/main" id="{9E227782-1771-4E6B-1C1E-FF7F286A642C}"/>
              </a:ext>
            </a:extLst>
          </p:cNvPr>
          <p:cNvSpPr txBox="1"/>
          <p:nvPr/>
        </p:nvSpPr>
        <p:spPr>
          <a:xfrm>
            <a:off x="14349437" y="19242577"/>
            <a:ext cx="3346549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Generated </a:t>
            </a:r>
            <a:r>
              <a:rPr lang="en-US" sz="15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Consecutive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 Queries</a:t>
            </a:r>
          </a:p>
        </p:txBody>
      </p:sp>
      <p:sp>
        <p:nvSpPr>
          <p:cNvPr id="1221" name="TextBox 1220">
            <a:extLst>
              <a:ext uri="{FF2B5EF4-FFF2-40B4-BE49-F238E27FC236}">
                <a16:creationId xmlns:a16="http://schemas.microsoft.com/office/drawing/2014/main" id="{A322DB80-C643-C5D4-A2AB-6D6BE7D93F52}"/>
              </a:ext>
            </a:extLst>
          </p:cNvPr>
          <p:cNvSpPr txBox="1"/>
          <p:nvPr/>
        </p:nvSpPr>
        <p:spPr>
          <a:xfrm>
            <a:off x="15230707" y="19622176"/>
            <a:ext cx="1662174" cy="349702"/>
          </a:xfrm>
          <a:prstGeom prst="rect">
            <a:avLst/>
          </a:prstGeom>
          <a:solidFill>
            <a:srgbClr val="37BCD2"/>
          </a:solidFill>
          <a:ln w="28575">
            <a:solidFill>
              <a:schemeClr val="tx1"/>
            </a:solidFill>
          </a:ln>
        </p:spPr>
        <p:txBody>
          <a:bodyPr wrap="square" tIns="72000" rtlCol="0" anchor="ctr">
            <a:spAutoFit/>
          </a:bodyPr>
          <a:lstStyle/>
          <a:p>
            <a:pPr algn="ctr"/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(50,4,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) = </a:t>
            </a:r>
            <a:r>
              <a:rPr lang="en-US" sz="1500" b="1" dirty="0">
                <a:latin typeface="Poppins" panose="00000500000000000000" pitchFamily="2" charset="0"/>
                <a:cs typeface="Poppins" panose="00000500000000000000" pitchFamily="2" charset="0"/>
              </a:rPr>
              <a:t>P</a:t>
            </a:r>
            <a:r>
              <a:rPr lang="en-US" sz="1500" b="1" baseline="-25000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rPr>
              <a:t>?</a:t>
            </a:r>
            <a:endParaRPr lang="en-US" sz="1500" b="1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22" name="TextBox 1221">
            <a:extLst>
              <a:ext uri="{FF2B5EF4-FFF2-40B4-BE49-F238E27FC236}">
                <a16:creationId xmlns:a16="http://schemas.microsoft.com/office/drawing/2014/main" id="{A196E98C-10A8-ADE5-BD6E-1E9C3E01162D}"/>
              </a:ext>
            </a:extLst>
          </p:cNvPr>
          <p:cNvSpPr txBox="1"/>
          <p:nvPr/>
        </p:nvSpPr>
        <p:spPr>
          <a:xfrm>
            <a:off x="15230708" y="20107056"/>
            <a:ext cx="1662174" cy="349702"/>
          </a:xfrm>
          <a:prstGeom prst="rect">
            <a:avLst/>
          </a:prstGeom>
          <a:solidFill>
            <a:srgbClr val="37BCD2"/>
          </a:solidFill>
          <a:ln w="28575">
            <a:solidFill>
              <a:schemeClr val="tx1"/>
            </a:solidFill>
          </a:ln>
        </p:spPr>
        <p:txBody>
          <a:bodyPr wrap="square" tIns="72000" rtlCol="0" anchor="ctr">
            <a:spAutoFit/>
          </a:bodyPr>
          <a:lstStyle/>
          <a:p>
            <a:pPr algn="ctr"/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(50,4,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) = </a:t>
            </a:r>
            <a:r>
              <a:rPr lang="en-US" sz="1500" b="1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rPr>
              <a:t>P</a:t>
            </a:r>
            <a:r>
              <a:rPr lang="en-US" sz="1500" b="1" baseline="-25000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rPr>
              <a:t>?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23" name="TextBox 1222">
            <a:extLst>
              <a:ext uri="{FF2B5EF4-FFF2-40B4-BE49-F238E27FC236}">
                <a16:creationId xmlns:a16="http://schemas.microsoft.com/office/drawing/2014/main" id="{97A9C140-D96E-5BE2-9E1A-F8538CE1DD20}"/>
              </a:ext>
            </a:extLst>
          </p:cNvPr>
          <p:cNvSpPr txBox="1"/>
          <p:nvPr/>
        </p:nvSpPr>
        <p:spPr>
          <a:xfrm>
            <a:off x="15230707" y="20591938"/>
            <a:ext cx="1662174" cy="349702"/>
          </a:xfrm>
          <a:prstGeom prst="rect">
            <a:avLst/>
          </a:prstGeom>
          <a:solidFill>
            <a:srgbClr val="37BCD2"/>
          </a:solidFill>
          <a:ln w="28575">
            <a:solidFill>
              <a:schemeClr val="tx1"/>
            </a:solidFill>
          </a:ln>
        </p:spPr>
        <p:txBody>
          <a:bodyPr wrap="square" tIns="72000" rtlCol="0" anchor="ctr">
            <a:spAutoFit/>
          </a:bodyPr>
          <a:lstStyle/>
          <a:p>
            <a:pPr algn="ctr"/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(50,4,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) = </a:t>
            </a:r>
            <a:r>
              <a:rPr lang="en-US" sz="1500" b="1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rPr>
              <a:t>P</a:t>
            </a:r>
            <a:r>
              <a:rPr lang="en-US" sz="1500" b="1" baseline="-25000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rPr>
              <a:t>?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226" name="Group 1225">
            <a:extLst>
              <a:ext uri="{FF2B5EF4-FFF2-40B4-BE49-F238E27FC236}">
                <a16:creationId xmlns:a16="http://schemas.microsoft.com/office/drawing/2014/main" id="{11A8B72C-EB57-E386-DDB4-CC532420D978}"/>
              </a:ext>
            </a:extLst>
          </p:cNvPr>
          <p:cNvGrpSpPr/>
          <p:nvPr/>
        </p:nvGrpSpPr>
        <p:grpSpPr>
          <a:xfrm>
            <a:off x="11061604" y="22466905"/>
            <a:ext cx="6746452" cy="349702"/>
            <a:chOff x="2606639" y="2937669"/>
            <a:chExt cx="7763341" cy="649490"/>
          </a:xfrm>
          <a:solidFill>
            <a:srgbClr val="37BCD2"/>
          </a:solidFill>
        </p:grpSpPr>
        <p:grpSp>
          <p:nvGrpSpPr>
            <p:cNvPr id="1268" name="Group 1267">
              <a:extLst>
                <a:ext uri="{FF2B5EF4-FFF2-40B4-BE49-F238E27FC236}">
                  <a16:creationId xmlns:a16="http://schemas.microsoft.com/office/drawing/2014/main" id="{4545E13A-CA1A-F503-DF3E-97069F29739E}"/>
                </a:ext>
              </a:extLst>
            </p:cNvPr>
            <p:cNvGrpSpPr/>
            <p:nvPr/>
          </p:nvGrpSpPr>
          <p:grpSpPr>
            <a:xfrm>
              <a:off x="2606639" y="2937669"/>
              <a:ext cx="6653982" cy="649490"/>
              <a:chOff x="2327632" y="2867615"/>
              <a:chExt cx="6653982" cy="649490"/>
            </a:xfrm>
            <a:grpFill/>
          </p:grpSpPr>
          <p:sp>
            <p:nvSpPr>
              <p:cNvPr id="1270" name="TextBox 1269">
                <a:extLst>
                  <a:ext uri="{FF2B5EF4-FFF2-40B4-BE49-F238E27FC236}">
                    <a16:creationId xmlns:a16="http://schemas.microsoft.com/office/drawing/2014/main" id="{75BDF824-9A99-25CF-6CFC-9D2D78D454C9}"/>
                  </a:ext>
                </a:extLst>
              </p:cNvPr>
              <p:cNvSpPr txBox="1"/>
              <p:nvPr/>
            </p:nvSpPr>
            <p:spPr>
              <a:xfrm>
                <a:off x="2327632" y="2867615"/>
                <a:ext cx="1109836" cy="64949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square" tIns="72000" rtlCol="0">
                <a:spAutoFit/>
              </a:bodyPr>
              <a:lstStyle/>
              <a:p>
                <a:pPr algn="ctr"/>
                <a:r>
                  <a:rPr lang="en-US" sz="1500" dirty="0">
                    <a:latin typeface="Poppins" panose="00000500000000000000" pitchFamily="2" charset="0"/>
                    <a:cs typeface="Poppins" panose="00000500000000000000" pitchFamily="2" charset="0"/>
                  </a:rPr>
                  <a:t>(50,2,3)</a:t>
                </a:r>
              </a:p>
            </p:txBody>
          </p:sp>
          <p:grpSp>
            <p:nvGrpSpPr>
              <p:cNvPr id="1271" name="Group 1270">
                <a:extLst>
                  <a:ext uri="{FF2B5EF4-FFF2-40B4-BE49-F238E27FC236}">
                    <a16:creationId xmlns:a16="http://schemas.microsoft.com/office/drawing/2014/main" id="{E2A2EA9E-10A1-5F94-B825-9AA04DA9309F}"/>
                  </a:ext>
                </a:extLst>
              </p:cNvPr>
              <p:cNvGrpSpPr/>
              <p:nvPr/>
            </p:nvGrpSpPr>
            <p:grpSpPr>
              <a:xfrm>
                <a:off x="3432882" y="2867615"/>
                <a:ext cx="5548732" cy="649490"/>
                <a:chOff x="3432882" y="2867615"/>
                <a:chExt cx="5548732" cy="649490"/>
              </a:xfrm>
              <a:grpFill/>
            </p:grpSpPr>
            <p:grpSp>
              <p:nvGrpSpPr>
                <p:cNvPr id="1272" name="Group 1271">
                  <a:extLst>
                    <a:ext uri="{FF2B5EF4-FFF2-40B4-BE49-F238E27FC236}">
                      <a16:creationId xmlns:a16="http://schemas.microsoft.com/office/drawing/2014/main" id="{67233FC7-B4BA-6CA7-738F-6EDC00C63F0B}"/>
                    </a:ext>
                  </a:extLst>
                </p:cNvPr>
                <p:cNvGrpSpPr/>
                <p:nvPr/>
              </p:nvGrpSpPr>
              <p:grpSpPr>
                <a:xfrm>
                  <a:off x="3432882" y="2867615"/>
                  <a:ext cx="4438771" cy="649490"/>
                  <a:chOff x="3432882" y="2867615"/>
                  <a:chExt cx="4438771" cy="649490"/>
                </a:xfrm>
                <a:grpFill/>
              </p:grpSpPr>
              <p:sp>
                <p:nvSpPr>
                  <p:cNvPr id="1274" name="TextBox 1273">
                    <a:extLst>
                      <a:ext uri="{FF2B5EF4-FFF2-40B4-BE49-F238E27FC236}">
                        <a16:creationId xmlns:a16="http://schemas.microsoft.com/office/drawing/2014/main" id="{9BEB8DC9-1DC1-05CF-D02A-85E718BA32F4}"/>
                      </a:ext>
                    </a:extLst>
                  </p:cNvPr>
                  <p:cNvSpPr txBox="1"/>
                  <p:nvPr/>
                </p:nvSpPr>
                <p:spPr>
                  <a:xfrm>
                    <a:off x="3432882" y="2867615"/>
                    <a:ext cx="1109836" cy="64949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txBody>
                  <a:bodyPr wrap="square" tIns="72000" rtlCol="0">
                    <a:spAutoFit/>
                  </a:bodyPr>
                  <a:lstStyle/>
                  <a:p>
                    <a:pPr algn="ctr"/>
                    <a:r>
                      <a:rPr lang="en-US" sz="1500" dirty="0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(50,3,9)</a:t>
                    </a:r>
                  </a:p>
                </p:txBody>
              </p:sp>
              <p:sp>
                <p:nvSpPr>
                  <p:cNvPr id="1275" name="TextBox 1274">
                    <a:extLst>
                      <a:ext uri="{FF2B5EF4-FFF2-40B4-BE49-F238E27FC236}">
                        <a16:creationId xmlns:a16="http://schemas.microsoft.com/office/drawing/2014/main" id="{72C0F8A3-EF6F-25E0-2003-9E86252323E2}"/>
                      </a:ext>
                    </a:extLst>
                  </p:cNvPr>
                  <p:cNvSpPr txBox="1"/>
                  <p:nvPr/>
                </p:nvSpPr>
                <p:spPr>
                  <a:xfrm>
                    <a:off x="4544367" y="2867615"/>
                    <a:ext cx="1109836" cy="64949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txBody>
                  <a:bodyPr wrap="square" tIns="72000" rtlCol="0">
                    <a:spAutoFit/>
                  </a:bodyPr>
                  <a:lstStyle/>
                  <a:p>
                    <a:pPr algn="ctr"/>
                    <a:r>
                      <a:rPr lang="en-US" sz="1500" dirty="0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(50,4,1)</a:t>
                    </a:r>
                  </a:p>
                </p:txBody>
              </p:sp>
              <p:sp>
                <p:nvSpPr>
                  <p:cNvPr id="1276" name="TextBox 1275">
                    <a:extLst>
                      <a:ext uri="{FF2B5EF4-FFF2-40B4-BE49-F238E27FC236}">
                        <a16:creationId xmlns:a16="http://schemas.microsoft.com/office/drawing/2014/main" id="{390D9528-5A9A-1D2B-A5EB-D4DE9200A5CB}"/>
                      </a:ext>
                    </a:extLst>
                  </p:cNvPr>
                  <p:cNvSpPr txBox="1"/>
                  <p:nvPr/>
                </p:nvSpPr>
                <p:spPr>
                  <a:xfrm>
                    <a:off x="5653091" y="2867615"/>
                    <a:ext cx="1109836" cy="649490"/>
                  </a:xfrm>
                  <a:prstGeom prst="rect">
                    <a:avLst/>
                  </a:prstGeom>
                  <a:solidFill>
                    <a:srgbClr val="0432FF"/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square" tIns="72000" rtlCol="0">
                    <a:spAutoFit/>
                  </a:bodyPr>
                  <a:lstStyle/>
                  <a:p>
                    <a:pPr algn="ctr"/>
                    <a:r>
                      <a:rPr lang="en-US" sz="15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(50,4,5)</a:t>
                    </a:r>
                  </a:p>
                </p:txBody>
              </p:sp>
              <p:sp>
                <p:nvSpPr>
                  <p:cNvPr id="1277" name="TextBox 1276">
                    <a:extLst>
                      <a:ext uri="{FF2B5EF4-FFF2-40B4-BE49-F238E27FC236}">
                        <a16:creationId xmlns:a16="http://schemas.microsoft.com/office/drawing/2014/main" id="{ECD5F4C4-D8FC-65B9-3E63-57FC997C580A}"/>
                      </a:ext>
                    </a:extLst>
                  </p:cNvPr>
                  <p:cNvSpPr txBox="1"/>
                  <p:nvPr/>
                </p:nvSpPr>
                <p:spPr>
                  <a:xfrm>
                    <a:off x="6761817" y="2867615"/>
                    <a:ext cx="1109836" cy="649490"/>
                  </a:xfrm>
                  <a:prstGeom prst="rect">
                    <a:avLst/>
                  </a:prstGeom>
                  <a:solidFill>
                    <a:srgbClr val="00B050"/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square" tIns="72000" rtlCol="0">
                    <a:spAutoFit/>
                  </a:bodyPr>
                  <a:lstStyle/>
                  <a:p>
                    <a:pPr algn="ctr"/>
                    <a:r>
                      <a:rPr lang="en-US" sz="15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(50,4,6)</a:t>
                    </a:r>
                  </a:p>
                </p:txBody>
              </p:sp>
            </p:grpSp>
            <p:sp>
              <p:nvSpPr>
                <p:cNvPr id="1273" name="TextBox 1272">
                  <a:extLst>
                    <a:ext uri="{FF2B5EF4-FFF2-40B4-BE49-F238E27FC236}">
                      <a16:creationId xmlns:a16="http://schemas.microsoft.com/office/drawing/2014/main" id="{FBFFEAFF-5CC5-CDC2-961A-1A495DE19FDF}"/>
                    </a:ext>
                  </a:extLst>
                </p:cNvPr>
                <p:cNvSpPr txBox="1"/>
                <p:nvPr/>
              </p:nvSpPr>
              <p:spPr>
                <a:xfrm>
                  <a:off x="7871778" y="2867615"/>
                  <a:ext cx="1109836" cy="649490"/>
                </a:xfrm>
                <a:prstGeom prst="rect">
                  <a:avLst/>
                </a:prstGeom>
                <a:solidFill>
                  <a:srgbClr val="00B050"/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square" tIns="72000" rtlCol="0">
                  <a:spAutoFit/>
                </a:bodyPr>
                <a:lstStyle/>
                <a:p>
                  <a:pPr algn="ctr"/>
                  <a:r>
                    <a:rPr lang="en-US" sz="1500" dirty="0">
                      <a:solidFill>
                        <a:schemeClr val="bg1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(50,4,7)</a:t>
                  </a:r>
                </a:p>
              </p:txBody>
            </p:sp>
          </p:grpSp>
        </p:grpSp>
        <p:sp>
          <p:nvSpPr>
            <p:cNvPr id="1269" name="TextBox 1268">
              <a:extLst>
                <a:ext uri="{FF2B5EF4-FFF2-40B4-BE49-F238E27FC236}">
                  <a16:creationId xmlns:a16="http://schemas.microsoft.com/office/drawing/2014/main" id="{EE2D7914-A6D3-26D5-2B57-4C1C66996A76}"/>
                </a:ext>
              </a:extLst>
            </p:cNvPr>
            <p:cNvSpPr txBox="1"/>
            <p:nvPr/>
          </p:nvSpPr>
          <p:spPr>
            <a:xfrm>
              <a:off x="9260144" y="2937669"/>
              <a:ext cx="1109836" cy="64949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 tIns="72000" rtlCol="0">
              <a:spAutoFit/>
            </a:bodyPr>
            <a:lstStyle/>
            <a:p>
              <a:pPr algn="ctr"/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(50,5,3)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ED044A0-B70F-1E3C-A647-25507F9947EE}"/>
              </a:ext>
            </a:extLst>
          </p:cNvPr>
          <p:cNvGrpSpPr/>
          <p:nvPr/>
        </p:nvGrpSpPr>
        <p:grpSpPr>
          <a:xfrm>
            <a:off x="8428692" y="22300816"/>
            <a:ext cx="2864761" cy="843418"/>
            <a:chOff x="8174873" y="22223539"/>
            <a:chExt cx="2864761" cy="84341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8BD9D5-D5EF-258A-076E-4CFCC75742C6}"/>
                </a:ext>
              </a:extLst>
            </p:cNvPr>
            <p:cNvGrpSpPr/>
            <p:nvPr/>
          </p:nvGrpSpPr>
          <p:grpSpPr>
            <a:xfrm>
              <a:off x="8174873" y="22400517"/>
              <a:ext cx="2864761" cy="666440"/>
              <a:chOff x="8174873" y="22400517"/>
              <a:chExt cx="2864761" cy="666440"/>
            </a:xfrm>
          </p:grpSpPr>
          <p:sp>
            <p:nvSpPr>
              <p:cNvPr id="1227" name="TextBox 1226">
                <a:extLst>
                  <a:ext uri="{FF2B5EF4-FFF2-40B4-BE49-F238E27FC236}">
                    <a16:creationId xmlns:a16="http://schemas.microsoft.com/office/drawing/2014/main" id="{55A96F53-E622-17F1-830C-2F62CCECDDB1}"/>
                  </a:ext>
                </a:extLst>
              </p:cNvPr>
              <p:cNvSpPr txBox="1"/>
              <p:nvPr/>
            </p:nvSpPr>
            <p:spPr>
              <a:xfrm>
                <a:off x="8174873" y="22743792"/>
                <a:ext cx="286476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Poppins" panose="00000500000000000000" pitchFamily="2" charset="0"/>
                    <a:cs typeface="Poppins" panose="00000500000000000000" pitchFamily="2" charset="0"/>
                  </a:rPr>
                  <a:t>P: Sorted Input Coord. </a:t>
                </a:r>
              </a:p>
            </p:txBody>
          </p:sp>
          <p:grpSp>
            <p:nvGrpSpPr>
              <p:cNvPr id="1228" name="Group 1227">
                <a:extLst>
                  <a:ext uri="{FF2B5EF4-FFF2-40B4-BE49-F238E27FC236}">
                    <a16:creationId xmlns:a16="http://schemas.microsoft.com/office/drawing/2014/main" id="{F8BAF119-03DC-7636-1C53-604F53C6D429}"/>
                  </a:ext>
                </a:extLst>
              </p:cNvPr>
              <p:cNvGrpSpPr/>
              <p:nvPr/>
            </p:nvGrpSpPr>
            <p:grpSpPr>
              <a:xfrm>
                <a:off x="8423855" y="22400517"/>
                <a:ext cx="1728751" cy="343281"/>
                <a:chOff x="719640" y="3018507"/>
                <a:chExt cx="1521331" cy="304806"/>
              </a:xfrm>
              <a:solidFill>
                <a:srgbClr val="37BCD2"/>
              </a:solidFill>
            </p:grpSpPr>
            <p:sp>
              <p:nvSpPr>
                <p:cNvPr id="1263" name="Rectangle 1262">
                  <a:extLst>
                    <a:ext uri="{FF2B5EF4-FFF2-40B4-BE49-F238E27FC236}">
                      <a16:creationId xmlns:a16="http://schemas.microsoft.com/office/drawing/2014/main" id="{D86E3ABD-2E4F-2050-E43F-351312D48A3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19640" y="3018510"/>
                  <a:ext cx="304803" cy="304803"/>
                </a:xfrm>
                <a:prstGeom prst="rect">
                  <a:avLst/>
                </a:prstGeom>
                <a:grp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500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P</a:t>
                  </a:r>
                  <a:r>
                    <a:rPr lang="en-US" sz="1500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0</a:t>
                  </a:r>
                  <a:endParaRPr lang="en-US" sz="1500" b="1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264" name="Rectangle 1263">
                  <a:extLst>
                    <a:ext uri="{FF2B5EF4-FFF2-40B4-BE49-F238E27FC236}">
                      <a16:creationId xmlns:a16="http://schemas.microsoft.com/office/drawing/2014/main" id="{CB7DC61A-DDC5-643D-35C2-74C79D4EA94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025855" y="3018509"/>
                  <a:ext cx="304803" cy="304803"/>
                </a:xfrm>
                <a:prstGeom prst="rect">
                  <a:avLst/>
                </a:prstGeom>
                <a:grp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500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P</a:t>
                  </a:r>
                  <a:r>
                    <a:rPr lang="en-US" sz="1500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1</a:t>
                  </a:r>
                  <a:endParaRPr lang="en-US" sz="1500" b="1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265" name="Rectangle 1264">
                  <a:extLst>
                    <a:ext uri="{FF2B5EF4-FFF2-40B4-BE49-F238E27FC236}">
                      <a16:creationId xmlns:a16="http://schemas.microsoft.com/office/drawing/2014/main" id="{40ABB576-91DA-A5A4-9BB2-5A1A4364789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330658" y="3018508"/>
                  <a:ext cx="304803" cy="304803"/>
                </a:xfrm>
                <a:prstGeom prst="rect">
                  <a:avLst/>
                </a:prstGeom>
                <a:grp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500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P</a:t>
                  </a:r>
                  <a:r>
                    <a:rPr lang="en-US" sz="1500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2</a:t>
                  </a:r>
                  <a:endParaRPr lang="en-US" sz="1500" b="1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266" name="Rectangle 1265">
                  <a:extLst>
                    <a:ext uri="{FF2B5EF4-FFF2-40B4-BE49-F238E27FC236}">
                      <a16:creationId xmlns:a16="http://schemas.microsoft.com/office/drawing/2014/main" id="{D76FBB9E-2AFD-292B-C6E3-57EBFA6DDFB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631998" y="3018508"/>
                  <a:ext cx="304803" cy="304803"/>
                </a:xfrm>
                <a:prstGeom prst="rect">
                  <a:avLst/>
                </a:prstGeom>
                <a:grp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500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P</a:t>
                  </a:r>
                  <a:r>
                    <a:rPr lang="en-US" sz="1500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3</a:t>
                  </a:r>
                  <a:endParaRPr lang="en-US" sz="1500" b="1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267" name="Rectangle 1266">
                  <a:extLst>
                    <a:ext uri="{FF2B5EF4-FFF2-40B4-BE49-F238E27FC236}">
                      <a16:creationId xmlns:a16="http://schemas.microsoft.com/office/drawing/2014/main" id="{E5F32240-791E-901E-526A-8D9449393A1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936168" y="3018507"/>
                  <a:ext cx="304803" cy="304803"/>
                </a:xfrm>
                <a:prstGeom prst="rect">
                  <a:avLst/>
                </a:prstGeom>
                <a:grp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500" b="1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P</a:t>
                  </a:r>
                  <a:r>
                    <a:rPr lang="en-US" sz="1500" b="1" baseline="-25000" dirty="0">
                      <a:solidFill>
                        <a:prstClr val="black"/>
                      </a:solidFill>
                      <a:latin typeface="Poppins" panose="00000500000000000000" pitchFamily="2" charset="0"/>
                      <a:ea typeface="Linux Libertine Display O" panose="02000503000000000000" pitchFamily="2" charset="0"/>
                      <a:cs typeface="Poppins" panose="00000500000000000000" pitchFamily="2" charset="0"/>
                    </a:rPr>
                    <a:t>4</a:t>
                  </a:r>
                  <a:endParaRPr lang="en-US" sz="1500" b="1" baseline="-25000" dirty="0">
                    <a:solidFill>
                      <a:schemeClr val="tx1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endParaRPr>
                </a:p>
              </p:txBody>
            </p:sp>
          </p:grpSp>
        </p:grpSp>
        <p:sp>
          <p:nvSpPr>
            <p:cNvPr id="1229" name="TextBox 1228">
              <a:extLst>
                <a:ext uri="{FF2B5EF4-FFF2-40B4-BE49-F238E27FC236}">
                  <a16:creationId xmlns:a16="http://schemas.microsoft.com/office/drawing/2014/main" id="{B324C9E0-9335-2892-8470-244416F27E33}"/>
                </a:ext>
              </a:extLst>
            </p:cNvPr>
            <p:cNvSpPr txBox="1"/>
            <p:nvPr/>
          </p:nvSpPr>
          <p:spPr>
            <a:xfrm>
              <a:off x="10136804" y="22369778"/>
              <a:ext cx="463859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 …</a:t>
              </a:r>
              <a:endParaRPr lang="en-US" sz="1500" b="1" baseline="-25000" dirty="0">
                <a:solidFill>
                  <a:prstClr val="black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endParaRPr>
            </a:p>
          </p:txBody>
        </p:sp>
        <p:cxnSp>
          <p:nvCxnSpPr>
            <p:cNvPr id="1231" name="Straight Connector 1230">
              <a:extLst>
                <a:ext uri="{FF2B5EF4-FFF2-40B4-BE49-F238E27FC236}">
                  <a16:creationId xmlns:a16="http://schemas.microsoft.com/office/drawing/2014/main" id="{63C8148F-8069-D774-3891-B3FF9B3BE0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0971" y="22223539"/>
              <a:ext cx="626180" cy="153584"/>
            </a:xfrm>
            <a:prstGeom prst="line">
              <a:avLst/>
            </a:prstGeom>
            <a:ln w="28575">
              <a:solidFill>
                <a:srgbClr val="37BCD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2" name="Straight Connector 1231">
              <a:extLst>
                <a:ext uri="{FF2B5EF4-FFF2-40B4-BE49-F238E27FC236}">
                  <a16:creationId xmlns:a16="http://schemas.microsoft.com/office/drawing/2014/main" id="{27C76656-44ED-FC0F-81AB-4C6FF933A2AE}"/>
                </a:ext>
              </a:extLst>
            </p:cNvPr>
            <p:cNvCxnSpPr>
              <a:cxnSpLocks/>
            </p:cNvCxnSpPr>
            <p:nvPr/>
          </p:nvCxnSpPr>
          <p:spPr>
            <a:xfrm>
              <a:off x="10192122" y="22764760"/>
              <a:ext cx="625052" cy="127506"/>
            </a:xfrm>
            <a:prstGeom prst="line">
              <a:avLst/>
            </a:prstGeom>
            <a:ln w="28575">
              <a:solidFill>
                <a:srgbClr val="37BCD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4" name="Rounded Rectangle 11">
            <a:extLst>
              <a:ext uri="{FF2B5EF4-FFF2-40B4-BE49-F238E27FC236}">
                <a16:creationId xmlns:a16="http://schemas.microsoft.com/office/drawing/2014/main" id="{3C8949AD-757E-ACF3-1200-F64D64416602}"/>
              </a:ext>
            </a:extLst>
          </p:cNvPr>
          <p:cNvSpPr/>
          <p:nvPr/>
        </p:nvSpPr>
        <p:spPr>
          <a:xfrm>
            <a:off x="13890739" y="22431599"/>
            <a:ext cx="3010649" cy="431077"/>
          </a:xfrm>
          <a:prstGeom prst="round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5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40" name="TextBox 1239">
            <a:extLst>
              <a:ext uri="{FF2B5EF4-FFF2-40B4-BE49-F238E27FC236}">
                <a16:creationId xmlns:a16="http://schemas.microsoft.com/office/drawing/2014/main" id="{D386960C-05FE-5396-AA67-073503FDDFA8}"/>
              </a:ext>
            </a:extLst>
          </p:cNvPr>
          <p:cNvSpPr txBox="1"/>
          <p:nvPr/>
        </p:nvSpPr>
        <p:spPr>
          <a:xfrm>
            <a:off x="13611928" y="21149770"/>
            <a:ext cx="1393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432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Binary</a:t>
            </a:r>
          </a:p>
          <a:p>
            <a:pPr algn="ctr"/>
            <a:r>
              <a:rPr lang="en-US" sz="1500" dirty="0">
                <a:solidFill>
                  <a:srgbClr val="0432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search</a:t>
            </a:r>
          </a:p>
        </p:txBody>
      </p:sp>
      <p:sp>
        <p:nvSpPr>
          <p:cNvPr id="1248" name="TextBox 1247">
            <a:extLst>
              <a:ext uri="{FF2B5EF4-FFF2-40B4-BE49-F238E27FC236}">
                <a16:creationId xmlns:a16="http://schemas.microsoft.com/office/drawing/2014/main" id="{1292180A-69E1-45A7-C0FA-AE3D329589AA}"/>
              </a:ext>
            </a:extLst>
          </p:cNvPr>
          <p:cNvSpPr txBox="1"/>
          <p:nvPr/>
        </p:nvSpPr>
        <p:spPr>
          <a:xfrm>
            <a:off x="15054802" y="21673393"/>
            <a:ext cx="923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Linear</a:t>
            </a:r>
          </a:p>
          <a:p>
            <a:pPr algn="ctr"/>
            <a:r>
              <a:rPr lang="en-US" sz="1500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search</a:t>
            </a:r>
          </a:p>
        </p:txBody>
      </p:sp>
      <p:cxnSp>
        <p:nvCxnSpPr>
          <p:cNvPr id="1249" name="Connector: Curved 8">
            <a:extLst>
              <a:ext uri="{FF2B5EF4-FFF2-40B4-BE49-F238E27FC236}">
                <a16:creationId xmlns:a16="http://schemas.microsoft.com/office/drawing/2014/main" id="{FAC980D0-2948-8D5C-3811-535E63C7E2A6}"/>
              </a:ext>
            </a:extLst>
          </p:cNvPr>
          <p:cNvCxnSpPr>
            <a:cxnSpLocks/>
            <a:stCxn id="1221" idx="2"/>
            <a:endCxn id="1276" idx="0"/>
          </p:cNvCxnSpPr>
          <p:nvPr/>
        </p:nvCxnSpPr>
        <p:spPr>
          <a:xfrm rot="5400000">
            <a:off x="14000238" y="20405348"/>
            <a:ext cx="2495027" cy="1628087"/>
          </a:xfrm>
          <a:prstGeom prst="curvedConnector3">
            <a:avLst>
              <a:gd name="adj1" fmla="val 50000"/>
            </a:avLst>
          </a:prstGeom>
          <a:ln w="38100">
            <a:solidFill>
              <a:srgbClr val="0432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6" name="TextBox 1285">
            <a:extLst>
              <a:ext uri="{FF2B5EF4-FFF2-40B4-BE49-F238E27FC236}">
                <a16:creationId xmlns:a16="http://schemas.microsoft.com/office/drawing/2014/main" id="{093DF5E3-C7BA-DD14-DF21-86AF44F35985}"/>
              </a:ext>
            </a:extLst>
          </p:cNvPr>
          <p:cNvSpPr txBox="1"/>
          <p:nvPr/>
        </p:nvSpPr>
        <p:spPr>
          <a:xfrm>
            <a:off x="11367676" y="20967856"/>
            <a:ext cx="27652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identical x, y values +</a:t>
            </a:r>
          </a:p>
          <a:p>
            <a:r>
              <a:rPr lang="en-US" sz="15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consecutive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 z values</a:t>
            </a:r>
          </a:p>
        </p:txBody>
      </p:sp>
      <p:grpSp>
        <p:nvGrpSpPr>
          <p:cNvPr id="1288" name="Group 1287">
            <a:extLst>
              <a:ext uri="{FF2B5EF4-FFF2-40B4-BE49-F238E27FC236}">
                <a16:creationId xmlns:a16="http://schemas.microsoft.com/office/drawing/2014/main" id="{AA9D200B-862C-D6A3-1B48-8255B9D5EDD9}"/>
              </a:ext>
            </a:extLst>
          </p:cNvPr>
          <p:cNvGrpSpPr/>
          <p:nvPr/>
        </p:nvGrpSpPr>
        <p:grpSpPr>
          <a:xfrm>
            <a:off x="11382166" y="22122464"/>
            <a:ext cx="6255734" cy="376374"/>
            <a:chOff x="11345887" y="17927192"/>
            <a:chExt cx="5524868" cy="296942"/>
          </a:xfrm>
        </p:grpSpPr>
        <p:grpSp>
          <p:nvGrpSpPr>
            <p:cNvPr id="1230" name="Group 1229">
              <a:extLst>
                <a:ext uri="{FF2B5EF4-FFF2-40B4-BE49-F238E27FC236}">
                  <a16:creationId xmlns:a16="http://schemas.microsoft.com/office/drawing/2014/main" id="{3585975B-6699-16AF-27A4-7843F592CC97}"/>
                </a:ext>
              </a:extLst>
            </p:cNvPr>
            <p:cNvGrpSpPr/>
            <p:nvPr/>
          </p:nvGrpSpPr>
          <p:grpSpPr>
            <a:xfrm>
              <a:off x="11345887" y="17927192"/>
              <a:ext cx="5524868" cy="296942"/>
              <a:chOff x="2644311" y="3603661"/>
              <a:chExt cx="6997363" cy="376085"/>
            </a:xfrm>
          </p:grpSpPr>
          <p:sp>
            <p:nvSpPr>
              <p:cNvPr id="1256" name="TextBox 1255">
                <a:extLst>
                  <a:ext uri="{FF2B5EF4-FFF2-40B4-BE49-F238E27FC236}">
                    <a16:creationId xmlns:a16="http://schemas.microsoft.com/office/drawing/2014/main" id="{D4E3B411-7CD4-9FD7-9144-89119E956608}"/>
                  </a:ext>
                </a:extLst>
              </p:cNvPr>
              <p:cNvSpPr txBox="1"/>
              <p:nvPr/>
            </p:nvSpPr>
            <p:spPr>
              <a:xfrm>
                <a:off x="2644311" y="3603669"/>
                <a:ext cx="550334" cy="376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P</a:t>
                </a:r>
                <a:r>
                  <a:rPr lang="en-US" sz="1500" b="1" baseline="-25000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0</a:t>
                </a:r>
                <a:endParaRPr lang="en-US" sz="1500" b="1" baseline="-25000" dirty="0">
                  <a:solidFill>
                    <a:schemeClr val="tx1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257" name="TextBox 1256">
                <a:extLst>
                  <a:ext uri="{FF2B5EF4-FFF2-40B4-BE49-F238E27FC236}">
                    <a16:creationId xmlns:a16="http://schemas.microsoft.com/office/drawing/2014/main" id="{7CB02978-4E33-39FA-2473-DDDF293C70DD}"/>
                  </a:ext>
                </a:extLst>
              </p:cNvPr>
              <p:cNvSpPr txBox="1"/>
              <p:nvPr/>
            </p:nvSpPr>
            <p:spPr>
              <a:xfrm>
                <a:off x="3726983" y="3603685"/>
                <a:ext cx="550334" cy="376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P</a:t>
                </a:r>
                <a:r>
                  <a:rPr lang="en-US" sz="1500" b="1" baseline="-25000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1</a:t>
                </a:r>
                <a:endParaRPr lang="en-US" sz="1500" b="1" baseline="-25000" dirty="0">
                  <a:solidFill>
                    <a:schemeClr val="tx1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258" name="TextBox 1257">
                <a:extLst>
                  <a:ext uri="{FF2B5EF4-FFF2-40B4-BE49-F238E27FC236}">
                    <a16:creationId xmlns:a16="http://schemas.microsoft.com/office/drawing/2014/main" id="{104D0F4E-AC50-6AF7-14B6-81C760FAC1D8}"/>
                  </a:ext>
                </a:extLst>
              </p:cNvPr>
              <p:cNvSpPr txBox="1"/>
              <p:nvPr/>
            </p:nvSpPr>
            <p:spPr>
              <a:xfrm>
                <a:off x="4809655" y="3603661"/>
                <a:ext cx="550334" cy="376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P</a:t>
                </a:r>
                <a:r>
                  <a:rPr lang="en-US" sz="1500" b="1" baseline="-25000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2</a:t>
                </a:r>
                <a:endParaRPr lang="en-US" sz="1500" b="1" baseline="-25000" dirty="0">
                  <a:solidFill>
                    <a:schemeClr val="tx1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260" name="TextBox 1259">
                <a:extLst>
                  <a:ext uri="{FF2B5EF4-FFF2-40B4-BE49-F238E27FC236}">
                    <a16:creationId xmlns:a16="http://schemas.microsoft.com/office/drawing/2014/main" id="{FA20AE8A-55E4-C6A9-230E-FDB1CF175B72}"/>
                  </a:ext>
                </a:extLst>
              </p:cNvPr>
              <p:cNvSpPr txBox="1"/>
              <p:nvPr/>
            </p:nvSpPr>
            <p:spPr>
              <a:xfrm>
                <a:off x="6925997" y="3603669"/>
                <a:ext cx="550334" cy="376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P</a:t>
                </a:r>
                <a:r>
                  <a:rPr lang="en-US" sz="1500" b="1" baseline="-25000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4</a:t>
                </a:r>
                <a:endParaRPr lang="en-US" sz="1500" b="1" baseline="-25000" dirty="0">
                  <a:solidFill>
                    <a:schemeClr val="tx1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261" name="TextBox 1260">
                <a:extLst>
                  <a:ext uri="{FF2B5EF4-FFF2-40B4-BE49-F238E27FC236}">
                    <a16:creationId xmlns:a16="http://schemas.microsoft.com/office/drawing/2014/main" id="{B5FF4261-767D-D975-E1FB-A67581713433}"/>
                  </a:ext>
                </a:extLst>
              </p:cNvPr>
              <p:cNvSpPr txBox="1"/>
              <p:nvPr/>
            </p:nvSpPr>
            <p:spPr>
              <a:xfrm>
                <a:off x="8008669" y="3603669"/>
                <a:ext cx="550334" cy="376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P</a:t>
                </a:r>
                <a:r>
                  <a:rPr lang="en-US" sz="1500" b="1" baseline="-25000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5</a:t>
                </a:r>
                <a:endParaRPr lang="en-US" sz="1500" b="1" baseline="-25000" dirty="0">
                  <a:solidFill>
                    <a:schemeClr val="tx1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262" name="TextBox 1261">
                <a:extLst>
                  <a:ext uri="{FF2B5EF4-FFF2-40B4-BE49-F238E27FC236}">
                    <a16:creationId xmlns:a16="http://schemas.microsoft.com/office/drawing/2014/main" id="{83A59196-270C-7EFC-8FD9-406E80024F87}"/>
                  </a:ext>
                </a:extLst>
              </p:cNvPr>
              <p:cNvSpPr txBox="1"/>
              <p:nvPr/>
            </p:nvSpPr>
            <p:spPr>
              <a:xfrm>
                <a:off x="9091340" y="3603680"/>
                <a:ext cx="550334" cy="376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P</a:t>
                </a:r>
                <a:r>
                  <a:rPr lang="en-US" sz="1500" b="1" baseline="-25000" dirty="0">
                    <a:solidFill>
                      <a:prstClr val="black"/>
                    </a:solidFill>
                    <a:latin typeface="Poppins" panose="00000500000000000000" pitchFamily="2" charset="0"/>
                    <a:ea typeface="Linux Libertine Display O" panose="02000503000000000000" pitchFamily="2" charset="0"/>
                    <a:cs typeface="Poppins" panose="00000500000000000000" pitchFamily="2" charset="0"/>
                  </a:rPr>
                  <a:t>6</a:t>
                </a:r>
                <a:endParaRPr lang="en-US" sz="1500" b="1" baseline="-25000" dirty="0">
                  <a:solidFill>
                    <a:schemeClr val="tx1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endParaRPr>
              </a:p>
            </p:txBody>
          </p:sp>
        </p:grpSp>
        <p:sp>
          <p:nvSpPr>
            <p:cNvPr id="1279" name="TextBox 1278">
              <a:extLst>
                <a:ext uri="{FF2B5EF4-FFF2-40B4-BE49-F238E27FC236}">
                  <a16:creationId xmlns:a16="http://schemas.microsoft.com/office/drawing/2014/main" id="{03A73084-FA6F-4418-A64E-D7DBBE022705}"/>
                </a:ext>
              </a:extLst>
            </p:cNvPr>
            <p:cNvSpPr txBox="1"/>
            <p:nvPr/>
          </p:nvSpPr>
          <p:spPr>
            <a:xfrm>
              <a:off x="13910405" y="17927210"/>
              <a:ext cx="395833" cy="254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>
                  <a:solidFill>
                    <a:prstClr val="black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rPr>
                <a:t>P</a:t>
              </a:r>
              <a:r>
                <a:rPr lang="en-US" sz="1500" b="1" baseline="-25000" dirty="0">
                  <a:solidFill>
                    <a:prstClr val="black"/>
                  </a:solidFill>
                  <a:latin typeface="Poppins" panose="00000500000000000000" pitchFamily="2" charset="0"/>
                  <a:ea typeface="Linux Libertine Display O" panose="02000503000000000000" pitchFamily="2" charset="0"/>
                  <a:cs typeface="Poppins" panose="00000500000000000000" pitchFamily="2" charset="0"/>
                </a:rPr>
                <a:t>3</a:t>
              </a:r>
              <a:endParaRPr lang="en-US" sz="1500" b="1" baseline="-25000" dirty="0">
                <a:solidFill>
                  <a:schemeClr val="tx1"/>
                </a:solidFill>
                <a:latin typeface="Poppins" panose="00000500000000000000" pitchFamily="2" charset="0"/>
                <a:ea typeface="Linux Libertine Display O" panose="02000503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336" name="TextBox 335">
            <a:extLst>
              <a:ext uri="{FF2B5EF4-FFF2-40B4-BE49-F238E27FC236}">
                <a16:creationId xmlns:a16="http://schemas.microsoft.com/office/drawing/2014/main" id="{D2B4DDF0-5516-258D-208B-00BF83C79965}"/>
              </a:ext>
            </a:extLst>
          </p:cNvPr>
          <p:cNvSpPr txBox="1"/>
          <p:nvPr/>
        </p:nvSpPr>
        <p:spPr>
          <a:xfrm>
            <a:off x="13777842" y="22873487"/>
            <a:ext cx="3346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Consecutive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 elements in the </a:t>
            </a:r>
          </a:p>
          <a:p>
            <a:pPr algn="ctr"/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sorted input coordinates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B054676F-E881-BB57-20C9-826144EA8F58}"/>
              </a:ext>
            </a:extLst>
          </p:cNvPr>
          <p:cNvSpPr txBox="1"/>
          <p:nvPr/>
        </p:nvSpPr>
        <p:spPr>
          <a:xfrm>
            <a:off x="477145" y="24710660"/>
            <a:ext cx="9200537" cy="665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003" indent="-31100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3x</a:t>
            </a: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 Point Cloud Networks: </a:t>
            </a:r>
            <a:r>
              <a:rPr lang="en-GB" sz="2000" dirty="0" err="1">
                <a:latin typeface="Poppins" panose="00000500000000000000" pitchFamily="2" charset="0"/>
                <a:cs typeface="Poppins" panose="00000500000000000000" pitchFamily="2" charset="0"/>
              </a:rPr>
              <a:t>ResNet</a:t>
            </a: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, Large </a:t>
            </a:r>
            <a:r>
              <a:rPr lang="en-GB" sz="2000" dirty="0" err="1">
                <a:latin typeface="Poppins" panose="00000500000000000000" pitchFamily="2" charset="0"/>
                <a:cs typeface="Poppins" panose="00000500000000000000" pitchFamily="2" charset="0"/>
              </a:rPr>
              <a:t>ResNet</a:t>
            </a: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GB" sz="2000" dirty="0" err="1">
                <a:latin typeface="Poppins" panose="00000500000000000000" pitchFamily="2" charset="0"/>
                <a:cs typeface="Poppins" panose="00000500000000000000" pitchFamily="2" charset="0"/>
              </a:rPr>
              <a:t>UNet</a:t>
            </a: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03" indent="-31100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3x</a:t>
            </a: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 Point Cloud Datasets: Waymo, </a:t>
            </a:r>
            <a:r>
              <a:rPr lang="en-GB" sz="2000" dirty="0" err="1">
                <a:latin typeface="Poppins" panose="00000500000000000000" pitchFamily="2" charset="0"/>
                <a:cs typeface="Poppins" panose="00000500000000000000" pitchFamily="2" charset="0"/>
              </a:rPr>
              <a:t>SemanticKITTI</a:t>
            </a: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GB" sz="2000" dirty="0" err="1">
                <a:latin typeface="Poppins" panose="00000500000000000000" pitchFamily="2" charset="0"/>
                <a:cs typeface="Poppins" panose="00000500000000000000" pitchFamily="2" charset="0"/>
              </a:rPr>
              <a:t>ScanNet</a:t>
            </a: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03" indent="-31100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6x</a:t>
            </a: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 GPUs: </a:t>
            </a:r>
          </a:p>
          <a:p>
            <a:pPr lvl="1">
              <a:spcBef>
                <a:spcPts val="750"/>
              </a:spcBef>
              <a:spcAft>
                <a:spcPts val="800"/>
              </a:spcAft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	- A100, H100: </a:t>
            </a:r>
            <a:r>
              <a:rPr lang="en-GB" sz="2000" i="1" dirty="0" err="1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datacenter</a:t>
            </a:r>
            <a:endParaRPr lang="en-GB" sz="2000" i="1" dirty="0">
              <a:solidFill>
                <a:srgbClr val="C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spcBef>
                <a:spcPts val="750"/>
              </a:spcBef>
              <a:spcAft>
                <a:spcPts val="800"/>
              </a:spcAft>
            </a:pPr>
            <a:r>
              <a:rPr lang="en-GB" sz="2000" i="1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r>
              <a:rPr lang="en-GB" sz="2000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</a:t>
            </a:r>
            <a:r>
              <a:rPr lang="en-GB" sz="2000" i="1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Quadro RTX 5000: </a:t>
            </a:r>
            <a:r>
              <a:rPr lang="en-GB" sz="2000" i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workstation</a:t>
            </a:r>
          </a:p>
          <a:p>
            <a:pPr lvl="1">
              <a:spcBef>
                <a:spcPts val="750"/>
              </a:spcBef>
              <a:spcAft>
                <a:spcPts val="800"/>
              </a:spcAft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	- GTX 1060, RTX 3090: </a:t>
            </a:r>
            <a:r>
              <a:rPr lang="en-GB" sz="2000" i="1" dirty="0">
                <a:solidFill>
                  <a:srgbClr val="FFCC6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consumer</a:t>
            </a: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 lvl="1">
              <a:spcBef>
                <a:spcPts val="750"/>
              </a:spcBef>
              <a:spcAft>
                <a:spcPts val="800"/>
              </a:spcAft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	- Jetson Orin AGX: </a:t>
            </a:r>
            <a:r>
              <a:rPr lang="en-GB" sz="2000" i="1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edge GPU platform</a:t>
            </a:r>
            <a:endParaRPr lang="en-GB" sz="2000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03" indent="-31100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Comparison Points</a:t>
            </a:r>
          </a:p>
          <a:p>
            <a:pPr lvl="1">
              <a:spcBef>
                <a:spcPts val="75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FEC30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- </a:t>
            </a:r>
            <a:r>
              <a:rPr lang="en-US" sz="2000" b="1" dirty="0" err="1">
                <a:solidFill>
                  <a:srgbClr val="FEC30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TorchSparse</a:t>
            </a:r>
            <a:r>
              <a:rPr lang="en-US" sz="2000" b="1" dirty="0">
                <a:solidFill>
                  <a:srgbClr val="FEC30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++ 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[T</a:t>
            </a:r>
            <a:r>
              <a:rPr lang="en-DE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ang et al., 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MICRO</a:t>
            </a:r>
            <a:r>
              <a:rPr lang="en-DE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’2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3]</a:t>
            </a:r>
          </a:p>
          <a:p>
            <a:pPr lvl="1">
              <a:spcBef>
                <a:spcPts val="75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92D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- Minuet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[</a:t>
            </a:r>
            <a:r>
              <a:rPr lang="en-DE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Yang et al., EuroSys’24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] </a:t>
            </a:r>
            <a:endParaRPr lang="el-GR" sz="2000" dirty="0">
              <a:solidFill>
                <a:schemeClr val="tx1"/>
              </a:solidFill>
              <a:cs typeface="Poppins" panose="00000500000000000000" pitchFamily="2" charset="0"/>
            </a:endParaRPr>
          </a:p>
          <a:p>
            <a:pPr>
              <a:spcAft>
                <a:spcPts val="600"/>
              </a:spcAft>
            </a:pP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600"/>
              </a:spcAft>
            </a:pP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03" indent="-31100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03" indent="-31100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03" indent="-31100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3" name="Rounded Rectangle 9">
            <a:extLst>
              <a:ext uri="{FF2B5EF4-FFF2-40B4-BE49-F238E27FC236}">
                <a16:creationId xmlns:a16="http://schemas.microsoft.com/office/drawing/2014/main" id="{A52CA110-649C-9501-A032-9244B132F629}"/>
              </a:ext>
            </a:extLst>
          </p:cNvPr>
          <p:cNvSpPr/>
          <p:nvPr/>
        </p:nvSpPr>
        <p:spPr>
          <a:xfrm>
            <a:off x="11196180" y="15228843"/>
            <a:ext cx="2273318" cy="362197"/>
          </a:xfrm>
          <a:prstGeom prst="roundRect">
            <a:avLst/>
          </a:prstGeom>
          <a:solidFill>
            <a:srgbClr val="712F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Integer Property</a:t>
            </a:r>
            <a:endParaRPr lang="en-DE" sz="2000" dirty="0">
              <a:solidFill>
                <a:schemeClr val="bg1"/>
              </a:solidFill>
            </a:endParaRPr>
          </a:p>
        </p:txBody>
      </p:sp>
      <p:sp>
        <p:nvSpPr>
          <p:cNvPr id="884" name="TextBox 883">
            <a:extLst>
              <a:ext uri="{FF2B5EF4-FFF2-40B4-BE49-F238E27FC236}">
                <a16:creationId xmlns:a16="http://schemas.microsoft.com/office/drawing/2014/main" id="{9E33784F-271E-51E4-18A6-E755D56F5926}"/>
              </a:ext>
            </a:extLst>
          </p:cNvPr>
          <p:cNvSpPr txBox="1"/>
          <p:nvPr/>
        </p:nvSpPr>
        <p:spPr>
          <a:xfrm>
            <a:off x="18317907" y="14466675"/>
            <a:ext cx="821401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Poppins" panose="00000500000000000000" pitchFamily="2" charset="0"/>
                <a:cs typeface="Poppins" panose="00000500000000000000" pitchFamily="2" charset="0"/>
              </a:rPr>
              <a:t>Packed-Native Mapping Step</a:t>
            </a:r>
          </a:p>
          <a:p>
            <a:pPr algn="ctr">
              <a:spcAft>
                <a:spcPts val="600"/>
              </a:spcAft>
            </a:pPr>
            <a:endParaRPr lang="en-US" sz="2200" b="1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10" indent="-31101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</a:t>
            </a: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leverage </a:t>
            </a: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</a:p>
          <a:p>
            <a:pPr>
              <a:spcAft>
                <a:spcPts val="600"/>
              </a:spcAft>
            </a:pPr>
            <a:endParaRPr lang="en-GB" sz="2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10" indent="-31101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Key Observation II</a:t>
            </a: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n-GB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Voxel coordinates </a:t>
            </a: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require less bits</a:t>
            </a:r>
            <a:r>
              <a:rPr lang="en-GB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in the x</a:t>
            </a:r>
            <a:r>
              <a:rPr lang="el-GR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</a:t>
            </a:r>
            <a:r>
              <a:rPr lang="en-GB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y-, z- axis.</a:t>
            </a:r>
            <a:endParaRPr lang="en-DE" sz="2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600"/>
              </a:spcAft>
            </a:pPr>
            <a:endParaRPr lang="en-GB" sz="2000" dirty="0">
              <a:solidFill>
                <a:prstClr val="black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10" indent="-31101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Spira</a:t>
            </a:r>
            <a:r>
              <a:rPr lang="en-GB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packs all coordinates into a </a:t>
            </a: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single</a:t>
            </a:r>
            <a:r>
              <a:rPr lang="en-GB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integer number.</a:t>
            </a:r>
          </a:p>
          <a:p>
            <a:pPr marL="311010" indent="-31101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11010" indent="-31101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 pack </a:t>
            </a: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only once </a:t>
            </a:r>
            <a:r>
              <a:rPr lang="en-GB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 the </a:t>
            </a: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network start</a:t>
            </a: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; perform mapping steps </a:t>
            </a: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 packed-native.</a:t>
            </a:r>
            <a:endParaRPr lang="el-GR" sz="2000" dirty="0">
              <a:solidFill>
                <a:schemeClr val="accent1"/>
              </a:solidFill>
              <a:cs typeface="Poppins" panose="00000500000000000000" pitchFamily="2" charset="0"/>
            </a:endParaRPr>
          </a:p>
          <a:p>
            <a:pPr algn="ctr"/>
            <a:endParaRPr lang="en-US" sz="22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209598-EA43-8403-A119-C18E42C50ED6}"/>
              </a:ext>
            </a:extLst>
          </p:cNvPr>
          <p:cNvGrpSpPr/>
          <p:nvPr/>
        </p:nvGrpSpPr>
        <p:grpSpPr>
          <a:xfrm>
            <a:off x="18558189" y="19219786"/>
            <a:ext cx="7657681" cy="3464365"/>
            <a:chOff x="19015005" y="19906805"/>
            <a:chExt cx="6811785" cy="3464365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336D879-7EE0-6376-0412-ECB1B642B79D}"/>
                </a:ext>
              </a:extLst>
            </p:cNvPr>
            <p:cNvSpPr/>
            <p:nvPr/>
          </p:nvSpPr>
          <p:spPr>
            <a:xfrm>
              <a:off x="21508588" y="22360434"/>
              <a:ext cx="4278790" cy="916180"/>
            </a:xfrm>
            <a:prstGeom prst="roundRect">
              <a:avLst>
                <a:gd name="adj" fmla="val 9425"/>
              </a:avLst>
            </a:prstGeom>
            <a:solidFill>
              <a:srgbClr val="00B050">
                <a:alpha val="22745"/>
              </a:srgb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8769"/>
            </a:p>
          </p:txBody>
        </p:sp>
        <p:sp>
          <p:nvSpPr>
            <p:cNvPr id="886" name="TextBox 885">
              <a:extLst>
                <a:ext uri="{FF2B5EF4-FFF2-40B4-BE49-F238E27FC236}">
                  <a16:creationId xmlns:a16="http://schemas.microsoft.com/office/drawing/2014/main" id="{3524DF38-3B0C-F1CD-8890-786CC838DA70}"/>
                </a:ext>
              </a:extLst>
            </p:cNvPr>
            <p:cNvSpPr txBox="1"/>
            <p:nvPr/>
          </p:nvSpPr>
          <p:spPr>
            <a:xfrm>
              <a:off x="19306494" y="20279626"/>
              <a:ext cx="234166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three coordinates  </a:t>
              </a:r>
            </a:p>
          </p:txBody>
        </p:sp>
        <p:sp>
          <p:nvSpPr>
            <p:cNvPr id="889" name="TextBox 888">
              <a:extLst>
                <a:ext uri="{FF2B5EF4-FFF2-40B4-BE49-F238E27FC236}">
                  <a16:creationId xmlns:a16="http://schemas.microsoft.com/office/drawing/2014/main" id="{8E302FC1-397D-CF38-3EEC-634F8EA26C8E}"/>
                </a:ext>
              </a:extLst>
            </p:cNvPr>
            <p:cNvSpPr txBox="1"/>
            <p:nvPr/>
          </p:nvSpPr>
          <p:spPr>
            <a:xfrm>
              <a:off x="19683365" y="22949075"/>
              <a:ext cx="1228269" cy="393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9" dirty="0">
                  <a:solidFill>
                    <a:schemeClr val="accent1">
                      <a:lumMod val="7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32 bits</a:t>
              </a:r>
            </a:p>
          </p:txBody>
        </p:sp>
        <p:sp>
          <p:nvSpPr>
            <p:cNvPr id="892" name="TextBox 891">
              <a:extLst>
                <a:ext uri="{FF2B5EF4-FFF2-40B4-BE49-F238E27FC236}">
                  <a16:creationId xmlns:a16="http://schemas.microsoft.com/office/drawing/2014/main" id="{264EB66F-6D5D-719E-BE1B-EFE10C7F0C2B}"/>
                </a:ext>
              </a:extLst>
            </p:cNvPr>
            <p:cNvSpPr txBox="1"/>
            <p:nvPr/>
          </p:nvSpPr>
          <p:spPr>
            <a:xfrm>
              <a:off x="19015005" y="22217366"/>
              <a:ext cx="291043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one </a:t>
              </a:r>
              <a:r>
                <a:rPr lang="en-US" sz="1500" dirty="0">
                  <a:solidFill>
                    <a:schemeClr val="accent2">
                      <a:lumMod val="7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packed</a:t>
              </a:r>
              <a:r>
                <a:rPr lang="en-US" sz="1500" dirty="0">
                  <a:latin typeface="Poppins" panose="00000500000000000000" pitchFamily="2" charset="0"/>
                  <a:cs typeface="Poppins" panose="00000500000000000000" pitchFamily="2" charset="0"/>
                </a:rPr>
                <a:t> coordinate </a:t>
              </a:r>
            </a:p>
          </p:txBody>
        </p: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96868991-EDAA-A86D-0358-B8C5A961D6DE}"/>
                </a:ext>
              </a:extLst>
            </p:cNvPr>
            <p:cNvGrpSpPr/>
            <p:nvPr/>
          </p:nvGrpSpPr>
          <p:grpSpPr>
            <a:xfrm>
              <a:off x="19207514" y="20647024"/>
              <a:ext cx="6619276" cy="402039"/>
              <a:chOff x="19358550" y="19229093"/>
              <a:chExt cx="6619276" cy="402039"/>
            </a:xfrm>
          </p:grpSpPr>
          <p:sp>
            <p:nvSpPr>
              <p:cNvPr id="890" name="Rectangle: Rounded Corners 889">
                <a:extLst>
                  <a:ext uri="{FF2B5EF4-FFF2-40B4-BE49-F238E27FC236}">
                    <a16:creationId xmlns:a16="http://schemas.microsoft.com/office/drawing/2014/main" id="{525BA4B2-BC4C-61DE-96B7-4A1C0CD81856}"/>
                  </a:ext>
                </a:extLst>
              </p:cNvPr>
              <p:cNvSpPr/>
              <p:nvPr/>
            </p:nvSpPr>
            <p:spPr>
              <a:xfrm>
                <a:off x="19358550" y="19229093"/>
                <a:ext cx="1984366" cy="40203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/>
                <a:r>
                  <a:rPr lang="en-US" sz="3048" b="1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X</a:t>
                </a:r>
                <a:endParaRPr lang="el-GR" sz="3048" b="1" dirty="0">
                  <a:solidFill>
                    <a:schemeClr val="tx1"/>
                  </a:solidFill>
                  <a:cs typeface="Poppins" panose="00000500000000000000" pitchFamily="2" charset="0"/>
                </a:endParaRPr>
              </a:p>
            </p:txBody>
          </p:sp>
          <p:sp>
            <p:nvSpPr>
              <p:cNvPr id="893" name="Rectangle: Rounded Corners 892">
                <a:extLst>
                  <a:ext uri="{FF2B5EF4-FFF2-40B4-BE49-F238E27FC236}">
                    <a16:creationId xmlns:a16="http://schemas.microsoft.com/office/drawing/2014/main" id="{9C45F7B9-0308-E601-2DD5-F31558B2F863}"/>
                  </a:ext>
                </a:extLst>
              </p:cNvPr>
              <p:cNvSpPr/>
              <p:nvPr/>
            </p:nvSpPr>
            <p:spPr>
              <a:xfrm>
                <a:off x="21676005" y="19229093"/>
                <a:ext cx="1984366" cy="40203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/>
                <a:r>
                  <a:rPr lang="en-US" sz="3048" b="1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Y</a:t>
                </a:r>
                <a:endParaRPr lang="el-GR" sz="3048" b="1" dirty="0">
                  <a:solidFill>
                    <a:schemeClr val="tx1"/>
                  </a:solidFill>
                  <a:cs typeface="Poppins" panose="00000500000000000000" pitchFamily="2" charset="0"/>
                </a:endParaRPr>
              </a:p>
            </p:txBody>
          </p:sp>
          <p:sp>
            <p:nvSpPr>
              <p:cNvPr id="894" name="Rectangle: Rounded Corners 893">
                <a:extLst>
                  <a:ext uri="{FF2B5EF4-FFF2-40B4-BE49-F238E27FC236}">
                    <a16:creationId xmlns:a16="http://schemas.microsoft.com/office/drawing/2014/main" id="{536663EF-F3E3-0517-4984-28AC3D6834EA}"/>
                  </a:ext>
                </a:extLst>
              </p:cNvPr>
              <p:cNvSpPr/>
              <p:nvPr/>
            </p:nvSpPr>
            <p:spPr>
              <a:xfrm>
                <a:off x="23993460" y="19229093"/>
                <a:ext cx="1984366" cy="40203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/>
                <a:r>
                  <a:rPr lang="en-US" sz="3048" b="1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Z</a:t>
                </a:r>
                <a:endParaRPr lang="el-GR" sz="3048" b="1" dirty="0">
                  <a:solidFill>
                    <a:schemeClr val="tx1"/>
                  </a:solidFill>
                  <a:cs typeface="Poppins" panose="00000500000000000000" pitchFamily="2" charset="0"/>
                </a:endParaRPr>
              </a:p>
            </p:txBody>
          </p:sp>
        </p:grpSp>
        <p:sp>
          <p:nvSpPr>
            <p:cNvPr id="895" name="Rectangle: Rounded Corners 894">
              <a:extLst>
                <a:ext uri="{FF2B5EF4-FFF2-40B4-BE49-F238E27FC236}">
                  <a16:creationId xmlns:a16="http://schemas.microsoft.com/office/drawing/2014/main" id="{9043D21E-312D-6655-F066-FFA0D7824B61}"/>
                </a:ext>
              </a:extLst>
            </p:cNvPr>
            <p:cNvSpPr/>
            <p:nvPr/>
          </p:nvSpPr>
          <p:spPr>
            <a:xfrm>
              <a:off x="19207514" y="22567504"/>
              <a:ext cx="1984366" cy="40203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en-US" sz="2612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X | Y | Z</a:t>
              </a:r>
              <a:endParaRPr lang="el-GR" sz="2612" b="1" dirty="0">
                <a:solidFill>
                  <a:schemeClr val="tx1"/>
                </a:solidFill>
                <a:cs typeface="Poppins" panose="00000500000000000000" pitchFamily="2" charset="0"/>
              </a:endParaRPr>
            </a:p>
          </p:txBody>
        </p:sp>
        <p:sp>
          <p:nvSpPr>
            <p:cNvPr id="896" name="TextBox 895">
              <a:extLst>
                <a:ext uri="{FF2B5EF4-FFF2-40B4-BE49-F238E27FC236}">
                  <a16:creationId xmlns:a16="http://schemas.microsoft.com/office/drawing/2014/main" id="{318972F6-2B9D-A545-29B4-2B90EA7708D5}"/>
                </a:ext>
              </a:extLst>
            </p:cNvPr>
            <p:cNvSpPr txBox="1"/>
            <p:nvPr/>
          </p:nvSpPr>
          <p:spPr>
            <a:xfrm>
              <a:off x="19382177" y="19906805"/>
              <a:ext cx="16239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Prior Works</a:t>
              </a:r>
            </a:p>
          </p:txBody>
        </p:sp>
        <p:sp>
          <p:nvSpPr>
            <p:cNvPr id="897" name="TextBox 896">
              <a:extLst>
                <a:ext uri="{FF2B5EF4-FFF2-40B4-BE49-F238E27FC236}">
                  <a16:creationId xmlns:a16="http://schemas.microsoft.com/office/drawing/2014/main" id="{5646BBC4-7A6C-6EDD-B138-56EC05756903}"/>
                </a:ext>
              </a:extLst>
            </p:cNvPr>
            <p:cNvSpPr txBox="1"/>
            <p:nvPr/>
          </p:nvSpPr>
          <p:spPr>
            <a:xfrm>
              <a:off x="19736569" y="21765831"/>
              <a:ext cx="922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1">
                      <a:lumMod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Spira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cxnSp>
          <p:nvCxnSpPr>
            <p:cNvPr id="898" name="Straight Arrow Connector 897">
              <a:extLst>
                <a:ext uri="{FF2B5EF4-FFF2-40B4-BE49-F238E27FC236}">
                  <a16:creationId xmlns:a16="http://schemas.microsoft.com/office/drawing/2014/main" id="{8A305B24-AE26-06CE-4990-FCEBCE885C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67635" y="23103146"/>
              <a:ext cx="424044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0" name="TextBox 899">
              <a:extLst>
                <a:ext uri="{FF2B5EF4-FFF2-40B4-BE49-F238E27FC236}">
                  <a16:creationId xmlns:a16="http://schemas.microsoft.com/office/drawing/2014/main" id="{967F5D12-DC2D-091C-F0FD-DCED48286A98}"/>
                </a:ext>
              </a:extLst>
            </p:cNvPr>
            <p:cNvSpPr txBox="1"/>
            <p:nvPr/>
          </p:nvSpPr>
          <p:spPr>
            <a:xfrm>
              <a:off x="19683365" y="21035091"/>
              <a:ext cx="1228269" cy="393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9" dirty="0">
                  <a:solidFill>
                    <a:schemeClr val="accent1">
                      <a:lumMod val="7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32 bits</a:t>
              </a:r>
            </a:p>
          </p:txBody>
        </p:sp>
        <p:sp>
          <p:nvSpPr>
            <p:cNvPr id="901" name="TextBox 900">
              <a:extLst>
                <a:ext uri="{FF2B5EF4-FFF2-40B4-BE49-F238E27FC236}">
                  <a16:creationId xmlns:a16="http://schemas.microsoft.com/office/drawing/2014/main" id="{66FBBEB3-F692-61D7-6BE6-B725C18259FA}"/>
                </a:ext>
              </a:extLst>
            </p:cNvPr>
            <p:cNvSpPr txBox="1"/>
            <p:nvPr/>
          </p:nvSpPr>
          <p:spPr>
            <a:xfrm>
              <a:off x="22034457" y="21035091"/>
              <a:ext cx="1228269" cy="393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9" dirty="0">
                  <a:solidFill>
                    <a:schemeClr val="accent1">
                      <a:lumMod val="7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32 bits</a:t>
              </a:r>
            </a:p>
          </p:txBody>
        </p:sp>
        <p:sp>
          <p:nvSpPr>
            <p:cNvPr id="902" name="TextBox 901">
              <a:extLst>
                <a:ext uri="{FF2B5EF4-FFF2-40B4-BE49-F238E27FC236}">
                  <a16:creationId xmlns:a16="http://schemas.microsoft.com/office/drawing/2014/main" id="{0028A288-FD35-E77B-BFCC-053AEA09DF7D}"/>
                </a:ext>
              </a:extLst>
            </p:cNvPr>
            <p:cNvSpPr txBox="1"/>
            <p:nvPr/>
          </p:nvSpPr>
          <p:spPr>
            <a:xfrm>
              <a:off x="24385549" y="21035091"/>
              <a:ext cx="1228269" cy="393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9" dirty="0">
                  <a:solidFill>
                    <a:schemeClr val="accent1">
                      <a:lumMod val="7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32 bits</a:t>
              </a:r>
            </a:p>
          </p:txBody>
        </p:sp>
        <p:sp>
          <p:nvSpPr>
            <p:cNvPr id="907" name="TextBox 906">
              <a:extLst>
                <a:ext uri="{FF2B5EF4-FFF2-40B4-BE49-F238E27FC236}">
                  <a16:creationId xmlns:a16="http://schemas.microsoft.com/office/drawing/2014/main" id="{2F17574F-F326-F726-BAF0-0B3C4BF8C8F3}"/>
                </a:ext>
              </a:extLst>
            </p:cNvPr>
            <p:cNvSpPr txBox="1"/>
            <p:nvPr/>
          </p:nvSpPr>
          <p:spPr>
            <a:xfrm>
              <a:off x="22067805" y="22441557"/>
              <a:ext cx="3129611" cy="929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41" dirty="0">
                  <a:solidFill>
                    <a:srgbClr val="00B05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memory footprint and </a:t>
              </a:r>
            </a:p>
            <a:p>
              <a:pPr algn="ctr"/>
              <a:r>
                <a:rPr lang="en-US" sz="1741" dirty="0">
                  <a:solidFill>
                    <a:srgbClr val="00B05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computation cost gain</a:t>
              </a:r>
            </a:p>
            <a:p>
              <a:pPr algn="ctr"/>
              <a:r>
                <a:rPr lang="en-US" sz="1959" dirty="0">
                  <a:solidFill>
                    <a:srgbClr val="00B05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92CCF55-1BCA-B220-097B-6F15E09E52C0}"/>
              </a:ext>
            </a:extLst>
          </p:cNvPr>
          <p:cNvSpPr txBox="1"/>
          <p:nvPr/>
        </p:nvSpPr>
        <p:spPr>
          <a:xfrm rot="16200000">
            <a:off x="23395003" y="15155277"/>
            <a:ext cx="428103" cy="6283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483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+</a:t>
            </a:r>
          </a:p>
        </p:txBody>
      </p:sp>
      <p:sp>
        <p:nvSpPr>
          <p:cNvPr id="365" name="Rounded Rectangle 9">
            <a:extLst>
              <a:ext uri="{FF2B5EF4-FFF2-40B4-BE49-F238E27FC236}">
                <a16:creationId xmlns:a16="http://schemas.microsoft.com/office/drawing/2014/main" id="{5DE68212-A556-3CC2-AC8D-796A70BE87F8}"/>
              </a:ext>
            </a:extLst>
          </p:cNvPr>
          <p:cNvSpPr/>
          <p:nvPr/>
        </p:nvSpPr>
        <p:spPr>
          <a:xfrm>
            <a:off x="20976562" y="15221534"/>
            <a:ext cx="2273318" cy="362197"/>
          </a:xfrm>
          <a:prstGeom prst="roundRect">
            <a:avLst/>
          </a:prstGeom>
          <a:solidFill>
            <a:srgbClr val="712F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Integer Property</a:t>
            </a:r>
            <a:endParaRPr lang="en-DE" sz="2000" dirty="0">
              <a:solidFill>
                <a:schemeClr val="bg1"/>
              </a:solidFill>
            </a:endParaRPr>
          </a:p>
        </p:txBody>
      </p:sp>
      <p:sp>
        <p:nvSpPr>
          <p:cNvPr id="366" name="Rounded Rectangle 14">
            <a:extLst>
              <a:ext uri="{FF2B5EF4-FFF2-40B4-BE49-F238E27FC236}">
                <a16:creationId xmlns:a16="http://schemas.microsoft.com/office/drawing/2014/main" id="{5BA89B98-C01C-A816-3BA6-4A5B0333343B}"/>
              </a:ext>
            </a:extLst>
          </p:cNvPr>
          <p:cNvSpPr/>
          <p:nvPr/>
        </p:nvSpPr>
        <p:spPr>
          <a:xfrm>
            <a:off x="23902837" y="15219564"/>
            <a:ext cx="2585537" cy="362197"/>
          </a:xfrm>
          <a:prstGeom prst="roundRect">
            <a:avLst/>
          </a:prstGeom>
          <a:solidFill>
            <a:srgbClr val="A25D1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Bounded Property</a:t>
            </a:r>
            <a:endParaRPr lang="en-DE" sz="2000" dirty="0">
              <a:solidFill>
                <a:schemeClr val="bg1"/>
              </a:solidFill>
            </a:endParaRPr>
          </a:p>
        </p:txBody>
      </p:sp>
      <p:sp>
        <p:nvSpPr>
          <p:cNvPr id="368" name="Rounded Rectangle 12">
            <a:extLst>
              <a:ext uri="{FF2B5EF4-FFF2-40B4-BE49-F238E27FC236}">
                <a16:creationId xmlns:a16="http://schemas.microsoft.com/office/drawing/2014/main" id="{4321DC1C-4953-D23D-BD7A-8E477F3C20C0}"/>
              </a:ext>
            </a:extLst>
          </p:cNvPr>
          <p:cNvSpPr/>
          <p:nvPr/>
        </p:nvSpPr>
        <p:spPr>
          <a:xfrm>
            <a:off x="29561294" y="15224056"/>
            <a:ext cx="3005270" cy="35770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Neighboring Property</a:t>
            </a:r>
            <a:endParaRPr lang="en-DE" sz="2000" dirty="0">
              <a:solidFill>
                <a:schemeClr val="bg1"/>
              </a:solidFill>
            </a:endParaRPr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195D3868-BC73-5E5D-EA1A-A3EB643070E4}"/>
              </a:ext>
            </a:extLst>
          </p:cNvPr>
          <p:cNvCxnSpPr>
            <a:cxnSpLocks/>
          </p:cNvCxnSpPr>
          <p:nvPr/>
        </p:nvCxnSpPr>
        <p:spPr>
          <a:xfrm>
            <a:off x="18134748" y="13989285"/>
            <a:ext cx="0" cy="9555045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TextBox 448">
            <a:extLst>
              <a:ext uri="{FF2B5EF4-FFF2-40B4-BE49-F238E27FC236}">
                <a16:creationId xmlns:a16="http://schemas.microsoft.com/office/drawing/2014/main" id="{05EC891E-F971-133E-1F1F-EFA32414E820}"/>
              </a:ext>
            </a:extLst>
          </p:cNvPr>
          <p:cNvSpPr txBox="1"/>
          <p:nvPr/>
        </p:nvSpPr>
        <p:spPr>
          <a:xfrm>
            <a:off x="11050970" y="29436707"/>
            <a:ext cx="10406780" cy="400110"/>
          </a:xfrm>
          <a:prstGeom prst="rect">
            <a:avLst/>
          </a:prstGeom>
          <a:solidFill>
            <a:srgbClr val="D9E7FD"/>
          </a:solidFill>
          <a:ln w="381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Spira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significantly outperforms existing works by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1.68</a:t>
            </a:r>
            <a:r>
              <a:rPr lang="en-GB" sz="2000" i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×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averaged across six GPUs</a:t>
            </a:r>
            <a:endParaRPr lang="en-GR" sz="2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82AA59FA-23BF-631F-3E7C-DEA5D8A65701}"/>
              </a:ext>
            </a:extLst>
          </p:cNvPr>
          <p:cNvSpPr txBox="1"/>
          <p:nvPr/>
        </p:nvSpPr>
        <p:spPr>
          <a:xfrm>
            <a:off x="24556052" y="29436707"/>
            <a:ext cx="12864075" cy="400110"/>
          </a:xfrm>
          <a:prstGeom prst="rect">
            <a:avLst/>
          </a:prstGeom>
          <a:solidFill>
            <a:srgbClr val="D9E7FD"/>
          </a:solidFill>
          <a:ln w="381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Largest performance gain comes from Spira’s Z-Delta search algorithm (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1.18</a:t>
            </a:r>
            <a:r>
              <a:rPr lang="en-GB" sz="2000" i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×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over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TorchSparse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++)</a:t>
            </a:r>
            <a:endParaRPr lang="en-GR" sz="2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A090BA3A-1E33-E159-F19A-E90DF5DE76E0}"/>
              </a:ext>
            </a:extLst>
          </p:cNvPr>
          <p:cNvSpPr txBox="1"/>
          <p:nvPr/>
        </p:nvSpPr>
        <p:spPr>
          <a:xfrm>
            <a:off x="30070972" y="11260897"/>
            <a:ext cx="12249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2.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Feature Computation Step:   </a:t>
            </a: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There are </a:t>
            </a:r>
            <a:r>
              <a:rPr lang="en-GB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</a:t>
            </a:r>
            <a:r>
              <a:rPr lang="en-GB" sz="2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</a:t>
            </a:r>
            <a:r>
              <a:rPr lang="en-GB" sz="2000" noProof="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different execution dataflows to process the kernel map and produce the output features:</a:t>
            </a:r>
          </a:p>
          <a:p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44" name="TextBox 1343">
            <a:extLst>
              <a:ext uri="{FF2B5EF4-FFF2-40B4-BE49-F238E27FC236}">
                <a16:creationId xmlns:a16="http://schemas.microsoft.com/office/drawing/2014/main" id="{12C183BF-B135-0621-C492-40478E6AE5CA}"/>
              </a:ext>
            </a:extLst>
          </p:cNvPr>
          <p:cNvSpPr txBox="1"/>
          <p:nvPr/>
        </p:nvSpPr>
        <p:spPr>
          <a:xfrm>
            <a:off x="29323829" y="19517290"/>
            <a:ext cx="207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Kernel Map</a:t>
            </a:r>
          </a:p>
        </p:txBody>
      </p:sp>
      <p:sp>
        <p:nvSpPr>
          <p:cNvPr id="1345" name="TextBox 1344">
            <a:extLst>
              <a:ext uri="{FF2B5EF4-FFF2-40B4-BE49-F238E27FC236}">
                <a16:creationId xmlns:a16="http://schemas.microsoft.com/office/drawing/2014/main" id="{F49BD15B-E290-6C95-CAFB-67D66EE2727C}"/>
              </a:ext>
            </a:extLst>
          </p:cNvPr>
          <p:cNvSpPr txBox="1"/>
          <p:nvPr/>
        </p:nvSpPr>
        <p:spPr>
          <a:xfrm>
            <a:off x="27145785" y="20042068"/>
            <a:ext cx="2806959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output-stationary exec.</a:t>
            </a:r>
          </a:p>
        </p:txBody>
      </p:sp>
      <p:sp>
        <p:nvSpPr>
          <p:cNvPr id="1346" name="TextBox 1345">
            <a:extLst>
              <a:ext uri="{FF2B5EF4-FFF2-40B4-BE49-F238E27FC236}">
                <a16:creationId xmlns:a16="http://schemas.microsoft.com/office/drawing/2014/main" id="{B3CB7D2E-5FB7-BD89-2E19-BD61E1F46A8F}"/>
              </a:ext>
            </a:extLst>
          </p:cNvPr>
          <p:cNvSpPr txBox="1"/>
          <p:nvPr/>
        </p:nvSpPr>
        <p:spPr>
          <a:xfrm>
            <a:off x="30558982" y="20042068"/>
            <a:ext cx="2689749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weight-stationary exec.</a:t>
            </a:r>
          </a:p>
        </p:txBody>
      </p:sp>
      <p:grpSp>
        <p:nvGrpSpPr>
          <p:cNvPr id="1347" name="Group 1346">
            <a:extLst>
              <a:ext uri="{FF2B5EF4-FFF2-40B4-BE49-F238E27FC236}">
                <a16:creationId xmlns:a16="http://schemas.microsoft.com/office/drawing/2014/main" id="{9EFDB60A-6E01-6A49-7A14-5A5026A1C5C9}"/>
              </a:ext>
            </a:extLst>
          </p:cNvPr>
          <p:cNvGrpSpPr/>
          <p:nvPr/>
        </p:nvGrpSpPr>
        <p:grpSpPr>
          <a:xfrm>
            <a:off x="27453043" y="20804242"/>
            <a:ext cx="6169704" cy="1595975"/>
            <a:chOff x="2215414" y="3532091"/>
            <a:chExt cx="7186559" cy="1859014"/>
          </a:xfrm>
        </p:grpSpPr>
        <p:grpSp>
          <p:nvGrpSpPr>
            <p:cNvPr id="1348" name="Group 1347">
              <a:extLst>
                <a:ext uri="{FF2B5EF4-FFF2-40B4-BE49-F238E27FC236}">
                  <a16:creationId xmlns:a16="http://schemas.microsoft.com/office/drawing/2014/main" id="{8D18AE21-7827-41A4-A3AE-FE7710BC9B40}"/>
                </a:ext>
              </a:extLst>
            </p:cNvPr>
            <p:cNvGrpSpPr/>
            <p:nvPr/>
          </p:nvGrpSpPr>
          <p:grpSpPr>
            <a:xfrm>
              <a:off x="2215414" y="3532091"/>
              <a:ext cx="2703051" cy="1859013"/>
              <a:chOff x="5623770" y="3907662"/>
              <a:chExt cx="2673223" cy="1838498"/>
            </a:xfrm>
          </p:grpSpPr>
          <p:grpSp>
            <p:nvGrpSpPr>
              <p:cNvPr id="1376" name="Group 1375">
                <a:extLst>
                  <a:ext uri="{FF2B5EF4-FFF2-40B4-BE49-F238E27FC236}">
                    <a16:creationId xmlns:a16="http://schemas.microsoft.com/office/drawing/2014/main" id="{233E1B81-444E-1565-A036-B80CE5A4CEED}"/>
                  </a:ext>
                </a:extLst>
              </p:cNvPr>
              <p:cNvGrpSpPr/>
              <p:nvPr/>
            </p:nvGrpSpPr>
            <p:grpSpPr>
              <a:xfrm>
                <a:off x="5623770" y="3907662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1393" name="Rectangle 1392">
                  <a:extLst>
                    <a:ext uri="{FF2B5EF4-FFF2-40B4-BE49-F238E27FC236}">
                      <a16:creationId xmlns:a16="http://schemas.microsoft.com/office/drawing/2014/main" id="{8849F535-B43E-5662-3E48-9DDF8630EB3C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500">
                    <a:ln w="38100">
                      <a:solidFill>
                        <a:schemeClr val="tx1"/>
                      </a:solidFill>
                    </a:ln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394" name="Rectangle 1393">
                  <a:extLst>
                    <a:ext uri="{FF2B5EF4-FFF2-40B4-BE49-F238E27FC236}">
                      <a16:creationId xmlns:a16="http://schemas.microsoft.com/office/drawing/2014/main" id="{39B82F47-C803-2240-10A3-4A4602A91878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500">
                    <a:ln w="38100">
                      <a:solidFill>
                        <a:schemeClr val="tx1"/>
                      </a:solidFill>
                    </a:ln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395" name="Rectangle 1394">
                  <a:extLst>
                    <a:ext uri="{FF2B5EF4-FFF2-40B4-BE49-F238E27FC236}">
                      <a16:creationId xmlns:a16="http://schemas.microsoft.com/office/drawing/2014/main" id="{F2B7F2E9-E06D-072F-8487-85CAF631B6E4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500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cs typeface="Poppins" panose="00000500000000000000" pitchFamily="2" charset="0"/>
                  </a:endParaRPr>
                </a:p>
              </p:txBody>
            </p:sp>
          </p:grpSp>
          <p:grpSp>
            <p:nvGrpSpPr>
              <p:cNvPr id="1377" name="Group 1376">
                <a:extLst>
                  <a:ext uri="{FF2B5EF4-FFF2-40B4-BE49-F238E27FC236}">
                    <a16:creationId xmlns:a16="http://schemas.microsoft.com/office/drawing/2014/main" id="{31C34508-D2CE-B898-007A-A24FE17BB96F}"/>
                  </a:ext>
                </a:extLst>
              </p:cNvPr>
              <p:cNvGrpSpPr/>
              <p:nvPr/>
            </p:nvGrpSpPr>
            <p:grpSpPr>
              <a:xfrm>
                <a:off x="5623770" y="4277320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1390" name="Rectangle 1389">
                  <a:extLst>
                    <a:ext uri="{FF2B5EF4-FFF2-40B4-BE49-F238E27FC236}">
                      <a16:creationId xmlns:a16="http://schemas.microsoft.com/office/drawing/2014/main" id="{AAA72AA6-CE27-26C7-F4D8-BB821CD4CDDB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50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391" name="Rectangle 1390">
                  <a:extLst>
                    <a:ext uri="{FF2B5EF4-FFF2-40B4-BE49-F238E27FC236}">
                      <a16:creationId xmlns:a16="http://schemas.microsoft.com/office/drawing/2014/main" id="{2F0B7428-E17F-3B73-166A-E1838DCE3C4D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500">
                    <a:ln w="38100">
                      <a:solidFill>
                        <a:schemeClr val="tx1"/>
                      </a:solidFill>
                    </a:ln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392" name="Rectangle 1391">
                  <a:extLst>
                    <a:ext uri="{FF2B5EF4-FFF2-40B4-BE49-F238E27FC236}">
                      <a16:creationId xmlns:a16="http://schemas.microsoft.com/office/drawing/2014/main" id="{95D799D5-458B-3F38-33E4-ECF7979EF780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500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cs typeface="Poppins" panose="00000500000000000000" pitchFamily="2" charset="0"/>
                  </a:endParaRPr>
                </a:p>
              </p:txBody>
            </p:sp>
          </p:grpSp>
          <p:grpSp>
            <p:nvGrpSpPr>
              <p:cNvPr id="1378" name="Group 1377">
                <a:extLst>
                  <a:ext uri="{FF2B5EF4-FFF2-40B4-BE49-F238E27FC236}">
                    <a16:creationId xmlns:a16="http://schemas.microsoft.com/office/drawing/2014/main" id="{3D2C25D1-CB57-16F5-E60C-BDEDD31EA495}"/>
                  </a:ext>
                </a:extLst>
              </p:cNvPr>
              <p:cNvGrpSpPr/>
              <p:nvPr/>
            </p:nvGrpSpPr>
            <p:grpSpPr>
              <a:xfrm>
                <a:off x="5623770" y="4646978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1387" name="Rectangle 1386">
                  <a:extLst>
                    <a:ext uri="{FF2B5EF4-FFF2-40B4-BE49-F238E27FC236}">
                      <a16:creationId xmlns:a16="http://schemas.microsoft.com/office/drawing/2014/main" id="{CA453993-C21B-525E-06E9-FA22614E3054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500">
                    <a:ln w="38100">
                      <a:solidFill>
                        <a:schemeClr val="tx1"/>
                      </a:solidFill>
                    </a:ln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388" name="Rectangle 1387">
                  <a:extLst>
                    <a:ext uri="{FF2B5EF4-FFF2-40B4-BE49-F238E27FC236}">
                      <a16:creationId xmlns:a16="http://schemas.microsoft.com/office/drawing/2014/main" id="{638B7C60-1D50-051D-E7D3-389A2257583E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50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389" name="Rectangle 1388">
                  <a:extLst>
                    <a:ext uri="{FF2B5EF4-FFF2-40B4-BE49-F238E27FC236}">
                      <a16:creationId xmlns:a16="http://schemas.microsoft.com/office/drawing/2014/main" id="{8A8AA241-12F8-C9D9-8BBC-FDE6DD83D080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500">
                    <a:ln w="38100">
                      <a:solidFill>
                        <a:schemeClr val="tx1"/>
                      </a:solidFill>
                    </a:ln>
                    <a:cs typeface="Poppins" panose="00000500000000000000" pitchFamily="2" charset="0"/>
                  </a:endParaRPr>
                </a:p>
              </p:txBody>
            </p:sp>
          </p:grpSp>
          <p:grpSp>
            <p:nvGrpSpPr>
              <p:cNvPr id="1379" name="Group 1378">
                <a:extLst>
                  <a:ext uri="{FF2B5EF4-FFF2-40B4-BE49-F238E27FC236}">
                    <a16:creationId xmlns:a16="http://schemas.microsoft.com/office/drawing/2014/main" id="{2979FA7B-77AD-0E4D-1B89-A44A0860E15A}"/>
                  </a:ext>
                </a:extLst>
              </p:cNvPr>
              <p:cNvGrpSpPr/>
              <p:nvPr/>
            </p:nvGrpSpPr>
            <p:grpSpPr>
              <a:xfrm>
                <a:off x="5623770" y="5016636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1384" name="Rectangle 1383">
                  <a:extLst>
                    <a:ext uri="{FF2B5EF4-FFF2-40B4-BE49-F238E27FC236}">
                      <a16:creationId xmlns:a16="http://schemas.microsoft.com/office/drawing/2014/main" id="{7CE8751A-74D6-EBCE-5398-16CB67F7BFBE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50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385" name="Rectangle 1384">
                  <a:extLst>
                    <a:ext uri="{FF2B5EF4-FFF2-40B4-BE49-F238E27FC236}">
                      <a16:creationId xmlns:a16="http://schemas.microsoft.com/office/drawing/2014/main" id="{3B02A238-120F-E87D-0851-7989BCDE23BB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500">
                    <a:ln w="38100">
                      <a:solidFill>
                        <a:schemeClr val="tx1"/>
                      </a:solidFill>
                    </a:ln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386" name="Rectangle 1385">
                  <a:extLst>
                    <a:ext uri="{FF2B5EF4-FFF2-40B4-BE49-F238E27FC236}">
                      <a16:creationId xmlns:a16="http://schemas.microsoft.com/office/drawing/2014/main" id="{2B90196B-A3EE-9CE9-35F2-41E53CDD56F7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50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cs typeface="Poppins" panose="00000500000000000000" pitchFamily="2" charset="0"/>
                  </a:endParaRPr>
                </a:p>
              </p:txBody>
            </p:sp>
          </p:grpSp>
          <p:grpSp>
            <p:nvGrpSpPr>
              <p:cNvPr id="1380" name="Group 1379">
                <a:extLst>
                  <a:ext uri="{FF2B5EF4-FFF2-40B4-BE49-F238E27FC236}">
                    <a16:creationId xmlns:a16="http://schemas.microsoft.com/office/drawing/2014/main" id="{0B8B13B9-ED3D-EE64-7E1A-F6DB3A26B769}"/>
                  </a:ext>
                </a:extLst>
              </p:cNvPr>
              <p:cNvGrpSpPr/>
              <p:nvPr/>
            </p:nvGrpSpPr>
            <p:grpSpPr>
              <a:xfrm>
                <a:off x="5623770" y="5376828"/>
                <a:ext cx="2673223" cy="369332"/>
                <a:chOff x="11737501" y="3254271"/>
                <a:chExt cx="2673223" cy="369332"/>
              </a:xfrm>
            </p:grpSpPr>
            <p:sp>
              <p:nvSpPr>
                <p:cNvPr id="1381" name="Rectangle 1380">
                  <a:extLst>
                    <a:ext uri="{FF2B5EF4-FFF2-40B4-BE49-F238E27FC236}">
                      <a16:creationId xmlns:a16="http://schemas.microsoft.com/office/drawing/2014/main" id="{063FF4F2-16D3-6193-279E-148FE9167FA1}"/>
                    </a:ext>
                  </a:extLst>
                </p:cNvPr>
                <p:cNvSpPr/>
                <p:nvPr/>
              </p:nvSpPr>
              <p:spPr>
                <a:xfrm>
                  <a:off x="11737501" y="3254271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500">
                    <a:ln w="38100">
                      <a:solidFill>
                        <a:schemeClr val="tx1"/>
                      </a:solidFill>
                    </a:ln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382" name="Rectangle 1381">
                  <a:extLst>
                    <a:ext uri="{FF2B5EF4-FFF2-40B4-BE49-F238E27FC236}">
                      <a16:creationId xmlns:a16="http://schemas.microsoft.com/office/drawing/2014/main" id="{871F12B2-CCF8-A552-774B-BDE131978434}"/>
                    </a:ext>
                  </a:extLst>
                </p:cNvPr>
                <p:cNvSpPr/>
                <p:nvPr/>
              </p:nvSpPr>
              <p:spPr>
                <a:xfrm>
                  <a:off x="12628898" y="3254271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500">
                    <a:ln w="38100">
                      <a:solidFill>
                        <a:schemeClr val="tx1"/>
                      </a:solidFill>
                    </a:ln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383" name="Rectangle 1382">
                  <a:extLst>
                    <a:ext uri="{FF2B5EF4-FFF2-40B4-BE49-F238E27FC236}">
                      <a16:creationId xmlns:a16="http://schemas.microsoft.com/office/drawing/2014/main" id="{8414B4C6-FBCB-E58B-F028-292845904E01}"/>
                    </a:ext>
                  </a:extLst>
                </p:cNvPr>
                <p:cNvSpPr/>
                <p:nvPr/>
              </p:nvSpPr>
              <p:spPr>
                <a:xfrm>
                  <a:off x="13520295" y="3254271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500" dirty="0">
                    <a:ln w="38100">
                      <a:solidFill>
                        <a:schemeClr val="tx1"/>
                      </a:solidFill>
                    </a:ln>
                    <a:cs typeface="Poppins" panose="00000500000000000000" pitchFamily="2" charset="0"/>
                  </a:endParaRPr>
                </a:p>
              </p:txBody>
            </p:sp>
          </p:grpSp>
        </p:grpSp>
        <p:grpSp>
          <p:nvGrpSpPr>
            <p:cNvPr id="1349" name="Group 1348">
              <a:extLst>
                <a:ext uri="{FF2B5EF4-FFF2-40B4-BE49-F238E27FC236}">
                  <a16:creationId xmlns:a16="http://schemas.microsoft.com/office/drawing/2014/main" id="{9685B228-DFCD-DF5D-6FF4-D969888EBF70}"/>
                </a:ext>
              </a:extLst>
            </p:cNvPr>
            <p:cNvGrpSpPr/>
            <p:nvPr/>
          </p:nvGrpSpPr>
          <p:grpSpPr>
            <a:xfrm>
              <a:off x="4918078" y="3532092"/>
              <a:ext cx="4483895" cy="1859013"/>
              <a:chOff x="5776549" y="1587576"/>
              <a:chExt cx="4483895" cy="1859013"/>
            </a:xfrm>
          </p:grpSpPr>
          <p:sp>
            <p:nvSpPr>
              <p:cNvPr id="1350" name="Rectangle 1349">
                <a:extLst>
                  <a:ext uri="{FF2B5EF4-FFF2-40B4-BE49-F238E27FC236}">
                    <a16:creationId xmlns:a16="http://schemas.microsoft.com/office/drawing/2014/main" id="{385DA539-83F8-5BB0-FAD4-F4951240E85C}"/>
                  </a:ext>
                </a:extLst>
              </p:cNvPr>
              <p:cNvSpPr/>
              <p:nvPr/>
            </p:nvSpPr>
            <p:spPr>
              <a:xfrm>
                <a:off x="6673518" y="1587576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500">
                  <a:ln w="38100">
                    <a:solidFill>
                      <a:schemeClr val="tx1"/>
                    </a:solidFill>
                  </a:ln>
                  <a:cs typeface="Poppins" panose="00000500000000000000" pitchFamily="2" charset="0"/>
                </a:endParaRPr>
              </a:p>
            </p:txBody>
          </p:sp>
          <p:sp>
            <p:nvSpPr>
              <p:cNvPr id="1351" name="Rectangle 1350">
                <a:extLst>
                  <a:ext uri="{FF2B5EF4-FFF2-40B4-BE49-F238E27FC236}">
                    <a16:creationId xmlns:a16="http://schemas.microsoft.com/office/drawing/2014/main" id="{92BC6D5C-A4C3-E6ED-9768-6951D91A6B0F}"/>
                  </a:ext>
                </a:extLst>
              </p:cNvPr>
              <p:cNvSpPr/>
              <p:nvPr/>
            </p:nvSpPr>
            <p:spPr>
              <a:xfrm>
                <a:off x="7570487" y="1587576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500">
                  <a:ln w="38100">
                    <a:solidFill>
                      <a:schemeClr val="tx1"/>
                    </a:solidFill>
                  </a:ln>
                  <a:cs typeface="Poppins" panose="00000500000000000000" pitchFamily="2" charset="0"/>
                </a:endParaRPr>
              </a:p>
            </p:txBody>
          </p:sp>
          <p:sp>
            <p:nvSpPr>
              <p:cNvPr id="1352" name="Rectangle 1351">
                <a:extLst>
                  <a:ext uri="{FF2B5EF4-FFF2-40B4-BE49-F238E27FC236}">
                    <a16:creationId xmlns:a16="http://schemas.microsoft.com/office/drawing/2014/main" id="{81729EE2-F7C6-D502-4BC0-7EC55E7B5B4E}"/>
                  </a:ext>
                </a:extLst>
              </p:cNvPr>
              <p:cNvSpPr/>
              <p:nvPr/>
            </p:nvSpPr>
            <p:spPr>
              <a:xfrm>
                <a:off x="8467456" y="1587576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50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cs typeface="Poppins" panose="00000500000000000000" pitchFamily="2" charset="0"/>
                </a:endParaRPr>
              </a:p>
            </p:txBody>
          </p:sp>
          <p:sp>
            <p:nvSpPr>
              <p:cNvPr id="1353" name="Rectangle 1352">
                <a:extLst>
                  <a:ext uri="{FF2B5EF4-FFF2-40B4-BE49-F238E27FC236}">
                    <a16:creationId xmlns:a16="http://schemas.microsoft.com/office/drawing/2014/main" id="{3F05B0B2-B002-EB42-7B3C-B4703FA025F9}"/>
                  </a:ext>
                </a:extLst>
              </p:cNvPr>
              <p:cNvSpPr/>
              <p:nvPr/>
            </p:nvSpPr>
            <p:spPr>
              <a:xfrm>
                <a:off x="6673518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50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cs typeface="Poppins" panose="00000500000000000000" pitchFamily="2" charset="0"/>
                </a:endParaRPr>
              </a:p>
            </p:txBody>
          </p:sp>
          <p:sp>
            <p:nvSpPr>
              <p:cNvPr id="1354" name="Rectangle 1353">
                <a:extLst>
                  <a:ext uri="{FF2B5EF4-FFF2-40B4-BE49-F238E27FC236}">
                    <a16:creationId xmlns:a16="http://schemas.microsoft.com/office/drawing/2014/main" id="{B8BB7A57-FF33-8CBD-520E-52614E0196CE}"/>
                  </a:ext>
                </a:extLst>
              </p:cNvPr>
              <p:cNvSpPr/>
              <p:nvPr/>
            </p:nvSpPr>
            <p:spPr>
              <a:xfrm>
                <a:off x="7570487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500">
                  <a:ln w="38100">
                    <a:solidFill>
                      <a:schemeClr val="tx1"/>
                    </a:solidFill>
                  </a:ln>
                  <a:solidFill>
                    <a:srgbClr val="EC987D"/>
                  </a:solidFill>
                  <a:cs typeface="Poppins" panose="00000500000000000000" pitchFamily="2" charset="0"/>
                </a:endParaRPr>
              </a:p>
            </p:txBody>
          </p:sp>
          <p:sp>
            <p:nvSpPr>
              <p:cNvPr id="1355" name="Rectangle 1354">
                <a:extLst>
                  <a:ext uri="{FF2B5EF4-FFF2-40B4-BE49-F238E27FC236}">
                    <a16:creationId xmlns:a16="http://schemas.microsoft.com/office/drawing/2014/main" id="{491AD92F-93E9-89DC-24E5-C8345F0B7E90}"/>
                  </a:ext>
                </a:extLst>
              </p:cNvPr>
              <p:cNvSpPr/>
              <p:nvPr/>
            </p:nvSpPr>
            <p:spPr>
              <a:xfrm>
                <a:off x="8467456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50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cs typeface="Poppins" panose="00000500000000000000" pitchFamily="2" charset="0"/>
                </a:endParaRPr>
              </a:p>
            </p:txBody>
          </p:sp>
          <p:sp>
            <p:nvSpPr>
              <p:cNvPr id="1356" name="Rectangle 1355">
                <a:extLst>
                  <a:ext uri="{FF2B5EF4-FFF2-40B4-BE49-F238E27FC236}">
                    <a16:creationId xmlns:a16="http://schemas.microsoft.com/office/drawing/2014/main" id="{2DA8C6E9-12F0-63F6-28C8-D2A537785BE6}"/>
                  </a:ext>
                </a:extLst>
              </p:cNvPr>
              <p:cNvSpPr/>
              <p:nvPr/>
            </p:nvSpPr>
            <p:spPr>
              <a:xfrm>
                <a:off x="6673518" y="2331532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500">
                  <a:ln w="38100">
                    <a:solidFill>
                      <a:schemeClr val="tx1"/>
                    </a:solidFill>
                  </a:ln>
                  <a:cs typeface="Poppins" panose="00000500000000000000" pitchFamily="2" charset="0"/>
                </a:endParaRPr>
              </a:p>
            </p:txBody>
          </p:sp>
          <p:sp>
            <p:nvSpPr>
              <p:cNvPr id="1357" name="Rectangle 1356">
                <a:extLst>
                  <a:ext uri="{FF2B5EF4-FFF2-40B4-BE49-F238E27FC236}">
                    <a16:creationId xmlns:a16="http://schemas.microsoft.com/office/drawing/2014/main" id="{7EE0913B-0278-3B03-EB4E-7D3B1EC09E79}"/>
                  </a:ext>
                </a:extLst>
              </p:cNvPr>
              <p:cNvSpPr/>
              <p:nvPr/>
            </p:nvSpPr>
            <p:spPr>
              <a:xfrm>
                <a:off x="7570487" y="2331532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50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cs typeface="Poppins" panose="00000500000000000000" pitchFamily="2" charset="0"/>
                </a:endParaRPr>
              </a:p>
            </p:txBody>
          </p:sp>
          <p:sp>
            <p:nvSpPr>
              <p:cNvPr id="1358" name="Rectangle 1357">
                <a:extLst>
                  <a:ext uri="{FF2B5EF4-FFF2-40B4-BE49-F238E27FC236}">
                    <a16:creationId xmlns:a16="http://schemas.microsoft.com/office/drawing/2014/main" id="{73701CCE-71B9-54EB-A8E2-315629428691}"/>
                  </a:ext>
                </a:extLst>
              </p:cNvPr>
              <p:cNvSpPr/>
              <p:nvPr/>
            </p:nvSpPr>
            <p:spPr>
              <a:xfrm>
                <a:off x="8467456" y="2331532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500">
                  <a:ln w="38100">
                    <a:solidFill>
                      <a:schemeClr val="tx1"/>
                    </a:solidFill>
                  </a:ln>
                  <a:cs typeface="Poppins" panose="00000500000000000000" pitchFamily="2" charset="0"/>
                </a:endParaRPr>
              </a:p>
            </p:txBody>
          </p:sp>
          <p:sp>
            <p:nvSpPr>
              <p:cNvPr id="1359" name="Rectangle 1358">
                <a:extLst>
                  <a:ext uri="{FF2B5EF4-FFF2-40B4-BE49-F238E27FC236}">
                    <a16:creationId xmlns:a16="http://schemas.microsoft.com/office/drawing/2014/main" id="{3C1C63FB-B1A2-7431-397F-8591D289AF89}"/>
                  </a:ext>
                </a:extLst>
              </p:cNvPr>
              <p:cNvSpPr/>
              <p:nvPr/>
            </p:nvSpPr>
            <p:spPr>
              <a:xfrm>
                <a:off x="6673518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500" dirty="0">
                  <a:ln w="38100">
                    <a:solidFill>
                      <a:schemeClr val="tx1"/>
                    </a:solidFill>
                  </a:ln>
                  <a:cs typeface="Poppins" panose="00000500000000000000" pitchFamily="2" charset="0"/>
                </a:endParaRPr>
              </a:p>
            </p:txBody>
          </p:sp>
          <p:sp>
            <p:nvSpPr>
              <p:cNvPr id="1360" name="Rectangle 1359">
                <a:extLst>
                  <a:ext uri="{FF2B5EF4-FFF2-40B4-BE49-F238E27FC236}">
                    <a16:creationId xmlns:a16="http://schemas.microsoft.com/office/drawing/2014/main" id="{6E21E1C3-2155-4CB3-40B9-48A161A46DF3}"/>
                  </a:ext>
                </a:extLst>
              </p:cNvPr>
              <p:cNvSpPr/>
              <p:nvPr/>
            </p:nvSpPr>
            <p:spPr>
              <a:xfrm>
                <a:off x="7570487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500">
                  <a:ln w="38100">
                    <a:solidFill>
                      <a:schemeClr val="tx1"/>
                    </a:solidFill>
                  </a:ln>
                  <a:cs typeface="Poppins" panose="00000500000000000000" pitchFamily="2" charset="0"/>
                </a:endParaRPr>
              </a:p>
            </p:txBody>
          </p:sp>
          <p:sp>
            <p:nvSpPr>
              <p:cNvPr id="1361" name="Rectangle 1360">
                <a:extLst>
                  <a:ext uri="{FF2B5EF4-FFF2-40B4-BE49-F238E27FC236}">
                    <a16:creationId xmlns:a16="http://schemas.microsoft.com/office/drawing/2014/main" id="{A606386D-77A9-7B8A-9255-48ECB76A5FBB}"/>
                  </a:ext>
                </a:extLst>
              </p:cNvPr>
              <p:cNvSpPr/>
              <p:nvPr/>
            </p:nvSpPr>
            <p:spPr>
              <a:xfrm>
                <a:off x="8467456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500" dirty="0">
                  <a:ln w="38100">
                    <a:solidFill>
                      <a:schemeClr val="tx1"/>
                    </a:solidFill>
                  </a:ln>
                  <a:cs typeface="Poppins" panose="00000500000000000000" pitchFamily="2" charset="0"/>
                </a:endParaRPr>
              </a:p>
            </p:txBody>
          </p:sp>
          <p:sp>
            <p:nvSpPr>
              <p:cNvPr id="1362" name="Rectangle 1361">
                <a:extLst>
                  <a:ext uri="{FF2B5EF4-FFF2-40B4-BE49-F238E27FC236}">
                    <a16:creationId xmlns:a16="http://schemas.microsoft.com/office/drawing/2014/main" id="{B5184C40-90B9-349B-CF57-146C7460E5BA}"/>
                  </a:ext>
                </a:extLst>
              </p:cNvPr>
              <p:cNvSpPr/>
              <p:nvPr/>
            </p:nvSpPr>
            <p:spPr>
              <a:xfrm>
                <a:off x="9364425" y="1588929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500">
                  <a:ln w="38100">
                    <a:solidFill>
                      <a:schemeClr val="tx1"/>
                    </a:solidFill>
                  </a:ln>
                  <a:cs typeface="Poppins" panose="00000500000000000000" pitchFamily="2" charset="0"/>
                </a:endParaRPr>
              </a:p>
            </p:txBody>
          </p:sp>
          <p:sp>
            <p:nvSpPr>
              <p:cNvPr id="1363" name="Rectangle 1362">
                <a:extLst>
                  <a:ext uri="{FF2B5EF4-FFF2-40B4-BE49-F238E27FC236}">
                    <a16:creationId xmlns:a16="http://schemas.microsoft.com/office/drawing/2014/main" id="{8FEE090C-878F-023F-BDD7-BB6906C61224}"/>
                  </a:ext>
                </a:extLst>
              </p:cNvPr>
              <p:cNvSpPr/>
              <p:nvPr/>
            </p:nvSpPr>
            <p:spPr>
              <a:xfrm>
                <a:off x="9364425" y="1959002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500">
                  <a:ln w="38100">
                    <a:solidFill>
                      <a:schemeClr val="tx1"/>
                    </a:solidFill>
                  </a:ln>
                  <a:cs typeface="Poppins" panose="00000500000000000000" pitchFamily="2" charset="0"/>
                </a:endParaRPr>
              </a:p>
            </p:txBody>
          </p:sp>
          <p:sp>
            <p:nvSpPr>
              <p:cNvPr id="1364" name="Rectangle 1363">
                <a:extLst>
                  <a:ext uri="{FF2B5EF4-FFF2-40B4-BE49-F238E27FC236}">
                    <a16:creationId xmlns:a16="http://schemas.microsoft.com/office/drawing/2014/main" id="{CEB9E28B-7C1A-66A4-C169-FCAB2B5F5D35}"/>
                  </a:ext>
                </a:extLst>
              </p:cNvPr>
              <p:cNvSpPr/>
              <p:nvPr/>
            </p:nvSpPr>
            <p:spPr>
              <a:xfrm>
                <a:off x="9364425" y="2330980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50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cs typeface="Poppins" panose="00000500000000000000" pitchFamily="2" charset="0"/>
                </a:endParaRPr>
              </a:p>
            </p:txBody>
          </p:sp>
          <p:sp>
            <p:nvSpPr>
              <p:cNvPr id="1365" name="Rectangle 1364">
                <a:extLst>
                  <a:ext uri="{FF2B5EF4-FFF2-40B4-BE49-F238E27FC236}">
                    <a16:creationId xmlns:a16="http://schemas.microsoft.com/office/drawing/2014/main" id="{38DF3DE7-CA35-693E-A524-B3312C873F5C}"/>
                  </a:ext>
                </a:extLst>
              </p:cNvPr>
              <p:cNvSpPr/>
              <p:nvPr/>
            </p:nvSpPr>
            <p:spPr>
              <a:xfrm>
                <a:off x="9364425" y="307493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500">
                  <a:ln w="38100">
                    <a:solidFill>
                      <a:schemeClr val="tx1"/>
                    </a:solidFill>
                  </a:ln>
                  <a:cs typeface="Poppins" panose="00000500000000000000" pitchFamily="2" charset="0"/>
                </a:endParaRPr>
              </a:p>
            </p:txBody>
          </p:sp>
          <p:sp>
            <p:nvSpPr>
              <p:cNvPr id="1366" name="Rectangle 1365">
                <a:extLst>
                  <a:ext uri="{FF2B5EF4-FFF2-40B4-BE49-F238E27FC236}">
                    <a16:creationId xmlns:a16="http://schemas.microsoft.com/office/drawing/2014/main" id="{147112E1-5CC9-284E-8399-BBE856572A0C}"/>
                  </a:ext>
                </a:extLst>
              </p:cNvPr>
              <p:cNvSpPr/>
              <p:nvPr/>
            </p:nvSpPr>
            <p:spPr>
              <a:xfrm>
                <a:off x="5776549" y="1588294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500">
                  <a:ln w="38100">
                    <a:solidFill>
                      <a:schemeClr val="tx1"/>
                    </a:solidFill>
                  </a:ln>
                  <a:cs typeface="Poppins" panose="00000500000000000000" pitchFamily="2" charset="0"/>
                </a:endParaRPr>
              </a:p>
            </p:txBody>
          </p:sp>
          <p:sp>
            <p:nvSpPr>
              <p:cNvPr id="1367" name="Rectangle 1366">
                <a:extLst>
                  <a:ext uri="{FF2B5EF4-FFF2-40B4-BE49-F238E27FC236}">
                    <a16:creationId xmlns:a16="http://schemas.microsoft.com/office/drawing/2014/main" id="{54AB7ED3-76ED-5472-7A65-D812E8B66DAE}"/>
                  </a:ext>
                </a:extLst>
              </p:cNvPr>
              <p:cNvSpPr/>
              <p:nvPr/>
            </p:nvSpPr>
            <p:spPr>
              <a:xfrm>
                <a:off x="5776549" y="1959817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500">
                  <a:ln w="38100">
                    <a:solidFill>
                      <a:schemeClr val="tx1"/>
                    </a:solidFill>
                  </a:ln>
                  <a:cs typeface="Poppins" panose="00000500000000000000" pitchFamily="2" charset="0"/>
                </a:endParaRPr>
              </a:p>
            </p:txBody>
          </p:sp>
          <p:sp>
            <p:nvSpPr>
              <p:cNvPr id="1368" name="Rectangle 1367">
                <a:extLst>
                  <a:ext uri="{FF2B5EF4-FFF2-40B4-BE49-F238E27FC236}">
                    <a16:creationId xmlns:a16="http://schemas.microsoft.com/office/drawing/2014/main" id="{E1ABC9E8-6785-7B57-9875-A93DE1B9A11B}"/>
                  </a:ext>
                </a:extLst>
              </p:cNvPr>
              <p:cNvSpPr/>
              <p:nvPr/>
            </p:nvSpPr>
            <p:spPr>
              <a:xfrm>
                <a:off x="5776549" y="2331340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50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cs typeface="Poppins" panose="00000500000000000000" pitchFamily="2" charset="0"/>
                </a:endParaRPr>
              </a:p>
            </p:txBody>
          </p:sp>
          <p:grpSp>
            <p:nvGrpSpPr>
              <p:cNvPr id="1369" name="Group 1368">
                <a:extLst>
                  <a:ext uri="{FF2B5EF4-FFF2-40B4-BE49-F238E27FC236}">
                    <a16:creationId xmlns:a16="http://schemas.microsoft.com/office/drawing/2014/main" id="{859161BB-FC03-E8A4-105C-EDFE4CC693BB}"/>
                  </a:ext>
                </a:extLst>
              </p:cNvPr>
              <p:cNvGrpSpPr/>
              <p:nvPr/>
            </p:nvGrpSpPr>
            <p:grpSpPr>
              <a:xfrm>
                <a:off x="5776549" y="2702863"/>
                <a:ext cx="4483895" cy="372203"/>
                <a:chOff x="7661008" y="5108604"/>
                <a:chExt cx="4483895" cy="372203"/>
              </a:xfrm>
            </p:grpSpPr>
            <p:sp>
              <p:nvSpPr>
                <p:cNvPr id="1371" name="Rectangle 1370">
                  <a:extLst>
                    <a:ext uri="{FF2B5EF4-FFF2-40B4-BE49-F238E27FC236}">
                      <a16:creationId xmlns:a16="http://schemas.microsoft.com/office/drawing/2014/main" id="{71FA8BB9-37A7-4057-F00E-747F74431D24}"/>
                    </a:ext>
                  </a:extLst>
                </p:cNvPr>
                <p:cNvSpPr/>
                <p:nvPr/>
              </p:nvSpPr>
              <p:spPr>
                <a:xfrm>
                  <a:off x="8557977" y="5109156"/>
                  <a:ext cx="896019" cy="371651"/>
                </a:xfrm>
                <a:prstGeom prst="rect">
                  <a:avLst/>
                </a:prstGeom>
                <a:solidFill>
                  <a:srgbClr val="D3E17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500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372" name="Rectangle 1371">
                  <a:extLst>
                    <a:ext uri="{FF2B5EF4-FFF2-40B4-BE49-F238E27FC236}">
                      <a16:creationId xmlns:a16="http://schemas.microsoft.com/office/drawing/2014/main" id="{C4F2C382-83D8-CF93-2171-75DB3D7B294D}"/>
                    </a:ext>
                  </a:extLst>
                </p:cNvPr>
                <p:cNvSpPr/>
                <p:nvPr/>
              </p:nvSpPr>
              <p:spPr>
                <a:xfrm>
                  <a:off x="9454946" y="5109156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500">
                    <a:ln w="38100">
                      <a:solidFill>
                        <a:schemeClr val="tx1"/>
                      </a:solidFill>
                    </a:ln>
                    <a:solidFill>
                      <a:srgbClr val="EC987D"/>
                    </a:solidFill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373" name="Rectangle 1372">
                  <a:extLst>
                    <a:ext uri="{FF2B5EF4-FFF2-40B4-BE49-F238E27FC236}">
                      <a16:creationId xmlns:a16="http://schemas.microsoft.com/office/drawing/2014/main" id="{9E347485-D688-4B97-CB2C-46D22DA62A31}"/>
                    </a:ext>
                  </a:extLst>
                </p:cNvPr>
                <p:cNvSpPr/>
                <p:nvPr/>
              </p:nvSpPr>
              <p:spPr>
                <a:xfrm>
                  <a:off x="10351915" y="5109156"/>
                  <a:ext cx="896019" cy="371651"/>
                </a:xfrm>
                <a:prstGeom prst="rect">
                  <a:avLst/>
                </a:prstGeom>
                <a:solidFill>
                  <a:srgbClr val="D3E17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50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374" name="Rectangle 1373">
                  <a:extLst>
                    <a:ext uri="{FF2B5EF4-FFF2-40B4-BE49-F238E27FC236}">
                      <a16:creationId xmlns:a16="http://schemas.microsoft.com/office/drawing/2014/main" id="{126436E4-53AB-24BF-82F1-1AC4598B84C5}"/>
                    </a:ext>
                  </a:extLst>
                </p:cNvPr>
                <p:cNvSpPr/>
                <p:nvPr/>
              </p:nvSpPr>
              <p:spPr>
                <a:xfrm>
                  <a:off x="11248884" y="5108604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500" dirty="0">
                    <a:ln w="38100">
                      <a:solidFill>
                        <a:schemeClr val="tx1"/>
                      </a:solidFill>
                    </a:ln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375" name="Rectangle 1374">
                  <a:extLst>
                    <a:ext uri="{FF2B5EF4-FFF2-40B4-BE49-F238E27FC236}">
                      <a16:creationId xmlns:a16="http://schemas.microsoft.com/office/drawing/2014/main" id="{F217A66A-BB09-4530-73E0-E2C33DEF9BAA}"/>
                    </a:ext>
                  </a:extLst>
                </p:cNvPr>
                <p:cNvSpPr/>
                <p:nvPr/>
              </p:nvSpPr>
              <p:spPr>
                <a:xfrm>
                  <a:off x="7661008" y="5108604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500" dirty="0">
                    <a:ln w="38100">
                      <a:solidFill>
                        <a:schemeClr val="tx1"/>
                      </a:solidFill>
                    </a:ln>
                    <a:cs typeface="Poppins" panose="00000500000000000000" pitchFamily="2" charset="0"/>
                  </a:endParaRPr>
                </a:p>
              </p:txBody>
            </p:sp>
          </p:grpSp>
          <p:sp>
            <p:nvSpPr>
              <p:cNvPr id="1370" name="Rectangle 1369">
                <a:extLst>
                  <a:ext uri="{FF2B5EF4-FFF2-40B4-BE49-F238E27FC236}">
                    <a16:creationId xmlns:a16="http://schemas.microsoft.com/office/drawing/2014/main" id="{97604181-3656-F457-D1D1-B109BC185FF7}"/>
                  </a:ext>
                </a:extLst>
              </p:cNvPr>
              <p:cNvSpPr/>
              <p:nvPr/>
            </p:nvSpPr>
            <p:spPr>
              <a:xfrm>
                <a:off x="5776549" y="3072499"/>
                <a:ext cx="896019" cy="370970"/>
              </a:xfrm>
              <a:prstGeom prst="rect">
                <a:avLst/>
              </a:prstGeom>
              <a:solidFill>
                <a:srgbClr val="D3E17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500">
                  <a:ln w="38100">
                    <a:solidFill>
                      <a:schemeClr val="tx1"/>
                    </a:solidFill>
                  </a:ln>
                  <a:cs typeface="Poppins" panose="00000500000000000000" pitchFamily="2" charset="0"/>
                </a:endParaRPr>
              </a:p>
            </p:txBody>
          </p:sp>
        </p:grpSp>
      </p:grpSp>
      <p:cxnSp>
        <p:nvCxnSpPr>
          <p:cNvPr id="1396" name="Straight Connector 1395">
            <a:extLst>
              <a:ext uri="{FF2B5EF4-FFF2-40B4-BE49-F238E27FC236}">
                <a16:creationId xmlns:a16="http://schemas.microsoft.com/office/drawing/2014/main" id="{BA873338-6462-D6BC-637A-A97AE4D408F6}"/>
              </a:ext>
            </a:extLst>
          </p:cNvPr>
          <p:cNvCxnSpPr>
            <a:cxnSpLocks/>
          </p:cNvCxnSpPr>
          <p:nvPr/>
        </p:nvCxnSpPr>
        <p:spPr>
          <a:xfrm>
            <a:off x="29793315" y="20505001"/>
            <a:ext cx="0" cy="215145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9" name="TextBox 1398">
                <a:extLst>
                  <a:ext uri="{FF2B5EF4-FFF2-40B4-BE49-F238E27FC236}">
                    <a16:creationId xmlns:a16="http://schemas.microsoft.com/office/drawing/2014/main" id="{5517238E-EE8C-1212-E64F-1CF08F98708F}"/>
                  </a:ext>
                </a:extLst>
              </p:cNvPr>
              <p:cNvSpPr txBox="1"/>
              <p:nvPr/>
            </p:nvSpPr>
            <p:spPr>
              <a:xfrm>
                <a:off x="26859095" y="20341559"/>
                <a:ext cx="3427911" cy="326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>
                    <a:solidFill>
                      <a:srgbClr val="00B05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#valid entries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US" sz="1500" dirty="0">
                  <a:solidFill>
                    <a:srgbClr val="00B050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mc:Choice>
        <mc:Fallback xmlns="">
          <p:sp>
            <p:nvSpPr>
              <p:cNvPr id="1399" name="TextBox 1398">
                <a:extLst>
                  <a:ext uri="{FF2B5EF4-FFF2-40B4-BE49-F238E27FC236}">
                    <a16:creationId xmlns:a16="http://schemas.microsoft.com/office/drawing/2014/main" id="{5517238E-EE8C-1212-E64F-1CF08F987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9095" y="20341559"/>
                <a:ext cx="3427911" cy="326884"/>
              </a:xfrm>
              <a:prstGeom prst="rect">
                <a:avLst/>
              </a:prstGeom>
              <a:blipFill>
                <a:blip r:embed="rId11"/>
                <a:stretch>
                  <a:fillRect t="-1887" b="-207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1" name="TextBox 1400">
                <a:extLst>
                  <a:ext uri="{FF2B5EF4-FFF2-40B4-BE49-F238E27FC236}">
                    <a16:creationId xmlns:a16="http://schemas.microsoft.com/office/drawing/2014/main" id="{66ADAAE1-CD0C-E507-A89B-86D86D5BAD42}"/>
                  </a:ext>
                </a:extLst>
              </p:cNvPr>
              <p:cNvSpPr txBox="1"/>
              <p:nvPr/>
            </p:nvSpPr>
            <p:spPr>
              <a:xfrm>
                <a:off x="31050644" y="20341559"/>
                <a:ext cx="1744058" cy="326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500" dirty="0">
                    <a:solidFill>
                      <a:srgbClr val="C0000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#valid entries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sz="1500" dirty="0">
                  <a:solidFill>
                    <a:srgbClr val="C00000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mc:Choice>
        <mc:Fallback xmlns="">
          <p:sp>
            <p:nvSpPr>
              <p:cNvPr id="1401" name="TextBox 1400">
                <a:extLst>
                  <a:ext uri="{FF2B5EF4-FFF2-40B4-BE49-F238E27FC236}">
                    <a16:creationId xmlns:a16="http://schemas.microsoft.com/office/drawing/2014/main" id="{66ADAAE1-CD0C-E507-A89B-86D86D5BA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0644" y="20341559"/>
                <a:ext cx="1744058" cy="326884"/>
              </a:xfrm>
              <a:prstGeom prst="rect">
                <a:avLst/>
              </a:prstGeom>
              <a:blipFill>
                <a:blip r:embed="rId12"/>
                <a:stretch>
                  <a:fillRect t="-1887" b="-207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D2186A2D-3DA1-3938-F6AA-A75A602BFB55}"/>
              </a:ext>
            </a:extLst>
          </p:cNvPr>
          <p:cNvCxnSpPr>
            <a:cxnSpLocks/>
          </p:cNvCxnSpPr>
          <p:nvPr/>
        </p:nvCxnSpPr>
        <p:spPr>
          <a:xfrm flipH="1">
            <a:off x="28648733" y="22630174"/>
            <a:ext cx="84001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A1D66C21-14DC-6D50-1ED4-1C84941A8A31}"/>
              </a:ext>
            </a:extLst>
          </p:cNvPr>
          <p:cNvCxnSpPr>
            <a:cxnSpLocks/>
          </p:cNvCxnSpPr>
          <p:nvPr/>
        </p:nvCxnSpPr>
        <p:spPr>
          <a:xfrm>
            <a:off x="30045238" y="22630174"/>
            <a:ext cx="88540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CACC2C-26FB-405B-CEF7-946213E209AF}"/>
              </a:ext>
            </a:extLst>
          </p:cNvPr>
          <p:cNvSpPr txBox="1"/>
          <p:nvPr/>
        </p:nvSpPr>
        <p:spPr>
          <a:xfrm>
            <a:off x="28638829" y="22716353"/>
            <a:ext cx="37556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tunable configuration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FD704E-F13C-EED0-C8B6-E15D22ADACAD}"/>
              </a:ext>
            </a:extLst>
          </p:cNvPr>
          <p:cNvSpPr txBox="1"/>
          <p:nvPr/>
        </p:nvSpPr>
        <p:spPr>
          <a:xfrm>
            <a:off x="33321135" y="10066359"/>
            <a:ext cx="46385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 …</a:t>
            </a:r>
            <a:endParaRPr lang="en-US" sz="1500" b="1" baseline="-25000" dirty="0">
              <a:solidFill>
                <a:prstClr val="black"/>
              </a:solidFill>
              <a:latin typeface="Poppins" panose="00000500000000000000" pitchFamily="2" charset="0"/>
              <a:ea typeface="Linux Libertine Display O" panose="02000503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CC0F80-BD0F-4F17-FE1A-F69CAB35AEF8}"/>
              </a:ext>
            </a:extLst>
          </p:cNvPr>
          <p:cNvCxnSpPr>
            <a:cxnSpLocks/>
          </p:cNvCxnSpPr>
          <p:nvPr/>
        </p:nvCxnSpPr>
        <p:spPr>
          <a:xfrm>
            <a:off x="37884243" y="24224188"/>
            <a:ext cx="0" cy="5728671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842887-4148-2367-C8E5-EA97BD79CE9C}"/>
              </a:ext>
            </a:extLst>
          </p:cNvPr>
          <p:cNvGrpSpPr/>
          <p:nvPr/>
        </p:nvGrpSpPr>
        <p:grpSpPr>
          <a:xfrm>
            <a:off x="39451681" y="25837014"/>
            <a:ext cx="1350173" cy="4101228"/>
            <a:chOff x="8780462" y="122402"/>
            <a:chExt cx="907570" cy="2756797"/>
          </a:xfrm>
        </p:grpSpPr>
        <p:pic>
          <p:nvPicPr>
            <p:cNvPr id="22" name="Picture 21" descr="A green seal with white text&#10;&#10;Description automatically generated">
              <a:extLst>
                <a:ext uri="{FF2B5EF4-FFF2-40B4-BE49-F238E27FC236}">
                  <a16:creationId xmlns:a16="http://schemas.microsoft.com/office/drawing/2014/main" id="{2DC9F1C8-DB46-E512-2FFB-14064EB5A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80466" y="122402"/>
              <a:ext cx="907566" cy="907566"/>
            </a:xfrm>
            <a:prstGeom prst="rect">
              <a:avLst/>
            </a:prstGeom>
          </p:spPr>
        </p:pic>
        <p:pic>
          <p:nvPicPr>
            <p:cNvPr id="23" name="Picture 22" descr="A red circle with white text&#10;&#10;Description automatically generated">
              <a:extLst>
                <a:ext uri="{FF2B5EF4-FFF2-40B4-BE49-F238E27FC236}">
                  <a16:creationId xmlns:a16="http://schemas.microsoft.com/office/drawing/2014/main" id="{C543275A-E85D-637F-E670-C377E0504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80466" y="1047017"/>
              <a:ext cx="907566" cy="907566"/>
            </a:xfrm>
            <a:prstGeom prst="rect">
              <a:avLst/>
            </a:prstGeom>
          </p:spPr>
        </p:pic>
        <p:pic>
          <p:nvPicPr>
            <p:cNvPr id="28" name="Picture 27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181179E6-E66C-854C-2255-E3B8F79D1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80462" y="1971632"/>
              <a:ext cx="907567" cy="907567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9A0D212-30D2-658D-98F6-24B1ECE77366}"/>
              </a:ext>
            </a:extLst>
          </p:cNvPr>
          <p:cNvSpPr txBox="1"/>
          <p:nvPr/>
        </p:nvSpPr>
        <p:spPr>
          <a:xfrm>
            <a:off x="38042864" y="24710660"/>
            <a:ext cx="4167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Officially artifact</a:t>
            </a:r>
            <a:r>
              <a:rPr lang="el-GR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evaluated as available, functional and reproducible.</a:t>
            </a:r>
            <a:r>
              <a:rPr lang="en-GB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EDE84A-CCB0-97C6-E8EE-34318D92AB6B}"/>
              </a:ext>
            </a:extLst>
          </p:cNvPr>
          <p:cNvCxnSpPr>
            <a:cxnSpLocks/>
          </p:cNvCxnSpPr>
          <p:nvPr/>
        </p:nvCxnSpPr>
        <p:spPr>
          <a:xfrm>
            <a:off x="34299304" y="13999497"/>
            <a:ext cx="0" cy="9608861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49428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14077</TotalTime>
  <Words>1184</Words>
  <Application>Microsoft Office PowerPoint</Application>
  <PresentationFormat>Custom</PresentationFormat>
  <Paragraphs>315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Poppins</vt:lpstr>
      <vt:lpstr>Arial</vt:lpstr>
      <vt:lpstr>Cambria Math</vt:lpstr>
      <vt:lpstr>Trebuchet MS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Διονυσιος Αδαμοπουλος</cp:lastModifiedBy>
  <cp:revision>117</cp:revision>
  <dcterms:modified xsi:type="dcterms:W3CDTF">2026-05-12T18:45:08Z</dcterms:modified>
</cp:coreProperties>
</file>